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sldIdLst>
    <p:sldId id="273" r:id="rId2"/>
    <p:sldId id="284" r:id="rId3"/>
    <p:sldId id="286" r:id="rId4"/>
    <p:sldId id="261" r:id="rId5"/>
    <p:sldId id="287" r:id="rId6"/>
    <p:sldId id="288" r:id="rId7"/>
    <p:sldId id="289" r:id="rId8"/>
    <p:sldId id="281" r:id="rId9"/>
    <p:sldId id="269" r:id="rId10"/>
    <p:sldId id="285" r:id="rId11"/>
    <p:sldId id="290" r:id="rId12"/>
    <p:sldId id="258" r:id="rId13"/>
    <p:sldId id="264" r:id="rId14"/>
    <p:sldId id="282" r:id="rId15"/>
    <p:sldId id="283" r:id="rId16"/>
    <p:sldId id="262" r:id="rId17"/>
    <p:sldId id="276" r:id="rId18"/>
    <p:sldId id="277" r:id="rId19"/>
    <p:sldId id="259" r:id="rId20"/>
    <p:sldId id="26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45" autoAdjust="0"/>
    <p:restoredTop sz="94677" autoAdjust="0"/>
  </p:normalViewPr>
  <p:slideViewPr>
    <p:cSldViewPr>
      <p:cViewPr varScale="1">
        <p:scale>
          <a:sx n="87" d="100"/>
          <a:sy n="87" d="100"/>
        </p:scale>
        <p:origin x="171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dmin\Application%20Data\Microsoft\Excel\&#1050;&#1085;&#1080;&#1075;&#1072;1%20(version%202).xlsb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dmin\Application%20Data\Microsoft\Excel\&#1050;&#1085;&#1080;&#1075;&#1072;1%20(version%202).xlsb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dmin\&#1056;&#1072;&#1073;&#1086;&#1095;&#1080;&#1081;%20&#1089;&#1090;&#1086;&#1083;\&#1089;&#1083;&#1072;&#1081;&#1076;\&#1050;&#1085;&#1080;&#1075;&#1072;1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dmin\&#1056;&#1072;&#1073;&#1086;&#1095;&#1080;&#1081;%20&#1089;&#1090;&#1086;&#1083;\&#1089;&#1083;&#1072;&#1081;&#1076;\&#1050;&#1085;&#1080;&#1075;&#1072;1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dmin\Application%20Data\Microsoft\Excel\&#1050;&#1085;&#1080;&#1075;&#1072;1%20(version%202).xlsb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/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-3.4856955380577634E-2"/>
                  <c:y val="8.76757072032662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Лист3!$A$1:$A$2</c:f>
              <c:strCache>
                <c:ptCount val="2"/>
                <c:pt idx="0">
                  <c:v>собственные средства</c:v>
                </c:pt>
                <c:pt idx="1">
                  <c:v>заёмные средства</c:v>
                </c:pt>
              </c:strCache>
            </c:strRef>
          </c:cat>
          <c:val>
            <c:numRef>
              <c:f>Лист3!$B$1:$B$2</c:f>
              <c:numCache>
                <c:formatCode>0.00%</c:formatCode>
                <c:ptCount val="2"/>
                <c:pt idx="0">
                  <c:v>5.9253182009822422E-2</c:v>
                </c:pt>
                <c:pt idx="1">
                  <c:v>0.94074681799018411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Лист4!$A$1:$A$2</c:f>
              <c:strCache>
                <c:ptCount val="2"/>
                <c:pt idx="0">
                  <c:v>собственные средства</c:v>
                </c:pt>
                <c:pt idx="1">
                  <c:v>заёмные средства</c:v>
                </c:pt>
              </c:strCache>
            </c:strRef>
          </c:cat>
          <c:val>
            <c:numRef>
              <c:f>Лист4!$B$1:$B$2</c:f>
              <c:numCache>
                <c:formatCode>0.00%</c:formatCode>
                <c:ptCount val="2"/>
                <c:pt idx="0">
                  <c:v>0.24064171122994638</c:v>
                </c:pt>
                <c:pt idx="1">
                  <c:v>0.75935828877005351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0"/>
    <c:plotArea>
      <c:layout/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-0.14769028871391079"/>
                  <c:y val="0.1995709231998173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453428708735352"/>
                  <c:y val="-0.2031941116056143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Лист1!$A$1:$A$2</c:f>
              <c:strCache>
                <c:ptCount val="2"/>
                <c:pt idx="0">
                  <c:v>собственные средства</c:v>
                </c:pt>
                <c:pt idx="1">
                  <c:v>заёмные средства</c:v>
                </c:pt>
              </c:strCache>
            </c:strRef>
          </c:cat>
          <c:val>
            <c:numRef>
              <c:f>Лист1!$B$1:$B$2</c:f>
              <c:numCache>
                <c:formatCode>0.00%</c:formatCode>
                <c:ptCount val="2"/>
                <c:pt idx="0">
                  <c:v>0.23280257820168518</c:v>
                </c:pt>
                <c:pt idx="1">
                  <c:v>0.76719742179831363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Лист1!$A$31:$A$32</c:f>
              <c:strCache>
                <c:ptCount val="2"/>
                <c:pt idx="0">
                  <c:v>собственные средства</c:v>
                </c:pt>
                <c:pt idx="1">
                  <c:v>заёмные средства</c:v>
                </c:pt>
              </c:strCache>
            </c:strRef>
          </c:cat>
          <c:val>
            <c:numRef>
              <c:f>Лист1!$B$31:$B$32</c:f>
              <c:numCache>
                <c:formatCode>0.00%</c:formatCode>
                <c:ptCount val="2"/>
                <c:pt idx="0">
                  <c:v>0.78947368421052633</c:v>
                </c:pt>
                <c:pt idx="1">
                  <c:v>0.21052631578947498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/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-3.6933047842704222E-2"/>
                  <c:y val="9.272806808239980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Лист2!$A$1:$A$2</c:f>
              <c:strCache>
                <c:ptCount val="2"/>
                <c:pt idx="0">
                  <c:v>собственные средства</c:v>
                </c:pt>
                <c:pt idx="1">
                  <c:v>заёмные средства</c:v>
                </c:pt>
              </c:strCache>
            </c:strRef>
          </c:cat>
          <c:val>
            <c:numRef>
              <c:f>Лист2!$B$1:$B$2</c:f>
              <c:numCache>
                <c:formatCode>0.00%</c:formatCode>
                <c:ptCount val="2"/>
                <c:pt idx="0">
                  <c:v>5.9253182009822374E-2</c:v>
                </c:pt>
                <c:pt idx="1">
                  <c:v>0.94074681799018411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DF25-8336-4B61-984B-43300A863D9A}" type="datetimeFigureOut">
              <a:rPr lang="ru-RU" smtClean="0"/>
              <a:pPr/>
              <a:t>02.11.2014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196B1-E663-41E2-8FF2-64F6E2552C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DF25-8336-4B61-984B-43300A863D9A}" type="datetimeFigureOut">
              <a:rPr lang="ru-RU" smtClean="0"/>
              <a:pPr/>
              <a:t>02.11.2014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196B1-E663-41E2-8FF2-64F6E2552C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DF25-8336-4B61-984B-43300A863D9A}" type="datetimeFigureOut">
              <a:rPr lang="ru-RU" smtClean="0"/>
              <a:pPr/>
              <a:t>02.11.2014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196B1-E663-41E2-8FF2-64F6E2552C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DF25-8336-4B61-984B-43300A863D9A}" type="datetimeFigureOut">
              <a:rPr lang="ru-RU" smtClean="0"/>
              <a:pPr/>
              <a:t>02.11.2014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196B1-E663-41E2-8FF2-64F6E2552C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DF25-8336-4B61-984B-43300A863D9A}" type="datetimeFigureOut">
              <a:rPr lang="ru-RU" smtClean="0"/>
              <a:pPr/>
              <a:t>02.11.2014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196B1-E663-41E2-8FF2-64F6E2552C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DF25-8336-4B61-984B-43300A863D9A}" type="datetimeFigureOut">
              <a:rPr lang="ru-RU" smtClean="0"/>
              <a:pPr/>
              <a:t>02.11.2014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196B1-E663-41E2-8FF2-64F6E2552C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DF25-8336-4B61-984B-43300A863D9A}" type="datetimeFigureOut">
              <a:rPr lang="ru-RU" smtClean="0"/>
              <a:pPr/>
              <a:t>02.11.2014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196B1-E663-41E2-8FF2-64F6E2552C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DF25-8336-4B61-984B-43300A863D9A}" type="datetimeFigureOut">
              <a:rPr lang="ru-RU" smtClean="0"/>
              <a:pPr/>
              <a:t>02.11.2014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196B1-E663-41E2-8FF2-64F6E2552C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DF25-8336-4B61-984B-43300A863D9A}" type="datetimeFigureOut">
              <a:rPr lang="ru-RU" smtClean="0"/>
              <a:pPr/>
              <a:t>02.11.2014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196B1-E663-41E2-8FF2-64F6E2552C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DF25-8336-4B61-984B-43300A863D9A}" type="datetimeFigureOut">
              <a:rPr lang="ru-RU" smtClean="0"/>
              <a:pPr/>
              <a:t>02.11.2014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196B1-E663-41E2-8FF2-64F6E2552C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DF25-8336-4B61-984B-43300A863D9A}" type="datetimeFigureOut">
              <a:rPr lang="ru-RU" smtClean="0"/>
              <a:pPr/>
              <a:t>02.11.2014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196B1-E663-41E2-8FF2-64F6E2552C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8DF25-8336-4B61-984B-43300A863D9A}" type="datetimeFigureOut">
              <a:rPr lang="ru-RU" smtClean="0"/>
              <a:pPr/>
              <a:t>02.11.2014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196B1-E663-41E2-8FF2-64F6E2552CB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31.gif"/><Relationship Id="rId3" Type="http://schemas.openxmlformats.org/officeDocument/2006/relationships/image" Target="../media/image4.gif"/><Relationship Id="rId7" Type="http://schemas.openxmlformats.org/officeDocument/2006/relationships/image" Target="../media/image25.gif"/><Relationship Id="rId12" Type="http://schemas.openxmlformats.org/officeDocument/2006/relationships/image" Target="../media/image30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11" Type="http://schemas.openxmlformats.org/officeDocument/2006/relationships/image" Target="../media/image29.gif"/><Relationship Id="rId5" Type="http://schemas.openxmlformats.org/officeDocument/2006/relationships/image" Target="../media/image23.gif"/><Relationship Id="rId10" Type="http://schemas.openxmlformats.org/officeDocument/2006/relationships/image" Target="../media/image28.gif"/><Relationship Id="rId4" Type="http://schemas.openxmlformats.org/officeDocument/2006/relationships/image" Target="../media/image22.gif"/><Relationship Id="rId9" Type="http://schemas.openxmlformats.org/officeDocument/2006/relationships/image" Target="../media/image27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4.gif"/><Relationship Id="rId7" Type="http://schemas.openxmlformats.org/officeDocument/2006/relationships/image" Target="../media/image30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10" Type="http://schemas.openxmlformats.org/officeDocument/2006/relationships/image" Target="../media/image34.gif"/><Relationship Id="rId4" Type="http://schemas.openxmlformats.org/officeDocument/2006/relationships/image" Target="../media/image27.gif"/><Relationship Id="rId9" Type="http://schemas.openxmlformats.org/officeDocument/2006/relationships/image" Target="../media/image3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yandsearch?source=wiz&amp;text=%D0%A1%D0%B5%D0%BC%D0%B5%D0%BD%D0%B0%20%D0%BC%D0%B0%D1%81%D0%BB%D0%B8%D1%87%D0%BD%D1%8B%D1%85%20%D0%BA%D1%83%D0%BB%D1%8C%D1%82%D1%83%D1%80&amp;noreask=1&amp;img_url=http://infocompany.biz/img/content/i167/167657.gif&amp;pos=14&amp;rpt=simage&amp;lr=10322&amp;nojs=1" TargetMode="Externa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hyperlink" Target="http://images.yandex.ru/yandsearch?source=wiz&amp;text=%D0%A1%D0%B5%D0%BC%D0%B5%D0%BD%D0%B0%20%D0%BC%D0%B0%D1%81%D0%BB%D0%B8%D1%87%D0%BD%D1%8B%D1%85%20%D0%BA%D1%83%D0%BB%D1%8C%D1%82%D1%83%D1%80&amp;noreask=1&amp;img_url=http://infocompany.biz/img/content/i167/167657.gif&amp;pos=14&amp;rpt=simage&amp;lr=10322&amp;nojs=1" TargetMode="External"/><Relationship Id="rId7" Type="http://schemas.openxmlformats.org/officeDocument/2006/relationships/image" Target="../media/image10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jpeg"/><Relationship Id="rId7" Type="http://schemas.openxmlformats.org/officeDocument/2006/relationships/hyperlink" Target="http://www.google.ru/imgres?q=%D0%9F%D1%80%D1%8F%D0%BD%D0%BE%D1%81%D1%82%D0%B8,+%D1%81%D0%BF%D0%B5%D1%86%D0%B8%D0%B8+%D0%B8+%D0%BF%D1%80%D0%B8%D0%BF%D1%80%D0%B0%D0%B2%D1%8B&amp;start=192&amp;newwindow=1&amp;sa=X&amp;hl=ru&amp;biw=1280&amp;bih=797&amp;sout=0&amp;tbm=isch&amp;tbnid=7W6f_MDu00pgNM:&amp;imgrefurl=http://cook-room.net/poleznie-soveti/specii-i-pryanosti/&amp;docid=9qIPicsIzJH_sM&amp;imgurl=http://cook-room.net/wp-content/uploads/2010/11/%D1%81%D0%BF%D0%B5%D1%86%D0%B8%D0%B8-%D0%B8-%D0%BF%D1%80%D1%8F%D0%BD%D0%BE%D1%81%D1%82%D0%B8-610x300.jpg&amp;w=610&amp;h=300&amp;ei=ANHwUZ-0IOHJ4ATWhIDQBg&amp;zoom=1&amp;iact=rc&amp;page=7&amp;tbnh=136&amp;tbnw=271&amp;ndsp=39&amp;ved=1t:429,r:16,s:200,i:52&amp;tx=163&amp;ty=84" TargetMode="Externa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hyperlink" Target="http://up.bentvip.com/up/20090314000621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hyperlink" Target="http://img0.liveinternet.ru/images/attach/c/6/93/812/93812728_2835299_1.jpg" TargetMode="External"/><Relationship Id="rId7" Type="http://schemas.openxmlformats.org/officeDocument/2006/relationships/image" Target="../media/image18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01.olx.com.ua/ui/11/82/29/1314346810_243997329_1----1350.jpg" TargetMode="Externa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C:\Documents and Settings\Admin\Рабочий стол\tadj.jpg"/>
          <p:cNvPicPr/>
          <p:nvPr/>
        </p:nvPicPr>
        <p:blipFill>
          <a:blip r:embed="rId2" cstate="print"/>
          <a:srcRect l="20443" r="19134"/>
          <a:stretch>
            <a:fillRect/>
          </a:stretch>
        </p:blipFill>
        <p:spPr bwMode="auto">
          <a:xfrm>
            <a:off x="0" y="822960"/>
            <a:ext cx="9144000" cy="603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Файл:Coat of arms of Tajikistan .sv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524000"/>
            <a:ext cx="1766888" cy="1771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www.fullhdoboi.ru/_ph/33/66281226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1600200"/>
            <a:ext cx="2881857" cy="1623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Admin\Рабочий стол\tadj.jpg"/>
          <p:cNvPicPr/>
          <p:nvPr/>
        </p:nvPicPr>
        <p:blipFill>
          <a:blip r:embed="rId2" cstate="print"/>
          <a:srcRect r="59718" b="97339"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-381000" y="381000"/>
            <a:ext cx="9906000" cy="45720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Чумхурии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Точикистон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Республика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Таджикистан  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Republic of Tajikistan</a:t>
            </a:r>
            <a:endParaRPr kumimoji="0" lang="ru-RU" sz="2000" b="1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ttp://www.tokultarim.com/ana_pic.jpg"/>
          <p:cNvPicPr/>
          <p:nvPr/>
        </p:nvPicPr>
        <p:blipFill>
          <a:blip r:embed="rId2"/>
          <a:srcRect l="2400" r="49600"/>
          <a:stretch>
            <a:fillRect/>
          </a:stretch>
        </p:blipFill>
        <p:spPr bwMode="auto">
          <a:xfrm>
            <a:off x="0" y="838200"/>
            <a:ext cx="9144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4"/>
          <p:cNvGrpSpPr/>
          <p:nvPr/>
        </p:nvGrpSpPr>
        <p:grpSpPr>
          <a:xfrm>
            <a:off x="0" y="76200"/>
            <a:ext cx="9144000" cy="914400"/>
            <a:chOff x="0" y="76200"/>
            <a:chExt cx="9144000" cy="914400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0" y="228600"/>
              <a:ext cx="9144000" cy="6096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" name="Группа 28"/>
            <p:cNvGrpSpPr/>
            <p:nvPr/>
          </p:nvGrpSpPr>
          <p:grpSpPr>
            <a:xfrm>
              <a:off x="457200" y="76200"/>
              <a:ext cx="990600" cy="914400"/>
              <a:chOff x="347472" y="4114800"/>
              <a:chExt cx="990600" cy="914400"/>
            </a:xfrm>
          </p:grpSpPr>
          <p:sp>
            <p:nvSpPr>
              <p:cNvPr id="19" name="Овал 18"/>
              <p:cNvSpPr/>
              <p:nvPr/>
            </p:nvSpPr>
            <p:spPr>
              <a:xfrm>
                <a:off x="347472" y="4114800"/>
                <a:ext cx="990600" cy="9144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0" name="Picture 4" descr="C:\Documents and Settings\Admin\Рабочий стол\слайд\logo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81000" y="4114800"/>
                <a:ext cx="917901" cy="905256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0" name="Прямоугольник 9"/>
          <p:cNvSpPr/>
          <p:nvPr/>
        </p:nvSpPr>
        <p:spPr>
          <a:xfrm>
            <a:off x="685800" y="1676400"/>
            <a:ext cx="9753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At the first phase we plan to produce 5 kinds of products.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Annual production of natural oils is more than 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120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tons.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Annual amount of oilcake is more than 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240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tons.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32" name="Группа 31"/>
          <p:cNvGrpSpPr/>
          <p:nvPr/>
        </p:nvGrpSpPr>
        <p:grpSpPr>
          <a:xfrm>
            <a:off x="36000" y="4419600"/>
            <a:ext cx="9051305" cy="2100263"/>
            <a:chOff x="533400" y="3962400"/>
            <a:chExt cx="8209800" cy="1905000"/>
          </a:xfrm>
        </p:grpSpPr>
        <p:grpSp>
          <p:nvGrpSpPr>
            <p:cNvPr id="30" name="Группа 29"/>
            <p:cNvGrpSpPr/>
            <p:nvPr/>
          </p:nvGrpSpPr>
          <p:grpSpPr>
            <a:xfrm>
              <a:off x="533400" y="3990976"/>
              <a:ext cx="6533400" cy="1876424"/>
              <a:chOff x="705600" y="3990976"/>
              <a:chExt cx="6533400" cy="1876424"/>
            </a:xfrm>
          </p:grpSpPr>
          <p:grpSp>
            <p:nvGrpSpPr>
              <p:cNvPr id="29" name="Группа 28"/>
              <p:cNvGrpSpPr/>
              <p:nvPr/>
            </p:nvGrpSpPr>
            <p:grpSpPr>
              <a:xfrm>
                <a:off x="705600" y="4006606"/>
                <a:ext cx="4882200" cy="1860794"/>
                <a:chOff x="680400" y="4006606"/>
                <a:chExt cx="4882200" cy="1860794"/>
              </a:xfrm>
            </p:grpSpPr>
            <p:pic>
              <p:nvPicPr>
                <p:cNvPr id="22" name="Picture 16" descr="C:\Documents and Settings\User\Рабочий стол\арахес.gif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680400" y="4006606"/>
                  <a:ext cx="1676400" cy="1832219"/>
                </a:xfrm>
                <a:prstGeom prst="rect">
                  <a:avLst/>
                </a:prstGeom>
                <a:noFill/>
              </p:spPr>
            </p:pic>
            <p:pic>
              <p:nvPicPr>
                <p:cNvPr id="23" name="Picture 17" descr="C:\Documents and Settings\User\Рабочий стол\чормагз.gif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2274888" y="4023036"/>
                  <a:ext cx="1687512" cy="1844364"/>
                </a:xfrm>
                <a:prstGeom prst="rect">
                  <a:avLst/>
                </a:prstGeom>
                <a:noFill/>
              </p:spPr>
            </p:pic>
            <p:pic>
              <p:nvPicPr>
                <p:cNvPr id="25" name="Picture 18" descr="C:\Documents and Settings\User\Рабочий стол\ЗАРДОЛУ.gif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3886200" y="4035180"/>
                  <a:ext cx="1676400" cy="1832220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26" name="Picture 20" descr="C:\Documents and Settings\User\Рабочий стол\кунчид.gif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5522153" y="3990976"/>
                <a:ext cx="1716847" cy="1876424"/>
              </a:xfrm>
              <a:prstGeom prst="rect">
                <a:avLst/>
              </a:prstGeom>
              <a:noFill/>
            </p:spPr>
          </p:pic>
        </p:grpSp>
        <p:pic>
          <p:nvPicPr>
            <p:cNvPr id="27" name="Picture 21" descr="C:\Documents and Settings\User\Рабочий стол\сиёхдона.gif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000209" y="3962400"/>
              <a:ext cx="1742991" cy="1905000"/>
            </a:xfrm>
            <a:prstGeom prst="rect">
              <a:avLst/>
            </a:prstGeom>
            <a:noFill/>
          </p:spPr>
        </p:pic>
      </p:grpSp>
      <p:pic>
        <p:nvPicPr>
          <p:cNvPr id="37890" name="Picture 2" descr="C:\Documents and Settings\Admin\Рабочий стол\слайд\oil 1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480000">
            <a:off x="1234727" y="5677790"/>
            <a:ext cx="424405" cy="897188"/>
          </a:xfrm>
          <a:prstGeom prst="rect">
            <a:avLst/>
          </a:prstGeom>
          <a:noFill/>
        </p:spPr>
      </p:pic>
      <p:pic>
        <p:nvPicPr>
          <p:cNvPr id="37891" name="Picture 3" descr="C:\Documents and Settings\Admin\Рабочий стол\слайд\oil 2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95600" y="5667711"/>
            <a:ext cx="496022" cy="961689"/>
          </a:xfrm>
          <a:prstGeom prst="rect">
            <a:avLst/>
          </a:prstGeom>
          <a:noFill/>
        </p:spPr>
      </p:pic>
      <p:pic>
        <p:nvPicPr>
          <p:cNvPr id="37892" name="Picture 4" descr="C:\Documents and Settings\Admin\Рабочий стол\слайд\oil 3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60000">
            <a:off x="4732934" y="5595755"/>
            <a:ext cx="494833" cy="982180"/>
          </a:xfrm>
          <a:prstGeom prst="rect">
            <a:avLst/>
          </a:prstGeom>
          <a:noFill/>
        </p:spPr>
      </p:pic>
      <p:pic>
        <p:nvPicPr>
          <p:cNvPr id="37893" name="Picture 5" descr="C:\Documents and Settings\Admin\Рабочий стол\слайд\oil 4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553200" y="5642393"/>
            <a:ext cx="434833" cy="939718"/>
          </a:xfrm>
          <a:prstGeom prst="rect">
            <a:avLst/>
          </a:prstGeom>
          <a:noFill/>
        </p:spPr>
      </p:pic>
      <p:pic>
        <p:nvPicPr>
          <p:cNvPr id="37895" name="Picture 7" descr="C:\Documents and Settings\Admin\Рабочий стол\слайд\oil 5.gi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21540000">
            <a:off x="8390211" y="5595555"/>
            <a:ext cx="471741" cy="945118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>
            <a:off x="1524000" y="304800"/>
            <a:ext cx="75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Agricultural-Production Cooperative “DEHKON”</a:t>
            </a:r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E:\Папка для Китая\Мы производим семена черного тмина и семена лука\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6138" cy="6899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Группа 14"/>
          <p:cNvGrpSpPr/>
          <p:nvPr/>
        </p:nvGrpSpPr>
        <p:grpSpPr>
          <a:xfrm>
            <a:off x="0" y="76200"/>
            <a:ext cx="9144000" cy="914400"/>
            <a:chOff x="0" y="76200"/>
            <a:chExt cx="9144000" cy="91440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228600"/>
              <a:ext cx="9144000" cy="6096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7" name="Группа 28"/>
            <p:cNvGrpSpPr/>
            <p:nvPr/>
          </p:nvGrpSpPr>
          <p:grpSpPr>
            <a:xfrm>
              <a:off x="457200" y="76200"/>
              <a:ext cx="990600" cy="914400"/>
              <a:chOff x="347472" y="4114800"/>
              <a:chExt cx="990600" cy="914400"/>
            </a:xfrm>
          </p:grpSpPr>
          <p:sp>
            <p:nvSpPr>
              <p:cNvPr id="8" name="Овал 7"/>
              <p:cNvSpPr/>
              <p:nvPr/>
            </p:nvSpPr>
            <p:spPr>
              <a:xfrm>
                <a:off x="347472" y="4114800"/>
                <a:ext cx="990600" cy="9144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" name="Picture 4" descr="C:\Documents and Settings\Admin\Рабочий стол\слайд\logo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81000" y="4114800"/>
                <a:ext cx="917901" cy="905256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1" name="Прямоугольник 10"/>
          <p:cNvSpPr/>
          <p:nvPr/>
        </p:nvSpPr>
        <p:spPr>
          <a:xfrm>
            <a:off x="228600" y="1143000"/>
            <a:ext cx="9067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At the second stage we plan to produce more than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kinds of natural oils,</a:t>
            </a:r>
            <a:endParaRPr lang="ru-RU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with the annual amount of more than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250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tons and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500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tons of oilcake.</a:t>
            </a:r>
            <a:endParaRPr lang="ru-RU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2" descr="C:\Documents and Settings\Admin\Рабочий стол\слайд\oil 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480000">
            <a:off x="152400" y="2367641"/>
            <a:ext cx="1309592" cy="2768465"/>
          </a:xfrm>
          <a:prstGeom prst="rect">
            <a:avLst/>
          </a:prstGeom>
          <a:noFill/>
        </p:spPr>
      </p:pic>
      <p:pic>
        <p:nvPicPr>
          <p:cNvPr id="19" name="Picture 3" descr="C:\Documents and Settings\Admin\Рабочий стол\слайд\oil 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09591" y="2332757"/>
            <a:ext cx="1530583" cy="2967497"/>
          </a:xfrm>
          <a:prstGeom prst="rect">
            <a:avLst/>
          </a:prstGeom>
          <a:noFill/>
        </p:spPr>
      </p:pic>
      <p:pic>
        <p:nvPicPr>
          <p:cNvPr id="20" name="Picture 4" descr="C:\Documents and Settings\Admin\Рабочий стол\слайд\oil 3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0000">
            <a:off x="6226820" y="2209800"/>
            <a:ext cx="1526912" cy="3030726"/>
          </a:xfrm>
          <a:prstGeom prst="rect">
            <a:avLst/>
          </a:prstGeom>
          <a:noFill/>
        </p:spPr>
      </p:pic>
      <p:pic>
        <p:nvPicPr>
          <p:cNvPr id="21" name="Picture 5" descr="C:\Documents and Settings\Admin\Рабочий стол\слайд\oil 4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24489" y="2298386"/>
            <a:ext cx="1341771" cy="2899700"/>
          </a:xfrm>
          <a:prstGeom prst="rect">
            <a:avLst/>
          </a:prstGeom>
          <a:noFill/>
        </p:spPr>
      </p:pic>
      <p:grpSp>
        <p:nvGrpSpPr>
          <p:cNvPr id="26" name="Группа 25"/>
          <p:cNvGrpSpPr/>
          <p:nvPr/>
        </p:nvGrpSpPr>
        <p:grpSpPr>
          <a:xfrm>
            <a:off x="2542889" y="2283089"/>
            <a:ext cx="3827752" cy="3037817"/>
            <a:chOff x="2542889" y="2283089"/>
            <a:chExt cx="3827752" cy="3037817"/>
          </a:xfrm>
        </p:grpSpPr>
        <p:pic>
          <p:nvPicPr>
            <p:cNvPr id="13" name="Picture 7" descr="C:\Documents and Settings\Admin\Рабочий стол\слайд\oil 5.gif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21540000">
              <a:off x="3650718" y="2347905"/>
              <a:ext cx="1491008" cy="2855704"/>
            </a:xfrm>
            <a:prstGeom prst="rect">
              <a:avLst/>
            </a:prstGeom>
            <a:noFill/>
          </p:spPr>
        </p:pic>
        <p:pic>
          <p:nvPicPr>
            <p:cNvPr id="1038" name="Picture 14" descr="C:\Documents and Settings\User\Рабочий стол\DSCF5624.gif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542889" y="2283089"/>
              <a:ext cx="1410224" cy="3021909"/>
            </a:xfrm>
            <a:prstGeom prst="rect">
              <a:avLst/>
            </a:prstGeom>
            <a:noFill/>
          </p:spPr>
        </p:pic>
        <p:pic>
          <p:nvPicPr>
            <p:cNvPr id="1039" name="Picture 15" descr="C:\Documents and Settings\User\Рабочий стол\DSCF56214.gif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5004270" y="2283089"/>
              <a:ext cx="1366371" cy="3037817"/>
            </a:xfrm>
            <a:prstGeom prst="rect">
              <a:avLst/>
            </a:prstGeom>
            <a:noFill/>
          </p:spPr>
        </p:pic>
      </p:grpSp>
      <p:sp>
        <p:nvSpPr>
          <p:cNvPr id="22" name="Прямоугольник 21"/>
          <p:cNvSpPr/>
          <p:nvPr/>
        </p:nvSpPr>
        <p:spPr>
          <a:xfrm>
            <a:off x="1524000" y="304800"/>
            <a:ext cx="75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Agricultural-Production Cooperative “DEHKON”</a:t>
            </a:r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</p:cBhvr>
                                      <p:by x="68000" y="6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://i296.photobucket.com/albums/mm170/MazzoniGuide/6-.jpg"/>
          <p:cNvPicPr>
            <a:picLocks noChangeAspect="1" noChangeArrowheads="1"/>
          </p:cNvPicPr>
          <p:nvPr/>
        </p:nvPicPr>
        <p:blipFill>
          <a:blip r:embed="rId2" cstate="print"/>
          <a:srcRect l="29832" r="29712" b="28358"/>
          <a:stretch>
            <a:fillRect/>
          </a:stretch>
        </p:blipFill>
        <p:spPr bwMode="auto">
          <a:xfrm>
            <a:off x="0" y="68580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533400" y="1295400"/>
            <a:ext cx="7772400" cy="457200"/>
          </a:xfrm>
          <a:prstGeom prst="rect">
            <a:avLst/>
          </a:prstGeom>
        </p:spPr>
        <p:txBody>
          <a:bodyPr vert="horz" rtlCol="0" anchor="ctr">
            <a:normAutofit fontScale="90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Project goal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: 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914400" y="3200400"/>
            <a:ext cx="8153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ctr">
              <a:spcBef>
                <a:spcPct val="0"/>
              </a:spcBef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Organization of new permanent and seasonal job.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2400" y="2514600"/>
            <a:ext cx="9677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spcBef>
                <a:spcPct val="0"/>
              </a:spcBef>
              <a:buAutoNum type="arabicPeriod" startAt="2"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Providing the population of the republic with remedial, cosmetic and food </a:t>
            </a:r>
          </a:p>
          <a:p>
            <a:pPr marL="514350" lvl="0" indent="-514350" algn="just">
              <a:spcBef>
                <a:spcPct val="0"/>
              </a:spcBef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natural oils.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3508177"/>
            <a:ext cx="8153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spcBef>
                <a:spcPct val="0"/>
              </a:spcBef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4.     Organization of additional resources of state budget revenue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52400" y="1752600"/>
            <a:ext cx="9677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spcBef>
                <a:spcPct val="0"/>
              </a:spcBef>
              <a:buAutoNum type="arabicPeriod"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Providing the local agricultural producers with selective and clean sowing </a:t>
            </a:r>
          </a:p>
          <a:p>
            <a:pPr marL="514350" lvl="0" indent="-514350" algn="just">
              <a:spcBef>
                <a:spcPct val="0"/>
              </a:spcBef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stuff.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0" y="76200"/>
            <a:ext cx="9144000" cy="914400"/>
            <a:chOff x="0" y="76200"/>
            <a:chExt cx="9144000" cy="914400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0" y="228600"/>
              <a:ext cx="9144000" cy="6096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1" name="Группа 28"/>
            <p:cNvGrpSpPr/>
            <p:nvPr/>
          </p:nvGrpSpPr>
          <p:grpSpPr>
            <a:xfrm>
              <a:off x="457200" y="76200"/>
              <a:ext cx="990600" cy="914400"/>
              <a:chOff x="347472" y="4114800"/>
              <a:chExt cx="990600" cy="914400"/>
            </a:xfrm>
          </p:grpSpPr>
          <p:sp>
            <p:nvSpPr>
              <p:cNvPr id="22" name="Овал 21"/>
              <p:cNvSpPr/>
              <p:nvPr/>
            </p:nvSpPr>
            <p:spPr>
              <a:xfrm>
                <a:off x="347472" y="4114800"/>
                <a:ext cx="990600" cy="9144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3" name="Picture 4" descr="C:\Documents and Settings\Admin\Рабочий стол\слайд\logo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81000" y="4114800"/>
                <a:ext cx="917901" cy="905256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4" name="Прямоугольник 13"/>
          <p:cNvSpPr/>
          <p:nvPr/>
        </p:nvSpPr>
        <p:spPr>
          <a:xfrm>
            <a:off x="1524000" y="304800"/>
            <a:ext cx="75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Agricultural-Production Cooperative “DEHKON”</a:t>
            </a:r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0" y="76200"/>
            <a:ext cx="9144000" cy="914400"/>
            <a:chOff x="0" y="76200"/>
            <a:chExt cx="9144000" cy="914400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0" y="228600"/>
              <a:ext cx="9144000" cy="6096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2" name="Группа 28"/>
            <p:cNvGrpSpPr/>
            <p:nvPr/>
          </p:nvGrpSpPr>
          <p:grpSpPr>
            <a:xfrm>
              <a:off x="457200" y="76200"/>
              <a:ext cx="990600" cy="914400"/>
              <a:chOff x="347472" y="4114800"/>
              <a:chExt cx="990600" cy="914400"/>
            </a:xfrm>
          </p:grpSpPr>
          <p:sp>
            <p:nvSpPr>
              <p:cNvPr id="13" name="Овал 12"/>
              <p:cNvSpPr/>
              <p:nvPr/>
            </p:nvSpPr>
            <p:spPr>
              <a:xfrm>
                <a:off x="347472" y="4114800"/>
                <a:ext cx="990600" cy="9144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4" name="Picture 4" descr="C:\Documents and Settings\Admin\Рабочий стол\слайд\logo.gif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81000" y="4114800"/>
                <a:ext cx="917901" cy="905256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356031" y="3505200"/>
            <a:ext cx="86355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While conjoining the first and the second projects the effectiveness will increase and the amount of investment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will decrease.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 descr="http://im2-tub-ru.yandex.net/i?id=56514841-66-72&amp;n=21">
            <a:hlinkClick r:id="rId3" tgtFrame="_blank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4038600"/>
            <a:ext cx="1616202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C:\Documents and Settings\Admin\Рабочий стол\Новая папка (5)\DSCF559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90091" y="4043808"/>
            <a:ext cx="1310709" cy="983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-153108" y="5383649"/>
            <a:ext cx="8377101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en-US" sz="13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 combination of two projects is reduced to the sum of the project 1560000 US$.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kumimoji="0" lang="ru-RU" sz="13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Project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 volume of investments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2193975 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US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$ 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including borrowed -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2063975 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US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$ – 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own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130000 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US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$.</a:t>
            </a:r>
            <a:endParaRPr kumimoji="0" lang="ru-RU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</a:t>
            </a:r>
            <a:r>
              <a:rPr lang="en-US" sz="13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Project</a:t>
            </a:r>
            <a:r>
              <a:rPr lang="ru-RU" sz="13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en-US" sz="13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 volume of investments 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  684000 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US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$ 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including borrowed - 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144000 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US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$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own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540000 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US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$.</a:t>
            </a:r>
            <a:endParaRPr kumimoji="0" lang="ru-RU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Total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 volume of investments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2877975 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US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$ 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including borrowed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2207975 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US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$ – 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own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670000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US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$.</a:t>
            </a:r>
            <a:endParaRPr kumimoji="0" lang="ru-RU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-183566" y="2667000"/>
            <a:ext cx="8471999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Project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 volume of investments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 2193975 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US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$ 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including borrowed -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2063975 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US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$ – 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own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130000 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US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$.</a:t>
            </a:r>
            <a:endParaRPr kumimoji="0" lang="ru-RU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Project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 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 volume of investments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 2244000 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US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$ 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including borrowed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1704000 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US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$ – 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own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540000 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US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$.</a:t>
            </a:r>
            <a:endParaRPr kumimoji="0" lang="ru-RU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Total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 volume of investments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4437975 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US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$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3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including borrowed</a:t>
            </a:r>
            <a:r>
              <a:rPr lang="ru-RU" sz="13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3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3767975 $ США – 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own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67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0000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US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$.</a:t>
            </a:r>
            <a:endParaRPr kumimoji="0" lang="ru-RU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http://im2-tub-ru.yandex.net/i?id=56514841-66-72&amp;n=21">
            <a:hlinkClick r:id="rId3" tgtFrame="_blank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0798" y="1547336"/>
            <a:ext cx="1616202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Documents and Settings\Admin\Рабочий стол\Новая папка (5)\DSCF559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1524000"/>
            <a:ext cx="1310709" cy="983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4450916" y="4048125"/>
            <a:ext cx="61908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endParaRPr lang="ru-RU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1355598" y="1219200"/>
            <a:ext cx="87389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Project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6858000" y="1219200"/>
            <a:ext cx="87389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Project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524000" y="304800"/>
            <a:ext cx="75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Agricultural-Production Cooperative “DEHKON”</a:t>
            </a:r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0" y="76200"/>
            <a:ext cx="9144000" cy="914400"/>
            <a:chOff x="0" y="76200"/>
            <a:chExt cx="9144000" cy="91440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228600"/>
              <a:ext cx="9144000" cy="6096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" name="Группа 28"/>
            <p:cNvGrpSpPr/>
            <p:nvPr/>
          </p:nvGrpSpPr>
          <p:grpSpPr>
            <a:xfrm>
              <a:off x="457200" y="76200"/>
              <a:ext cx="990600" cy="914400"/>
              <a:chOff x="347472" y="4114800"/>
              <a:chExt cx="990600" cy="914400"/>
            </a:xfrm>
          </p:grpSpPr>
          <p:sp>
            <p:nvSpPr>
              <p:cNvPr id="8" name="Овал 7"/>
              <p:cNvSpPr/>
              <p:nvPr/>
            </p:nvSpPr>
            <p:spPr>
              <a:xfrm>
                <a:off x="347472" y="4114800"/>
                <a:ext cx="990600" cy="9144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" name="Picture 4" descr="C:\Documents and Settings\Admin\Рабочий стол\слайд\logo.gif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81000" y="4114800"/>
                <a:ext cx="917901" cy="905256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3" name="Прямоугольник 12"/>
          <p:cNvSpPr/>
          <p:nvPr/>
        </p:nvSpPr>
        <p:spPr>
          <a:xfrm>
            <a:off x="990600" y="2057400"/>
            <a:ext cx="3352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The amount of investment for 1 project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81600" y="2085201"/>
            <a:ext cx="3352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The amount of investment for 2 project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524000" y="1153180"/>
            <a:ext cx="6324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CO-RELATION OF OWN AND LOAN FUNDS IN CASE OF SEPARATE REALIZATION OF TWO PROJECTS</a:t>
            </a:r>
            <a:endParaRPr lang="ru-RU" sz="1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7" name="Диаграмма 16"/>
          <p:cNvGraphicFramePr/>
          <p:nvPr/>
        </p:nvGraphicFramePr>
        <p:xfrm>
          <a:off x="-304800" y="2514600"/>
          <a:ext cx="50292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Диаграмма 17"/>
          <p:cNvGraphicFramePr/>
          <p:nvPr/>
        </p:nvGraphicFramePr>
        <p:xfrm>
          <a:off x="3886200" y="2514600"/>
          <a:ext cx="50292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524000" y="304800"/>
            <a:ext cx="75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Agricultural-Production Cooperative “DEHKON”</a:t>
            </a:r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44000" y="5410200"/>
            <a:ext cx="1295400" cy="22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2514600" y="5410200"/>
            <a:ext cx="1295400" cy="22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5202000" y="5410200"/>
            <a:ext cx="1295400" cy="22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6705600" y="5410200"/>
            <a:ext cx="1295400" cy="22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066800" y="5392579"/>
            <a:ext cx="838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Own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fund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858000" y="5374958"/>
            <a:ext cx="762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loan fund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667000" y="5357337"/>
            <a:ext cx="762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loan fund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486400" y="5392579"/>
            <a:ext cx="762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own fund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8"/>
          <p:cNvGrpSpPr/>
          <p:nvPr/>
        </p:nvGrpSpPr>
        <p:grpSpPr>
          <a:xfrm>
            <a:off x="0" y="76200"/>
            <a:ext cx="9144000" cy="914400"/>
            <a:chOff x="0" y="76200"/>
            <a:chExt cx="9144000" cy="91440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228600"/>
              <a:ext cx="9144000" cy="6096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" name="Группа 28"/>
            <p:cNvGrpSpPr/>
            <p:nvPr/>
          </p:nvGrpSpPr>
          <p:grpSpPr>
            <a:xfrm>
              <a:off x="457200" y="76200"/>
              <a:ext cx="990600" cy="914400"/>
              <a:chOff x="347472" y="4114800"/>
              <a:chExt cx="990600" cy="914400"/>
            </a:xfrm>
          </p:grpSpPr>
          <p:sp>
            <p:nvSpPr>
              <p:cNvPr id="8" name="Овал 7"/>
              <p:cNvSpPr/>
              <p:nvPr/>
            </p:nvSpPr>
            <p:spPr>
              <a:xfrm>
                <a:off x="347472" y="4114800"/>
                <a:ext cx="990600" cy="9144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" name="Picture 4" descr="C:\Documents and Settings\Admin\Рабочий стол\слайд\logo.gif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81000" y="4114800"/>
                <a:ext cx="917901" cy="905256"/>
              </a:xfrm>
              <a:prstGeom prst="rect">
                <a:avLst/>
              </a:prstGeom>
              <a:noFill/>
            </p:spPr>
          </p:pic>
        </p:grpSp>
      </p:grpSp>
      <p:graphicFrame>
        <p:nvGraphicFramePr>
          <p:cNvPr id="12" name="Диаграмма 11"/>
          <p:cNvGraphicFramePr/>
          <p:nvPr/>
        </p:nvGraphicFramePr>
        <p:xfrm>
          <a:off x="2133600" y="3657600"/>
          <a:ext cx="5105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Диаграмма 13"/>
          <p:cNvGraphicFramePr/>
          <p:nvPr/>
        </p:nvGraphicFramePr>
        <p:xfrm>
          <a:off x="4876800" y="1752600"/>
          <a:ext cx="4267200" cy="243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457200" y="1628001"/>
            <a:ext cx="3352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The amount of investment for 1 project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105400" y="1600200"/>
            <a:ext cx="3352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The amount of investment for 2 project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33400" y="5029200"/>
            <a:ext cx="2057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Total amount of investment</a:t>
            </a:r>
            <a:r>
              <a:rPr lang="ru-RU" sz="1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209800" y="1066800"/>
            <a:ext cx="5486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CO-RELATION OF OWN AND LOAN FUNDS IN CASE OF JOINED  REALIZATION OF TWO PROJECTS</a:t>
            </a:r>
            <a:endParaRPr lang="ru-RU" sz="1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Диаграмма 19"/>
          <p:cNvGraphicFramePr/>
          <p:nvPr/>
        </p:nvGraphicFramePr>
        <p:xfrm>
          <a:off x="228600" y="1752600"/>
          <a:ext cx="4343400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1524000" y="304800"/>
            <a:ext cx="75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Agricultural-Production Cooperative “DEHKON”</a:t>
            </a:r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200400" y="2819400"/>
            <a:ext cx="1295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276600" y="2743200"/>
            <a:ext cx="838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own fund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276600" y="2971800"/>
            <a:ext cx="838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loan fund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772400" y="2801779"/>
            <a:ext cx="1295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7848600" y="2725579"/>
            <a:ext cx="762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own fund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848600" y="2954179"/>
            <a:ext cx="838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loan fund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867400" y="5087779"/>
            <a:ext cx="1295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5943600" y="5011579"/>
            <a:ext cx="762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own fund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943600" y="5240179"/>
            <a:ext cx="838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loan fund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76200"/>
            <a:ext cx="9144000" cy="914400"/>
            <a:chOff x="0" y="76200"/>
            <a:chExt cx="9144000" cy="91440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228600"/>
              <a:ext cx="9144000" cy="6096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1" name="Группа 28"/>
            <p:cNvGrpSpPr/>
            <p:nvPr/>
          </p:nvGrpSpPr>
          <p:grpSpPr>
            <a:xfrm>
              <a:off x="457200" y="76200"/>
              <a:ext cx="990600" cy="914400"/>
              <a:chOff x="347472" y="4114800"/>
              <a:chExt cx="990600" cy="914400"/>
            </a:xfrm>
          </p:grpSpPr>
          <p:sp>
            <p:nvSpPr>
              <p:cNvPr id="12" name="Овал 11"/>
              <p:cNvSpPr/>
              <p:nvPr/>
            </p:nvSpPr>
            <p:spPr>
              <a:xfrm>
                <a:off x="347472" y="4114800"/>
                <a:ext cx="990600" cy="9144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3" name="Picture 4" descr="C:\Documents and Settings\Admin\Рабочий стол\слайд\logo.gif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81000" y="4114800"/>
                <a:ext cx="917901" cy="905256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6" name="Заголовок 1"/>
          <p:cNvSpPr txBox="1">
            <a:spLocks/>
          </p:cNvSpPr>
          <p:nvPr/>
        </p:nvSpPr>
        <p:spPr>
          <a:xfrm>
            <a:off x="609600" y="1295400"/>
            <a:ext cx="7772400" cy="457200"/>
          </a:xfrm>
          <a:prstGeom prst="rect">
            <a:avLst/>
          </a:prstGeom>
        </p:spPr>
        <p:txBody>
          <a:bodyPr vert="horz" rtlCol="0" anchor="ctr">
            <a:normAutofit fontScale="90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Project readiness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: 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-457200" y="1828800"/>
            <a:ext cx="9677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ctr">
              <a:spcBef>
                <a:spcPct val="0"/>
              </a:spcBef>
            </a:pP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There is the passport of investment project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-481584" y="2209800"/>
            <a:ext cx="9677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ctr">
              <a:spcBef>
                <a:spcPct val="0"/>
              </a:spcBef>
            </a:pP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There is </a:t>
            </a:r>
            <a:r>
              <a:rPr lang="en-US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aready</a:t>
            </a:r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business </a:t>
            </a:r>
            <a:r>
              <a:rPr lang="en-US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splanof</a:t>
            </a:r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project</a:t>
            </a:r>
            <a:r>
              <a:rPr lang="en-US" sz="1400" dirty="0" smtClean="0"/>
              <a:t>.</a:t>
            </a:r>
            <a:endPara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-304800" y="2587823"/>
            <a:ext cx="9677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ctr">
              <a:spcBef>
                <a:spcPct val="0"/>
              </a:spcBef>
            </a:pP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The technical and economic rationale of the project is ready.</a:t>
            </a:r>
            <a:endPara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905000" y="2971800"/>
            <a:ext cx="67056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- The field for the project is 2 hectares </a:t>
            </a:r>
            <a:endPara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- There are 2 producing buildings of APC “DEHKAN”</a:t>
            </a:r>
            <a:endPara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1. </a:t>
            </a:r>
            <a:r>
              <a:rPr lang="en-US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buildingitself</a:t>
            </a:r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450 </a:t>
            </a:r>
            <a:r>
              <a:rPr lang="en-US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sq.m</a:t>
            </a:r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and useable space 420 </a:t>
            </a:r>
            <a:r>
              <a:rPr lang="en-US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sq.m</a:t>
            </a:r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2.buildingitself 1108,6sq.m. and useable space 1124,6 </a:t>
            </a:r>
            <a:r>
              <a:rPr lang="en-US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sq.m</a:t>
            </a:r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</a:p>
          <a:p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Producing buildings consist of these rooms.</a:t>
            </a:r>
            <a:endPara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ctr">
              <a:spcBef>
                <a:spcPct val="0"/>
              </a:spcBef>
            </a:pPr>
            <a:endPara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ctr">
              <a:spcBef>
                <a:spcPct val="0"/>
              </a:spcBef>
            </a:pPr>
            <a:endPara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lvl="0" indent="-514350" algn="ctr">
              <a:spcBef>
                <a:spcPct val="0"/>
              </a:spcBef>
              <a:buFontTx/>
              <a:buChar char="-"/>
            </a:pPr>
            <a:endPara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lvl="0" indent="-514350" algn="ctr">
              <a:spcBef>
                <a:spcPct val="0"/>
              </a:spcBef>
            </a:pPr>
            <a:endPara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28600" y="4876800"/>
            <a:ext cx="5105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1. Depository for raw (stock)  products coming and keeping them</a:t>
            </a:r>
            <a:endParaRPr lang="ru-RU" sz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2. Producing house</a:t>
            </a:r>
            <a:endParaRPr lang="ru-RU" sz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3. Room for keeping oil</a:t>
            </a:r>
            <a:endParaRPr lang="ru-RU" sz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4. Room for packaging</a:t>
            </a:r>
            <a:endParaRPr lang="ru-RU" sz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5. Depository for ready products</a:t>
            </a:r>
            <a:endParaRPr lang="ru-RU" sz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6. Depository for oilcake keeping</a:t>
            </a:r>
            <a:endParaRPr lang="ru-RU" sz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7. Depository for receptacles and other material values </a:t>
            </a:r>
            <a:endParaRPr lang="ru-RU" sz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486400" y="4863405"/>
            <a:ext cx="3048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8. House for laboratories</a:t>
            </a:r>
            <a:endParaRPr lang="ru-RU" sz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9. Office </a:t>
            </a:r>
            <a:endParaRPr lang="ru-RU" sz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10.  Customer rooms</a:t>
            </a:r>
            <a:endParaRPr lang="ru-RU" sz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11. Guardrooms</a:t>
            </a:r>
            <a:endParaRPr lang="ru-RU" sz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12.  Outdoor producing grounds</a:t>
            </a:r>
            <a:endParaRPr lang="ru-RU" sz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13.  2 own electric transformers</a:t>
            </a:r>
            <a:endParaRPr lang="ru-RU" sz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14. Separate artesian well</a:t>
            </a:r>
            <a:endParaRPr lang="ru-RU" sz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524000" y="304800"/>
            <a:ext cx="75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Agricultural-Production Cooperative “DEHKON”</a:t>
            </a:r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http://sitewomen.com/wp-content/uploads/2013/06/1314001661_E3F0E5F6EAE8E920EEF0E5F5.jpg"/>
          <p:cNvPicPr/>
          <p:nvPr/>
        </p:nvPicPr>
        <p:blipFill>
          <a:blip r:embed="rId2" cstate="print"/>
          <a:srcRect l="8979" r="7643" b="6549"/>
          <a:stretch>
            <a:fillRect/>
          </a:stretch>
        </p:blipFill>
        <p:spPr bwMode="auto">
          <a:xfrm>
            <a:off x="6115702" y="5590794"/>
            <a:ext cx="1885298" cy="118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 descr="C:\Documents and Settings\Admin\Рабочий стол\natural-sesame.jpg"/>
          <p:cNvPicPr>
            <a:picLocks noChangeAspect="1" noChangeArrowheads="1"/>
          </p:cNvPicPr>
          <p:nvPr/>
        </p:nvPicPr>
        <p:blipFill>
          <a:blip r:embed="rId3" cstate="print"/>
          <a:srcRect t="21333" b="22667"/>
          <a:stretch>
            <a:fillRect/>
          </a:stretch>
        </p:blipFill>
        <p:spPr bwMode="auto">
          <a:xfrm>
            <a:off x="4510930" y="4418076"/>
            <a:ext cx="2314575" cy="1296162"/>
          </a:xfrm>
          <a:prstGeom prst="rect">
            <a:avLst/>
          </a:prstGeom>
          <a:noFill/>
        </p:spPr>
      </p:pic>
      <p:pic>
        <p:nvPicPr>
          <p:cNvPr id="1031" name="Picture 7" descr="C:\Documents and Settings\Admin\Рабочий стол\arahis3.jpg"/>
          <p:cNvPicPr>
            <a:picLocks noChangeAspect="1" noChangeArrowheads="1"/>
          </p:cNvPicPr>
          <p:nvPr/>
        </p:nvPicPr>
        <p:blipFill>
          <a:blip r:embed="rId4" cstate="print"/>
          <a:srcRect b="8613"/>
          <a:stretch>
            <a:fillRect/>
          </a:stretch>
        </p:blipFill>
        <p:spPr bwMode="auto">
          <a:xfrm>
            <a:off x="663592" y="5241036"/>
            <a:ext cx="3538728" cy="1616964"/>
          </a:xfrm>
          <a:prstGeom prst="rect">
            <a:avLst/>
          </a:prstGeom>
          <a:noFill/>
        </p:spPr>
      </p:pic>
      <p:pic>
        <p:nvPicPr>
          <p:cNvPr id="1033" name="Picture 9" descr="C:\Documents and Settings\Admin\Рабочий стол\aprico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8876" y="5802963"/>
            <a:ext cx="2044541" cy="1022271"/>
          </a:xfrm>
          <a:prstGeom prst="rect">
            <a:avLst/>
          </a:prstGeom>
          <a:noFill/>
        </p:spPr>
      </p:pic>
      <p:pic>
        <p:nvPicPr>
          <p:cNvPr id="22" name="Рисунок 21" descr="F:\РАБОЧЫЙ СТОЛ 04.10.2013 ГОДА\Черный тмин\nigella_main1[1]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2382" y="4356354"/>
            <a:ext cx="2121694" cy="1411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2400000" lon="0" rev="0"/>
            </a:camera>
            <a:lightRig rig="threePt" dir="t"/>
          </a:scene3d>
        </p:spPr>
      </p:pic>
      <p:grpSp>
        <p:nvGrpSpPr>
          <p:cNvPr id="4" name="Группа 14"/>
          <p:cNvGrpSpPr/>
          <p:nvPr/>
        </p:nvGrpSpPr>
        <p:grpSpPr>
          <a:xfrm>
            <a:off x="0" y="76200"/>
            <a:ext cx="9144000" cy="914400"/>
            <a:chOff x="0" y="76200"/>
            <a:chExt cx="9144000" cy="91440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228600"/>
              <a:ext cx="9144000" cy="6096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7" name="Группа 28"/>
            <p:cNvGrpSpPr/>
            <p:nvPr/>
          </p:nvGrpSpPr>
          <p:grpSpPr>
            <a:xfrm>
              <a:off x="457200" y="76200"/>
              <a:ext cx="990600" cy="914400"/>
              <a:chOff x="347472" y="4114800"/>
              <a:chExt cx="990600" cy="914400"/>
            </a:xfrm>
          </p:grpSpPr>
          <p:sp>
            <p:nvSpPr>
              <p:cNvPr id="8" name="Овал 7"/>
              <p:cNvSpPr/>
              <p:nvPr/>
            </p:nvSpPr>
            <p:spPr>
              <a:xfrm>
                <a:off x="347472" y="4114800"/>
                <a:ext cx="990600" cy="9144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" name="Picture 4" descr="C:\Documents and Settings\Admin\Рабочий стол\слайд\logo.gif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81000" y="4114800"/>
                <a:ext cx="917901" cy="905256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1" name="Прямоугольник 10"/>
          <p:cNvSpPr/>
          <p:nvPr/>
        </p:nvSpPr>
        <p:spPr>
          <a:xfrm>
            <a:off x="228600" y="1524000"/>
            <a:ext cx="8610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Annual amount of </a:t>
            </a:r>
            <a:r>
              <a:rPr lang="en-US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agrotechny</a:t>
            </a:r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production is </a:t>
            </a:r>
            <a:r>
              <a:rPr lang="en-US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500</a:t>
            </a:r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tons</a:t>
            </a:r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of seeds.</a:t>
            </a:r>
            <a:endPara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Annual amount of output is </a:t>
            </a:r>
            <a:r>
              <a:rPr lang="en-US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390 tons</a:t>
            </a:r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of selective and clean seeds from which we produce </a:t>
            </a:r>
            <a:r>
              <a:rPr lang="en-US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120 tons</a:t>
            </a:r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of natural oils and </a:t>
            </a:r>
            <a:r>
              <a:rPr lang="en-US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240 tons</a:t>
            </a:r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of oilcake. </a:t>
            </a:r>
            <a:endPara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We have own raw (stock) for production and also according our contracts and requests our local agricultural producers grow plants for us for natural oils production.</a:t>
            </a:r>
            <a:endPara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Nowadays there are 4000 farms in </a:t>
            </a:r>
            <a:r>
              <a:rPr lang="en-US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Zafarabad</a:t>
            </a:r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who deliver us seeds of black caraway (cumin) and sesame. </a:t>
            </a:r>
            <a:endPara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We purchase peanuts from the farmers from </a:t>
            </a:r>
            <a:r>
              <a:rPr lang="en-US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Mastchoh</a:t>
            </a:r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district. </a:t>
            </a:r>
            <a:endPara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We purchase apricot nuts from agricultural producers from </a:t>
            </a:r>
            <a:r>
              <a:rPr lang="en-US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Asht</a:t>
            </a:r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Konibodom</a:t>
            </a:r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Isfara</a:t>
            </a:r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Khujand</a:t>
            </a:r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B.Gafurov</a:t>
            </a:r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districts. </a:t>
            </a:r>
            <a:endPara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We purchase walnuts in </a:t>
            </a:r>
            <a:r>
              <a:rPr lang="en-US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Istaravshan</a:t>
            </a:r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Isfara</a:t>
            </a:r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Muminobod</a:t>
            </a:r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districts</a:t>
            </a:r>
            <a:endPara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Also we work on selective research and adaptation of several plants for growing in our region aiming on huge crop yield and high quality products</a:t>
            </a:r>
            <a:endParaRPr lang="ru-RU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86000" y="986135"/>
            <a:ext cx="46178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Production and raw (stock) base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524000" y="304800"/>
            <a:ext cx="75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Agricultural-Production Cooperative “DEHKON”</a:t>
            </a:r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52400" y="1371600"/>
            <a:ext cx="10058400" cy="1371600"/>
          </a:xfrm>
          <a:prstGeom prst="rect">
            <a:avLst/>
          </a:prstGeom>
        </p:spPr>
        <p:txBody>
          <a:bodyPr vert="horz" rtlCol="0"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en-US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The analysis of the market shows  that  there is no company working on </a:t>
            </a:r>
            <a:r>
              <a:rPr lang="en-US" sz="1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agrotechny</a:t>
            </a:r>
            <a:r>
              <a:rPr lang="en-US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of oil plants and production </a:t>
            </a:r>
          </a:p>
          <a:p>
            <a:pPr lvl="0" algn="just">
              <a:spcBef>
                <a:spcPct val="0"/>
              </a:spcBef>
              <a:defRPr/>
            </a:pPr>
            <a:r>
              <a:rPr lang="en-US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of natural oils of cold extraction in our republic yet.</a:t>
            </a:r>
            <a:endParaRPr kumimoji="0" lang="ru-RU" sz="1400" b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2" name="Группа 7"/>
          <p:cNvGrpSpPr/>
          <p:nvPr/>
        </p:nvGrpSpPr>
        <p:grpSpPr>
          <a:xfrm>
            <a:off x="0" y="76200"/>
            <a:ext cx="9144000" cy="914400"/>
            <a:chOff x="0" y="76200"/>
            <a:chExt cx="9144000" cy="91440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228600"/>
              <a:ext cx="9144000" cy="6096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" name="Группа 28"/>
            <p:cNvGrpSpPr/>
            <p:nvPr/>
          </p:nvGrpSpPr>
          <p:grpSpPr>
            <a:xfrm>
              <a:off x="457200" y="76200"/>
              <a:ext cx="990600" cy="914400"/>
              <a:chOff x="347472" y="4114800"/>
              <a:chExt cx="990600" cy="914400"/>
            </a:xfrm>
          </p:grpSpPr>
          <p:sp>
            <p:nvSpPr>
              <p:cNvPr id="13" name="Овал 12"/>
              <p:cNvSpPr/>
              <p:nvPr/>
            </p:nvSpPr>
            <p:spPr>
              <a:xfrm>
                <a:off x="347472" y="4114800"/>
                <a:ext cx="990600" cy="9144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4" name="Picture 4" descr="C:\Documents and Settings\Admin\Рабочий стол\слайд\logo.gif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81000" y="4114800"/>
                <a:ext cx="917901" cy="905256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6" name="Прямоугольник 15"/>
          <p:cNvSpPr/>
          <p:nvPr/>
        </p:nvSpPr>
        <p:spPr>
          <a:xfrm>
            <a:off x="152400" y="1209020"/>
            <a:ext cx="1492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Competitors</a:t>
            </a:r>
            <a:r>
              <a:rPr lang="ru-RU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152400" y="3657600"/>
            <a:ext cx="10058400" cy="1371600"/>
          </a:xfrm>
          <a:prstGeom prst="rect">
            <a:avLst/>
          </a:prstGeom>
          <a:ln>
            <a:noFill/>
          </a:ln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 sz="1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Russia</a:t>
            </a:r>
            <a:r>
              <a:rPr lang="ru-RU" sz="1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PFK “</a:t>
            </a:r>
            <a:r>
              <a:rPr lang="en-US" sz="1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Aromavita</a:t>
            </a:r>
            <a:r>
              <a:rPr lang="en-US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” Ltd, Moscow founded in 2009</a:t>
            </a:r>
            <a:endPara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“Oil king” Ltd Moscow, production in Great Novgorod city “</a:t>
            </a:r>
            <a:r>
              <a:rPr lang="en-US" sz="1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Victoria”Ltd</a:t>
            </a:r>
            <a:r>
              <a:rPr lang="en-US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Founded in 2003</a:t>
            </a:r>
            <a:endPara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Kazakhstan</a:t>
            </a:r>
            <a:r>
              <a:rPr lang="ru-RU" sz="1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1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Masloprom</a:t>
            </a:r>
            <a:r>
              <a:rPr lang="en-US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” Ltd </a:t>
            </a:r>
            <a:r>
              <a:rPr lang="en-US" sz="1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Ordabasyn</a:t>
            </a:r>
            <a:r>
              <a:rPr lang="en-US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district, </a:t>
            </a:r>
            <a:r>
              <a:rPr lang="en-US" sz="1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Temirlan</a:t>
            </a:r>
            <a:r>
              <a:rPr lang="en-US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village </a:t>
            </a:r>
            <a:endPara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1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SesameEco</a:t>
            </a:r>
            <a:r>
              <a:rPr lang="en-US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” Ltd </a:t>
            </a:r>
            <a:r>
              <a:rPr lang="en-US" sz="1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Almaty</a:t>
            </a:r>
            <a:r>
              <a:rPr lang="en-US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founded in 2010</a:t>
            </a:r>
            <a:endPara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Uzbekistan</a:t>
            </a:r>
            <a:r>
              <a:rPr lang="ru-RU" sz="1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1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Almaz</a:t>
            </a:r>
            <a:r>
              <a:rPr lang="en-US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Oil” Ltd Bukhara city – founded in 1997</a:t>
            </a:r>
            <a:endPara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1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Netek</a:t>
            </a:r>
            <a:r>
              <a:rPr lang="en-US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” Ltd Tashkent – founded in 1999</a:t>
            </a:r>
            <a:endPara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1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Rustam</a:t>
            </a:r>
            <a:r>
              <a:rPr lang="en-US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” Ltd Tashkent – founded in 1990</a:t>
            </a:r>
            <a:endPara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wholesale trade dealer company “ORZU PLUS” "BEKOBOD QO'RG'ONI" Ltd Tashkent – founded in 2012</a:t>
            </a:r>
            <a:endPara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1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Fito</a:t>
            </a:r>
            <a:r>
              <a:rPr lang="en-US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product» Ltd Tashkent – founded in 2011</a:t>
            </a:r>
            <a:endPara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24000" y="304800"/>
            <a:ext cx="75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Agricultural-Production Cooperative “DEHKON”</a:t>
            </a:r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76200"/>
            <a:ext cx="9144000" cy="914400"/>
            <a:chOff x="0" y="76200"/>
            <a:chExt cx="9144000" cy="91440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228600"/>
              <a:ext cx="9144000" cy="6096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2" name="Группа 28"/>
            <p:cNvGrpSpPr/>
            <p:nvPr/>
          </p:nvGrpSpPr>
          <p:grpSpPr>
            <a:xfrm>
              <a:off x="457200" y="76200"/>
              <a:ext cx="990600" cy="914400"/>
              <a:chOff x="347472" y="4114800"/>
              <a:chExt cx="990600" cy="914400"/>
            </a:xfrm>
          </p:grpSpPr>
          <p:sp>
            <p:nvSpPr>
              <p:cNvPr id="13" name="Овал 12"/>
              <p:cNvSpPr/>
              <p:nvPr/>
            </p:nvSpPr>
            <p:spPr>
              <a:xfrm>
                <a:off x="347472" y="4114800"/>
                <a:ext cx="990600" cy="9144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4" name="Picture 4" descr="C:\Documents and Settings\Admin\Рабочий стол\слайд\logo.gif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81000" y="4114800"/>
                <a:ext cx="917901" cy="905256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5" name="Прямоугольник 14"/>
          <p:cNvSpPr/>
          <p:nvPr/>
        </p:nvSpPr>
        <p:spPr>
          <a:xfrm>
            <a:off x="457200" y="1676400"/>
            <a:ext cx="8610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Local market, pharmacy and food industrial companies of Russia and CIS.</a:t>
            </a:r>
            <a:endPara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57200" y="1371600"/>
            <a:ext cx="1505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Sale market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457200" y="4191000"/>
            <a:ext cx="10058400" cy="1371600"/>
          </a:xfrm>
          <a:prstGeom prst="rect">
            <a:avLst/>
          </a:prstGeom>
        </p:spPr>
        <p:txBody>
          <a:bodyPr vert="horz" rtlCol="0"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en-US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Franchise loan for 5 years, under governmental guaranties, grants and other resources of funding, also </a:t>
            </a:r>
          </a:p>
          <a:p>
            <a:pPr lvl="0" algn="just">
              <a:spcBef>
                <a:spcPct val="0"/>
              </a:spcBef>
              <a:defRPr/>
            </a:pPr>
            <a:r>
              <a:rPr lang="en-US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foundation of joint companies.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457200" y="5867400"/>
            <a:ext cx="3352800" cy="304800"/>
          </a:xfrm>
          <a:prstGeom prst="rect">
            <a:avLst/>
          </a:prstGeom>
        </p:spPr>
        <p:txBody>
          <a:bodyPr vert="horz" rtlCol="0"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3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calendar years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57200" y="5574268"/>
            <a:ext cx="46047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Recoupment (pay back) terms of the project:</a:t>
            </a:r>
            <a:endParaRPr lang="ru-RU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57200" y="4343400"/>
            <a:ext cx="39507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The form of investment in the project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57200" y="3654623"/>
            <a:ext cx="8610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Soghd</a:t>
            </a:r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region, </a:t>
            </a:r>
            <a:r>
              <a:rPr lang="en-US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Zafarabad</a:t>
            </a:r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district, </a:t>
            </a:r>
            <a:r>
              <a:rPr lang="en-US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Mehnatobod</a:t>
            </a:r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village.</a:t>
            </a:r>
            <a:endPara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57200" y="3361491"/>
            <a:ext cx="30553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Project realization territory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57200" y="2664023"/>
            <a:ext cx="8610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On realization of the project 120 permanent and 240 seasonal jobs will be organized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57200" y="2359223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Jobs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524000" y="304800"/>
            <a:ext cx="75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Agricultural-Production Cooperative “DEHKON”</a:t>
            </a:r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19200" y="1905000"/>
            <a:ext cx="647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1550" lvl="1" indent="-514350" algn="ctr">
              <a:spcBef>
                <a:spcPct val="0"/>
              </a:spcBef>
            </a:pP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Presenter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66800" y="2743200"/>
            <a:ext cx="6858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1550" lvl="1" indent="-514350" algn="ctr">
              <a:spcBef>
                <a:spcPct val="0"/>
              </a:spcBef>
            </a:pPr>
            <a:r>
              <a:rPr lang="en-US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Chairman of APC 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DEHKON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en-US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971550" lvl="1" indent="-514350" algn="ctr">
              <a:spcBef>
                <a:spcPct val="0"/>
              </a:spcBef>
            </a:pP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Dodojonov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Haydar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Hamdamovich</a:t>
            </a:r>
            <a:endParaRPr lang="ru-RU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0" y="76200"/>
            <a:ext cx="9144000" cy="1059597"/>
            <a:chOff x="0" y="76200"/>
            <a:chExt cx="9144000" cy="1059597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228600"/>
              <a:ext cx="9144000" cy="6096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524000" y="304800"/>
              <a:ext cx="75438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   Agricultural-Production Cooperative “DEHKON”</a:t>
              </a:r>
              <a:endPara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9" name="Группа 28"/>
            <p:cNvGrpSpPr/>
            <p:nvPr/>
          </p:nvGrpSpPr>
          <p:grpSpPr>
            <a:xfrm>
              <a:off x="457200" y="76200"/>
              <a:ext cx="990600" cy="914400"/>
              <a:chOff x="347472" y="4114800"/>
              <a:chExt cx="990600" cy="914400"/>
            </a:xfrm>
          </p:grpSpPr>
          <p:sp>
            <p:nvSpPr>
              <p:cNvPr id="10" name="Овал 9"/>
              <p:cNvSpPr/>
              <p:nvPr/>
            </p:nvSpPr>
            <p:spPr>
              <a:xfrm>
                <a:off x="347472" y="4114800"/>
                <a:ext cx="990600" cy="9144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" name="Picture 4" descr="C:\Documents and Settings\Admin\Рабочий стол\слайд\logo.gif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81000" y="4114800"/>
                <a:ext cx="917901" cy="905256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2" name="Прямоугольник 11"/>
          <p:cNvSpPr/>
          <p:nvPr/>
        </p:nvSpPr>
        <p:spPr>
          <a:xfrm>
            <a:off x="152400" y="3886200"/>
            <a:ext cx="8839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1550" lvl="1" indent="-514350" algn="ctr">
              <a:spcBef>
                <a:spcPct val="0"/>
              </a:spcBef>
            </a:pP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Republic of Tajikistan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971550" lvl="1" indent="-514350" algn="ctr">
              <a:spcBef>
                <a:spcPct val="0"/>
              </a:spcBef>
            </a:pP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Sughd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region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971550" lvl="1" indent="-514350" algn="ctr">
              <a:spcBef>
                <a:spcPct val="0"/>
              </a:spcBef>
            </a:pP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Zafarabad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district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http://img1.liveinternet.ru/images/attach/c/3/75/520/75520451_4278653_551083_1_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7942"/>
            <a:ext cx="9140068" cy="6864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Группа 6"/>
          <p:cNvGrpSpPr/>
          <p:nvPr/>
        </p:nvGrpSpPr>
        <p:grpSpPr>
          <a:xfrm>
            <a:off x="0" y="76200"/>
            <a:ext cx="9144000" cy="914400"/>
            <a:chOff x="0" y="76200"/>
            <a:chExt cx="9144000" cy="914400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228600"/>
              <a:ext cx="9144000" cy="6096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0" name="Группа 28"/>
            <p:cNvGrpSpPr/>
            <p:nvPr/>
          </p:nvGrpSpPr>
          <p:grpSpPr>
            <a:xfrm>
              <a:off x="457200" y="76200"/>
              <a:ext cx="990600" cy="914400"/>
              <a:chOff x="347472" y="4114800"/>
              <a:chExt cx="990600" cy="914400"/>
            </a:xfrm>
          </p:grpSpPr>
          <p:sp>
            <p:nvSpPr>
              <p:cNvPr id="11" name="Овал 10"/>
              <p:cNvSpPr/>
              <p:nvPr/>
            </p:nvSpPr>
            <p:spPr>
              <a:xfrm>
                <a:off x="347472" y="4114800"/>
                <a:ext cx="990600" cy="9144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2" name="Picture 4" descr="C:\Documents and Settings\Admin\Рабочий стол\слайд\logo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81000" y="4114800"/>
                <a:ext cx="917901" cy="905256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3" name="Прямоугольник 12"/>
          <p:cNvSpPr/>
          <p:nvPr/>
        </p:nvSpPr>
        <p:spPr>
          <a:xfrm>
            <a:off x="720800" y="990600"/>
            <a:ext cx="76612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THANKS FOR YOUR ATTENTION</a:t>
            </a:r>
            <a:r>
              <a:rPr lang="ru-RU" sz="3600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-609600" y="1676400"/>
            <a:ext cx="9906000" cy="2362200"/>
            <a:chOff x="-609600" y="2838510"/>
            <a:chExt cx="9906000" cy="2362200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1219200" y="2838510"/>
              <a:ext cx="6477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71550" lvl="1" indent="-514350" algn="ctr">
                <a:spcBef>
                  <a:spcPct val="0"/>
                </a:spcBef>
              </a:pPr>
              <a:r>
                <a:rPr lang="en-US" b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Project developer and author</a:t>
              </a:r>
              <a:r>
                <a:rPr lang="ru-RU" b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685800" y="4038600"/>
              <a:ext cx="76962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71550" lvl="1" indent="-514350" algn="ctr">
                <a:spcBef>
                  <a:spcPct val="0"/>
                </a:spcBef>
              </a:pPr>
              <a:r>
                <a:rPr lang="ru-RU" sz="2000" b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735600, </a:t>
              </a:r>
              <a:r>
                <a:rPr lang="en-US" sz="2000" b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Republic of Tajikistan</a:t>
              </a:r>
              <a:r>
                <a:rPr lang="ru-RU" sz="2000" b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000" b="1" dirty="0" err="1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Sughd</a:t>
              </a:r>
              <a:r>
                <a:rPr lang="en-US" sz="2000" b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 region</a:t>
              </a:r>
              <a:r>
                <a:rPr lang="ru-RU" sz="2000" b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,</a:t>
              </a:r>
            </a:p>
            <a:p>
              <a:pPr marL="971550" lvl="1" indent="-514350" algn="ctr">
                <a:spcBef>
                  <a:spcPct val="0"/>
                </a:spcBef>
              </a:pPr>
              <a:r>
                <a:rPr lang="en-US" sz="2000" b="1" dirty="0" err="1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Zafarabad</a:t>
              </a:r>
              <a:r>
                <a:rPr lang="en-US" sz="2000" b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 district</a:t>
              </a:r>
              <a:r>
                <a:rPr lang="ru-RU" sz="2000" b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000" b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urban town </a:t>
              </a:r>
              <a:r>
                <a:rPr lang="en-US" sz="2000" b="1" dirty="0" err="1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Mehnatobod</a:t>
              </a:r>
              <a:r>
                <a:rPr lang="ru-RU" sz="2000" b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000" b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avenue</a:t>
              </a:r>
              <a:r>
                <a:rPr lang="ru-RU" sz="2000" b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Gulbog</a:t>
              </a:r>
              <a:r>
                <a:rPr lang="ru-RU" sz="2000" b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#</a:t>
              </a:r>
              <a:r>
                <a:rPr lang="ru-RU" sz="2000" b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2.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-609600" y="4800600"/>
              <a:ext cx="67056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71550" lvl="1" indent="-514350" algn="ctr">
                <a:spcBef>
                  <a:spcPct val="0"/>
                </a:spcBef>
              </a:pPr>
              <a:r>
                <a:rPr lang="en-US" sz="2000" b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mob. </a:t>
              </a:r>
              <a:r>
                <a:rPr lang="en-US" sz="2000" b="1" dirty="0" err="1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tel</a:t>
              </a:r>
              <a:r>
                <a:rPr lang="ru-RU" sz="2000" b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: +992 92 777 14 64</a:t>
              </a: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2590800" y="4800600"/>
              <a:ext cx="67056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71550" lvl="1" indent="-514350" algn="ctr">
                <a:spcBef>
                  <a:spcPct val="0"/>
                </a:spcBef>
              </a:pPr>
              <a:r>
                <a:rPr lang="en-US" sz="2000" b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e-mail: dehkon@yandex.ru</a:t>
              </a:r>
              <a:endPara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1447800" y="3165158"/>
              <a:ext cx="6096000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71550" lvl="1" indent="-514350" algn="ctr">
                <a:spcBef>
                  <a:spcPct val="0"/>
                </a:spcBef>
              </a:pPr>
              <a:r>
                <a:rPr lang="en-US" sz="2400" b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Chairman of APC</a:t>
              </a:r>
              <a:r>
                <a:rPr lang="ru-RU" sz="2400" b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«</a:t>
              </a:r>
              <a:r>
                <a:rPr lang="en-US" sz="2400" b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DEHKON</a:t>
              </a:r>
              <a:r>
                <a:rPr lang="ru-RU" sz="2400" b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»,</a:t>
              </a:r>
            </a:p>
            <a:p>
              <a:pPr marL="971550" lvl="1" indent="-514350" algn="ctr">
                <a:spcBef>
                  <a:spcPct val="0"/>
                </a:spcBef>
              </a:pPr>
              <a:r>
                <a:rPr lang="en-US" sz="2800" b="1" dirty="0" err="1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Dodojonov</a:t>
              </a:r>
              <a:r>
                <a:rPr lang="en-US" sz="2800" b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Haydar</a:t>
              </a:r>
              <a:r>
                <a:rPr lang="en-US" sz="2800" b="1" dirty="0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Hamdamovich</a:t>
              </a:r>
              <a:endPara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1524000" y="304800"/>
            <a:ext cx="75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Agricultural-Production Cooperative “DEHKON”</a:t>
            </a:r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Documents and Settings\Admin\Рабочий стол\t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76200"/>
            <a:ext cx="9001125" cy="675084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14600" y="616803"/>
            <a:ext cx="8153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ctr">
              <a:spcBef>
                <a:spcPct val="0"/>
              </a:spcBef>
            </a:pP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Location of APC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DEHKON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514350" lvl="0" indent="-514350" algn="ctr">
              <a:spcBef>
                <a:spcPct val="0"/>
              </a:spcBef>
            </a:pP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on the map of Tajikistan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228600" y="1219200"/>
            <a:ext cx="32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ctr">
              <a:spcBef>
                <a:spcPct val="0"/>
              </a:spcBef>
            </a:pP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Zafarabad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district</a:t>
            </a:r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43000" y="3593068"/>
            <a:ext cx="32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ctr">
              <a:spcBef>
                <a:spcPct val="0"/>
              </a:spcBef>
            </a:pP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DUSHANBE</a:t>
            </a:r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048256" y="1591056"/>
            <a:ext cx="76200" cy="762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 flipV="1">
            <a:off x="1828800" y="3712464"/>
            <a:ext cx="161544" cy="16154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http://static.panoramio.com/photos/large/51596363.jpg"/>
          <p:cNvPicPr/>
          <p:nvPr/>
        </p:nvPicPr>
        <p:blipFill>
          <a:blip r:embed="rId2" cstate="print"/>
          <a:srcRect b="2924"/>
          <a:stretch>
            <a:fillRect/>
          </a:stretch>
        </p:blipFill>
        <p:spPr bwMode="auto">
          <a:xfrm>
            <a:off x="-1066800" y="-731518"/>
            <a:ext cx="11704320" cy="7589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479634" y="1415533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-76200" y="3938587"/>
            <a:ext cx="9250994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lang="en-US" sz="1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Agricultural-Production Cooperative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</a:t>
            </a:r>
            <a:r>
              <a:rPr lang="en-US" sz="1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DEHKON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 </a:t>
            </a:r>
            <a:r>
              <a:rPr lang="en-US" sz="1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was founded in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1990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lang="ru-RU" sz="1400" dirty="0" smtClean="0">
              <a:solidFill>
                <a:schemeClr val="bg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It is one of the first Agricultural-Production Cooperatives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which was founded in Tajikistan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   </a:t>
            </a:r>
            <a:endParaRPr lang="ru-RU" sz="1400" dirty="0" smtClean="0">
              <a:solidFill>
                <a:schemeClr val="bg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 main activity of the production is growing and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agrotechny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of agricultural production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lang="en-US" sz="1400" dirty="0" smtClean="0">
              <a:solidFill>
                <a:schemeClr val="bg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It has its own fruit gardens (plantations) – grapes,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pomegranates, figs.</a:t>
            </a:r>
            <a:endParaRPr lang="ru-RU" sz="1400" dirty="0" smtClean="0">
              <a:solidFill>
                <a:schemeClr val="bg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lang="en-US" sz="1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It produces different agricultural equipment and parts to them.</a:t>
            </a:r>
            <a:endParaRPr lang="ru-RU" sz="1400" dirty="0" smtClean="0">
              <a:solidFill>
                <a:schemeClr val="bg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lang="en-US" sz="1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Also it works on delivery of agricultural machines, agricultural equipment, agricultural parts, electricity metric equipment,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en-US" sz="1400" dirty="0" smtClean="0">
              <a:solidFill>
                <a:schemeClr val="bg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laboratory and other equipment to the customers of its region.</a:t>
            </a:r>
            <a:endParaRPr lang="ru-RU" sz="1400" dirty="0" smtClean="0">
              <a:solidFill>
                <a:schemeClr val="bg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From 1993 our APC works on scientific research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on social and ecological spheres.</a:t>
            </a:r>
            <a:endParaRPr lang="ru-RU" sz="1400" dirty="0" smtClean="0">
              <a:solidFill>
                <a:schemeClr val="bg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lang="en-US" sz="1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It is the official representative of big companies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from Commonwealth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of Independent Countries to Republic of Tajikistan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</a:p>
        </p:txBody>
      </p:sp>
      <p:grpSp>
        <p:nvGrpSpPr>
          <p:cNvPr id="34" name="Группа 33"/>
          <p:cNvGrpSpPr/>
          <p:nvPr/>
        </p:nvGrpSpPr>
        <p:grpSpPr>
          <a:xfrm>
            <a:off x="0" y="76200"/>
            <a:ext cx="9144000" cy="914400"/>
            <a:chOff x="0" y="76200"/>
            <a:chExt cx="9144000" cy="914400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0" y="228600"/>
              <a:ext cx="9144000" cy="6096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7" name="Группа 28"/>
            <p:cNvGrpSpPr/>
            <p:nvPr/>
          </p:nvGrpSpPr>
          <p:grpSpPr>
            <a:xfrm>
              <a:off x="457200" y="76200"/>
              <a:ext cx="990600" cy="914400"/>
              <a:chOff x="347472" y="4114800"/>
              <a:chExt cx="990600" cy="914400"/>
            </a:xfrm>
          </p:grpSpPr>
          <p:sp>
            <p:nvSpPr>
              <p:cNvPr id="38" name="Овал 37"/>
              <p:cNvSpPr/>
              <p:nvPr/>
            </p:nvSpPr>
            <p:spPr>
              <a:xfrm>
                <a:off x="347472" y="4114800"/>
                <a:ext cx="990600" cy="9144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9" name="Picture 4" descr="C:\Documents and Settings\Admin\Рабочий стол\слайд\logo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81000" y="4114800"/>
                <a:ext cx="917901" cy="905256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1" name="Прямоугольник 10"/>
          <p:cNvSpPr/>
          <p:nvPr/>
        </p:nvSpPr>
        <p:spPr>
          <a:xfrm>
            <a:off x="152400" y="3200400"/>
            <a:ext cx="56114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Brief information about APC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DEHKON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»: 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24000" y="304800"/>
            <a:ext cx="75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Agricultural-Production Cooperative “DEHKON”</a:t>
            </a:r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-76200" y="1524000"/>
            <a:ext cx="9372600" cy="381000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514350" lvl="0" indent="-514350" algn="ctr">
              <a:spcBef>
                <a:spcPct val="0"/>
              </a:spcBef>
            </a:pP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Currently our cooperative has created</a:t>
            </a:r>
          </a:p>
          <a:p>
            <a:pPr marL="514350" lvl="0" indent="-514350" algn="ctr">
              <a:spcBef>
                <a:spcPct val="0"/>
              </a:spcBef>
            </a:pP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investment projects</a:t>
            </a:r>
            <a:endParaRPr lang="ru-RU" sz="2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>
            <a:off x="0" y="76200"/>
            <a:ext cx="9144000" cy="914400"/>
            <a:chOff x="0" y="76200"/>
            <a:chExt cx="9144000" cy="914400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0" y="228600"/>
              <a:ext cx="9144000" cy="6096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" name="Группа 28"/>
            <p:cNvGrpSpPr/>
            <p:nvPr/>
          </p:nvGrpSpPr>
          <p:grpSpPr>
            <a:xfrm>
              <a:off x="457200" y="76200"/>
              <a:ext cx="990600" cy="914400"/>
              <a:chOff x="347472" y="4114800"/>
              <a:chExt cx="990600" cy="914400"/>
            </a:xfrm>
          </p:grpSpPr>
          <p:sp>
            <p:nvSpPr>
              <p:cNvPr id="19" name="Овал 18"/>
              <p:cNvSpPr/>
              <p:nvPr/>
            </p:nvSpPr>
            <p:spPr>
              <a:xfrm>
                <a:off x="347472" y="4114800"/>
                <a:ext cx="990600" cy="9144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0" name="Picture 4" descr="C:\Documents and Settings\Admin\Рабочий стол\слайд\logo.gif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81000" y="4114800"/>
                <a:ext cx="917901" cy="905256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-311434" y="1851157"/>
            <a:ext cx="916763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Environmental project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 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Production</a:t>
            </a:r>
            <a:r>
              <a:rPr lang="en-US" sz="1400" b="1" baseline="0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procurement and processing of oilseeds and other crops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</a:t>
            </a:r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Environmental project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 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Mini-plant for production of natural oils from seeds oil crops by the method </a:t>
            </a: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	                  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of cold pressing.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Social project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4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Processing of all kinds of seeds for obtaining elite seed the material and Processing</a:t>
            </a:r>
            <a:endParaRPr lang="en-US" sz="1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		                   of all kinds of seeds of agricultural crops pesticides to destroy the outer and inner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infections and their mixtures with micronutrients and growth stimulants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-274192" y="5327303"/>
            <a:ext cx="8453789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1-</a:t>
            </a:r>
            <a:r>
              <a:rPr lang="en-US" sz="12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Project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   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 volume of investments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 2193975 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US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$ 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including borrowed -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2063975 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US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$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own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130000 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US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$.</a:t>
            </a:r>
            <a:endParaRPr kumimoji="0" lang="ru-RU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2-</a:t>
            </a:r>
            <a:r>
              <a:rPr lang="en-US" sz="12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Project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en-US" sz="13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 volume of investments 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 1994000 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US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$ 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en-US" sz="13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including borrowed -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1704000 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US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$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own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290000 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US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$.</a:t>
            </a:r>
            <a:endParaRPr kumimoji="0" lang="ru-RU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3-</a:t>
            </a:r>
            <a:r>
              <a:rPr lang="en-US" sz="12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Project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en-US" sz="13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 volume of investments 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 4098190,91 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US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$</a:t>
            </a:r>
            <a:endParaRPr kumimoji="0" lang="ru-RU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531966" y="3220019"/>
            <a:ext cx="75713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Project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                                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Project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                             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Project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3	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Рисунок 25" descr="http://im2-tub-ru.yandex.net/i?id=56514841-66-72&amp;n=21">
            <a:hlinkClick r:id="rId3" tgtFrame="_blank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600450"/>
            <a:ext cx="230886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C:\Documents and Settings\Admin\Рабочий стол\Новая папка (5)\DSCF559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3607890"/>
            <a:ext cx="1872442" cy="1404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Группа 29"/>
          <p:cNvGrpSpPr/>
          <p:nvPr/>
        </p:nvGrpSpPr>
        <p:grpSpPr>
          <a:xfrm>
            <a:off x="4953000" y="3524819"/>
            <a:ext cx="3810000" cy="1580581"/>
            <a:chOff x="4953000" y="3753419"/>
            <a:chExt cx="3810000" cy="1580581"/>
          </a:xfrm>
        </p:grpSpPr>
        <p:pic>
          <p:nvPicPr>
            <p:cNvPr id="23" name="Рисунок 22" descr="C:\Documents and Settings\Admin\Рабочий стол\10.06.2014 Душанбе-Латвия\Завод 1R\1R.jpg"/>
            <p:cNvPicPr/>
            <p:nvPr/>
          </p:nvPicPr>
          <p:blipFill>
            <a:blip r:embed="rId6" cstate="print"/>
            <a:srcRect l="5861" r="6217"/>
            <a:stretch>
              <a:fillRect/>
            </a:stretch>
          </p:blipFill>
          <p:spPr bwMode="auto">
            <a:xfrm>
              <a:off x="6019800" y="4033975"/>
              <a:ext cx="1143000" cy="1300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Рисунок 21" descr="C:\Documents and Settings\dehkon\Рабочий стол\sad-4[1].jpg"/>
            <p:cNvPicPr/>
            <p:nvPr/>
          </p:nvPicPr>
          <p:blipFill>
            <a:blip r:embed="rId7" cstate="print"/>
            <a:srcRect r="6667"/>
            <a:stretch>
              <a:fillRect/>
            </a:stretch>
          </p:blipFill>
          <p:spPr bwMode="auto">
            <a:xfrm>
              <a:off x="4953000" y="3753419"/>
              <a:ext cx="1066800" cy="1504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Рисунок 23" descr="http://userdata.agroserver.ru/pic/4005/104488.jpg"/>
            <p:cNvPicPr/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167562" y="4186375"/>
              <a:ext cx="1595438" cy="1031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Прямоугольник 17"/>
          <p:cNvSpPr/>
          <p:nvPr/>
        </p:nvSpPr>
        <p:spPr>
          <a:xfrm>
            <a:off x="1524000" y="304800"/>
            <a:ext cx="75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Agricultural-Production Cooperative “DEHKON”</a:t>
            </a:r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4"/>
          <p:cNvGrpSpPr/>
          <p:nvPr/>
        </p:nvGrpSpPr>
        <p:grpSpPr>
          <a:xfrm>
            <a:off x="0" y="76200"/>
            <a:ext cx="9144000" cy="914400"/>
            <a:chOff x="0" y="76200"/>
            <a:chExt cx="9144000" cy="914400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0" y="228600"/>
              <a:ext cx="9144000" cy="6096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" name="Группа 28"/>
            <p:cNvGrpSpPr/>
            <p:nvPr/>
          </p:nvGrpSpPr>
          <p:grpSpPr>
            <a:xfrm>
              <a:off x="457200" y="76200"/>
              <a:ext cx="990600" cy="914400"/>
              <a:chOff x="347472" y="4114800"/>
              <a:chExt cx="990600" cy="914400"/>
            </a:xfrm>
          </p:grpSpPr>
          <p:sp>
            <p:nvSpPr>
              <p:cNvPr id="19" name="Овал 18"/>
              <p:cNvSpPr/>
              <p:nvPr/>
            </p:nvSpPr>
            <p:spPr>
              <a:xfrm>
                <a:off x="347472" y="4114800"/>
                <a:ext cx="990600" cy="9144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0" name="Picture 4" descr="C:\Documents and Settings\Admin\Рабочий стол\слайд\logo.gif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81000" y="4114800"/>
                <a:ext cx="917901" cy="905256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250168" y="1878449"/>
            <a:ext cx="881337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Environmental project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   </a:t>
            </a:r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Mini-plant for production of essential oil from oilseed crops and medicinal plants </a:t>
            </a:r>
          </a:p>
          <a:p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of Tajikistan.</a:t>
            </a:r>
            <a:endParaRPr lang="ru-RU" sz="1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Environmental project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   </a:t>
            </a:r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Growing of roses and production of rose oil.</a:t>
            </a:r>
            <a:endParaRPr lang="ru-RU" sz="1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Environmental project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   </a:t>
            </a:r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Shop for preparation and packaging of a medicinal plant and harvesting of medicinal</a:t>
            </a:r>
          </a:p>
          <a:p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plants of Tajikistan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Environmental project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   </a:t>
            </a:r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The Plant for processing and packaging spices, herbs and seasoning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291782" y="5348645"/>
            <a:ext cx="8192499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4-</a:t>
            </a:r>
            <a:r>
              <a:rPr lang="en-US" sz="12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Project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   </a:t>
            </a:r>
            <a:r>
              <a:rPr lang="en-US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The volume of investments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1122000 </a:t>
            </a:r>
            <a:r>
              <a:rPr lang="en-US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US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$</a:t>
            </a:r>
            <a:r>
              <a:rPr lang="ru-RU" sz="1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including borrowed</a:t>
            </a:r>
            <a:r>
              <a:rPr lang="en-US" sz="1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872000 </a:t>
            </a:r>
            <a:r>
              <a:rPr lang="en-US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US 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$</a:t>
            </a:r>
            <a:r>
              <a:rPr lang="en-US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own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250000 </a:t>
            </a:r>
            <a:r>
              <a:rPr lang="en-US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US 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$.</a:t>
            </a:r>
            <a:endParaRPr lang="ru-RU" sz="13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5-</a:t>
            </a:r>
            <a:r>
              <a:rPr lang="en-US" sz="12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Project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The volume of investments 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2210000 </a:t>
            </a:r>
            <a:r>
              <a:rPr lang="en-US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US 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$</a:t>
            </a:r>
            <a:r>
              <a:rPr lang="ru-RU" sz="1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including borrowed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2120000 </a:t>
            </a:r>
            <a:r>
              <a:rPr lang="en-US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US 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$ </a:t>
            </a:r>
            <a:r>
              <a:rPr lang="en-US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own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90000 </a:t>
            </a:r>
            <a:r>
              <a:rPr lang="en-US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US 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$.</a:t>
            </a:r>
            <a:endParaRPr lang="ru-RU" sz="13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6-</a:t>
            </a:r>
            <a:r>
              <a:rPr lang="en-US" sz="12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Project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The volume of investments 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   650000 </a:t>
            </a:r>
            <a:r>
              <a:rPr lang="en-US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US 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$ - </a:t>
            </a:r>
            <a:r>
              <a:rPr lang="en-US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including borrowed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530000 </a:t>
            </a:r>
            <a:r>
              <a:rPr lang="en-US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US 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$ – </a:t>
            </a:r>
            <a:r>
              <a:rPr lang="en-US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own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120000 </a:t>
            </a:r>
            <a:r>
              <a:rPr lang="en-US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US 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$.</a:t>
            </a:r>
            <a:endParaRPr lang="ru-RU" sz="13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7-</a:t>
            </a:r>
            <a:r>
              <a:rPr lang="en-US" sz="12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Project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The volume of investments 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   600000 </a:t>
            </a:r>
            <a:r>
              <a:rPr lang="en-US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US 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$ - </a:t>
            </a:r>
            <a:r>
              <a:rPr lang="en-US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including borrowed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480000 </a:t>
            </a:r>
            <a:r>
              <a:rPr lang="en-US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US 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$ – </a:t>
            </a:r>
            <a:r>
              <a:rPr lang="en-US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own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120000 </a:t>
            </a:r>
            <a:r>
              <a:rPr lang="en-US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US 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$.</a:t>
            </a:r>
            <a:endParaRPr lang="ru-RU" sz="13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313213" y="3349823"/>
            <a:ext cx="84593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Project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4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</a:t>
            </a:r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Project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5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</a:t>
            </a:r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Project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6	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</a:t>
            </a:r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Project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7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il_fi" descr="http://www.diva.by/i/photo/wellness/aromatherapy/aroma_pack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657600"/>
            <a:ext cx="1990725" cy="1515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http://up.bentvip.com/up/20090314000621.jpg">
            <a:hlinkClick r:id="rId4" tgtFrame="_blank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3657600"/>
            <a:ext cx="2085975" cy="151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C:\Documents and Settings\dehkon\Рабочий стол\16070098[1]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1" y="3657600"/>
            <a:ext cx="1981199" cy="1515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http://t3.gstatic.com/images?q=tbn:ANd9GcRMpjjf7MddKrqn1KPzNuvleiM5GZt9X8tjPVfO0K7vcyvbF_GM">
            <a:hlinkClick r:id="rId7" tgtFrame="_blank"/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34200" y="3657600"/>
            <a:ext cx="1981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Прямоугольник 23"/>
          <p:cNvSpPr/>
          <p:nvPr/>
        </p:nvSpPr>
        <p:spPr>
          <a:xfrm>
            <a:off x="1524000" y="304800"/>
            <a:ext cx="75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Agricultural-Production Cooperative “DEHKON”</a:t>
            </a:r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-76200" y="1524000"/>
            <a:ext cx="9372600" cy="381000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514350" lvl="0" indent="-514350" algn="ctr">
              <a:spcBef>
                <a:spcPct val="0"/>
              </a:spcBef>
            </a:pP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Currently our cooperative has created</a:t>
            </a:r>
          </a:p>
          <a:p>
            <a:pPr marL="514350" lvl="0" indent="-514350" algn="ctr">
              <a:spcBef>
                <a:spcPct val="0"/>
              </a:spcBef>
            </a:pP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investment projects</a:t>
            </a:r>
            <a:endParaRPr lang="ru-RU" sz="2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4"/>
          <p:cNvGrpSpPr/>
          <p:nvPr/>
        </p:nvGrpSpPr>
        <p:grpSpPr>
          <a:xfrm>
            <a:off x="0" y="76200"/>
            <a:ext cx="9144000" cy="914400"/>
            <a:chOff x="0" y="76200"/>
            <a:chExt cx="9144000" cy="914400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0" y="228600"/>
              <a:ext cx="9144000" cy="6096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" name="Группа 28"/>
            <p:cNvGrpSpPr/>
            <p:nvPr/>
          </p:nvGrpSpPr>
          <p:grpSpPr>
            <a:xfrm>
              <a:off x="457200" y="76200"/>
              <a:ext cx="990600" cy="914400"/>
              <a:chOff x="347472" y="4114800"/>
              <a:chExt cx="990600" cy="914400"/>
            </a:xfrm>
          </p:grpSpPr>
          <p:sp>
            <p:nvSpPr>
              <p:cNvPr id="19" name="Овал 18"/>
              <p:cNvSpPr/>
              <p:nvPr/>
            </p:nvSpPr>
            <p:spPr>
              <a:xfrm>
                <a:off x="347472" y="4114800"/>
                <a:ext cx="990600" cy="9144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0" name="Picture 4" descr="C:\Documents and Settings\Admin\Рабочий стол\слайд\logo.gif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81000" y="4114800"/>
                <a:ext cx="917901" cy="905256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228600" y="1905000"/>
            <a:ext cx="8915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Environmental project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   </a:t>
            </a:r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Mini-plant for processing, filling and packaging of honey.</a:t>
            </a:r>
          </a:p>
          <a:p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9. </a:t>
            </a:r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Social project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     </a:t>
            </a:r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Vaccinations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10% </a:t>
            </a:r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of the existing trees throughout mulberry the territory of the                     </a:t>
            </a:r>
          </a:p>
          <a:p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mulberry trees and the forest areas of Tajikistan on cultivated varieties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10. </a:t>
            </a:r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Environmental project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Opening of the enterprises of industrial cultivation mushrooms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11. </a:t>
            </a:r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Environmental project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Construction of a breeding of the fish farm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1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208426" y="5432048"/>
            <a:ext cx="865737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8-</a:t>
            </a:r>
            <a:r>
              <a:rPr lang="en-US" sz="12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Project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     </a:t>
            </a:r>
            <a:r>
              <a:rPr lang="en-US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The volume of investments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 3870000 </a:t>
            </a:r>
            <a:r>
              <a:rPr lang="en-US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US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$</a:t>
            </a:r>
            <a:r>
              <a:rPr lang="en-US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including borrowed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3585000 </a:t>
            </a:r>
            <a:r>
              <a:rPr lang="en-US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US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$ – </a:t>
            </a:r>
            <a:r>
              <a:rPr lang="en-US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own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285000 </a:t>
            </a:r>
            <a:r>
              <a:rPr lang="en-US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US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$.</a:t>
            </a:r>
            <a:endParaRPr lang="ru-RU" sz="13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9-</a:t>
            </a:r>
            <a:r>
              <a:rPr lang="en-US" sz="12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Project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The volume of investments 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 5300000 </a:t>
            </a:r>
            <a:r>
              <a:rPr lang="en-US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US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$</a:t>
            </a:r>
            <a:r>
              <a:rPr lang="en-US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3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10-</a:t>
            </a:r>
            <a:r>
              <a:rPr lang="en-US" sz="12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Project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The volume of investments 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 6000000 </a:t>
            </a:r>
            <a:r>
              <a:rPr lang="en-US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US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$</a:t>
            </a:r>
            <a:r>
              <a:rPr lang="en-US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 including borrowed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5500000 </a:t>
            </a:r>
            <a:r>
              <a:rPr lang="en-US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US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$ США  – </a:t>
            </a:r>
            <a:r>
              <a:rPr lang="en-US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own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500000 </a:t>
            </a:r>
            <a:r>
              <a:rPr lang="en-US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US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$.</a:t>
            </a:r>
            <a:endParaRPr lang="ru-RU" sz="13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11- </a:t>
            </a:r>
            <a:r>
              <a:rPr lang="en-US" sz="12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Project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The volume of investments 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 8100000 </a:t>
            </a:r>
            <a:r>
              <a:rPr lang="en-US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US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$ </a:t>
            </a:r>
            <a:r>
              <a:rPr lang="en-US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including borrowed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4500000 </a:t>
            </a:r>
            <a:r>
              <a:rPr lang="en-US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US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$ США  – </a:t>
            </a:r>
            <a:r>
              <a:rPr lang="en-US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own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3600000 </a:t>
            </a:r>
            <a:r>
              <a:rPr lang="en-US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US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$.</a:t>
            </a:r>
            <a:endParaRPr lang="ru-RU" sz="13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381000" y="3349823"/>
            <a:ext cx="78515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Project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8                                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Project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9                               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Project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10	          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Project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11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 descr="http://img0.liveinternet.ru/images/attach/c/6/93/812/93812728_2835299_1.jpg">
            <a:hlinkClick r:id="rId3" tgtFrame="_blank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600" y="3724402"/>
            <a:ext cx="1955800" cy="1533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C:\Documents and Settings\dehkon\Рабочий стол\2313300_w640_h640_shelkovitsa_yagody[1]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0" y="3697493"/>
            <a:ext cx="1752600" cy="155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http://images01.olx.com.ua/ui/11/82/29/1314346810_243997329_1----1350.jpg">
            <a:hlinkClick r:id="rId6" tgtFrame="_blank"/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19625" y="3697493"/>
            <a:ext cx="2009775" cy="1539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F:\Disk3\Мохипарвари\ГЕН.ПЛАН\BAHODUR__01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1801" y="3697493"/>
            <a:ext cx="17526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Прямоугольник 23"/>
          <p:cNvSpPr/>
          <p:nvPr/>
        </p:nvSpPr>
        <p:spPr>
          <a:xfrm>
            <a:off x="1524000" y="304800"/>
            <a:ext cx="75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Agricultural-Production Cooperative “DEHKON”</a:t>
            </a:r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-76200" y="1524000"/>
            <a:ext cx="9372600" cy="381000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514350" lvl="0" indent="-514350" algn="ctr">
              <a:spcBef>
                <a:spcPct val="0"/>
              </a:spcBef>
            </a:pP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Currently our cooperative has created</a:t>
            </a:r>
          </a:p>
          <a:p>
            <a:pPr marL="514350" lvl="0" indent="-514350" algn="ctr">
              <a:spcBef>
                <a:spcPct val="0"/>
              </a:spcBef>
            </a:pP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investment projects</a:t>
            </a:r>
            <a:endParaRPr lang="ru-RU" sz="2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09600" y="2743200"/>
            <a:ext cx="7772400" cy="137160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Producing, provision, </a:t>
            </a:r>
            <a:r>
              <a:rPr lang="en-US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agrotechny</a:t>
            </a:r>
            <a:r>
              <a:rPr lang="en-US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and realization of seeds and producing natural oils of cold extraction.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49760" y="1981200"/>
            <a:ext cx="52301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Ecological investment project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0" y="76200"/>
            <a:ext cx="9144000" cy="914400"/>
            <a:chOff x="0" y="76200"/>
            <a:chExt cx="9144000" cy="91440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228600"/>
              <a:ext cx="9144000" cy="6096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28"/>
            <p:cNvGrpSpPr/>
            <p:nvPr/>
          </p:nvGrpSpPr>
          <p:grpSpPr>
            <a:xfrm>
              <a:off x="457200" y="76200"/>
              <a:ext cx="990600" cy="914400"/>
              <a:chOff x="347472" y="4114800"/>
              <a:chExt cx="990600" cy="914400"/>
            </a:xfrm>
          </p:grpSpPr>
          <p:sp>
            <p:nvSpPr>
              <p:cNvPr id="10" name="Овал 9"/>
              <p:cNvSpPr/>
              <p:nvPr/>
            </p:nvSpPr>
            <p:spPr>
              <a:xfrm>
                <a:off x="347472" y="4114800"/>
                <a:ext cx="990600" cy="9144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" name="Picture 4" descr="C:\Documents and Settings\Admin\Рабочий стол\слайд\logo.gif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81000" y="4114800"/>
                <a:ext cx="917901" cy="905256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2" name="Прямоугольник 11"/>
          <p:cNvSpPr/>
          <p:nvPr/>
        </p:nvSpPr>
        <p:spPr>
          <a:xfrm>
            <a:off x="1524000" y="304800"/>
            <a:ext cx="75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Agricultural-Production Cooperative “DEHKON”</a:t>
            </a:r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 descr="E:\сиехдона 2013\201306A0\050620138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7952" y="-571500"/>
            <a:ext cx="9902952" cy="742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304800" y="4696599"/>
            <a:ext cx="859216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Since 2012 we grow and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agrotechny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the seeds of black caraway (cumin), sesame (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til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and other oil plants air dynamic separator SAD, and provide clean seeds to local market and to the countries of CIS.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This year we intent to produce natural oils from the seeds of oil plants with the method of cold extraction using the advanced technology.</a:t>
            </a:r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Группа 14"/>
          <p:cNvGrpSpPr/>
          <p:nvPr/>
        </p:nvGrpSpPr>
        <p:grpSpPr>
          <a:xfrm>
            <a:off x="0" y="76200"/>
            <a:ext cx="9144000" cy="914400"/>
            <a:chOff x="0" y="76200"/>
            <a:chExt cx="9144000" cy="91440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0" y="228600"/>
              <a:ext cx="9144000" cy="6096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7" name="Группа 28"/>
            <p:cNvGrpSpPr/>
            <p:nvPr/>
          </p:nvGrpSpPr>
          <p:grpSpPr>
            <a:xfrm>
              <a:off x="457200" y="76200"/>
              <a:ext cx="990600" cy="914400"/>
              <a:chOff x="347472" y="4114800"/>
              <a:chExt cx="990600" cy="914400"/>
            </a:xfrm>
          </p:grpSpPr>
          <p:sp>
            <p:nvSpPr>
              <p:cNvPr id="28" name="Овал 27"/>
              <p:cNvSpPr/>
              <p:nvPr/>
            </p:nvSpPr>
            <p:spPr>
              <a:xfrm>
                <a:off x="347472" y="4114800"/>
                <a:ext cx="990600" cy="9144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9" name="Picture 4" descr="C:\Documents and Settings\Admin\Рабочий стол\слайд\logo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81000" y="4114800"/>
                <a:ext cx="917901" cy="905256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0" name="Прямоугольник 9"/>
          <p:cNvSpPr/>
          <p:nvPr/>
        </p:nvSpPr>
        <p:spPr>
          <a:xfrm>
            <a:off x="1524000" y="304800"/>
            <a:ext cx="75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Agricultural-Production Cooperative “DEHKON”</a:t>
            </a:r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1656</TotalTime>
  <Words>1831</Words>
  <Application>Microsoft Office PowerPoint</Application>
  <PresentationFormat>On-screen Show (4:3)</PresentationFormat>
  <Paragraphs>196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Reanimator Extreme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Производство, заготовка, переработка и реализация сельхозпродукции</dc:title>
  <dc:creator>Admin</dc:creator>
  <cp:lastModifiedBy>Gholamhossein Darzi</cp:lastModifiedBy>
  <cp:revision>211</cp:revision>
  <dcterms:created xsi:type="dcterms:W3CDTF">2014-08-29T04:30:54Z</dcterms:created>
  <dcterms:modified xsi:type="dcterms:W3CDTF">2014-11-02T07:35:22Z</dcterms:modified>
</cp:coreProperties>
</file>