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87" r:id="rId3"/>
    <p:sldId id="278" r:id="rId4"/>
    <p:sldId id="288" r:id="rId5"/>
    <p:sldId id="290" r:id="rId6"/>
    <p:sldId id="269" r:id="rId7"/>
    <p:sldId id="270" r:id="rId8"/>
    <p:sldId id="297" r:id="rId9"/>
    <p:sldId id="285" r:id="rId10"/>
    <p:sldId id="282" r:id="rId11"/>
    <p:sldId id="289" r:id="rId12"/>
    <p:sldId id="280" r:id="rId13"/>
    <p:sldId id="281" r:id="rId14"/>
    <p:sldId id="279" r:id="rId15"/>
    <p:sldId id="291" r:id="rId16"/>
    <p:sldId id="292" r:id="rId17"/>
    <p:sldId id="293" r:id="rId18"/>
    <p:sldId id="294" r:id="rId19"/>
    <p:sldId id="29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86323" autoAdjust="0"/>
  </p:normalViewPr>
  <p:slideViewPr>
    <p:cSldViewPr>
      <p:cViewPr varScale="1">
        <p:scale>
          <a:sx n="92" d="100"/>
          <a:sy n="92" d="100"/>
        </p:scale>
        <p:origin x="6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9A0415-777F-4444-86C2-DF6F6932D1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3EFB5E-37F8-4075-8147-B3D3E7340886}" type="pres">
      <dgm:prSet presAssocID="{499A0415-777F-4444-86C2-DF6F6932D1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922F7F2-8064-49AC-BBC2-4479F41DACE9}" type="pres">
      <dgm:prSet presAssocID="{499A0415-777F-4444-86C2-DF6F6932D124}" presName="Name1" presStyleCnt="0"/>
      <dgm:spPr/>
    </dgm:pt>
    <dgm:pt modelId="{17D07A16-804F-451D-8AA9-9290C25FC79F}" type="pres">
      <dgm:prSet presAssocID="{499A0415-777F-4444-86C2-DF6F6932D124}" presName="cycle" presStyleCnt="0"/>
      <dgm:spPr/>
    </dgm:pt>
    <dgm:pt modelId="{61A6416A-B36A-4A5D-B9E8-A99AAACCA638}" type="pres">
      <dgm:prSet presAssocID="{499A0415-777F-4444-86C2-DF6F6932D124}" presName="srcNode" presStyleLbl="node1" presStyleIdx="0" presStyleCnt="0"/>
      <dgm:spPr/>
    </dgm:pt>
    <dgm:pt modelId="{CD535607-1CD8-42F8-9812-D0A62758B570}" type="pres">
      <dgm:prSet presAssocID="{499A0415-777F-4444-86C2-DF6F6932D124}" presName="conn" presStyleLbl="parChTrans1D2" presStyleIdx="0" presStyleCnt="1"/>
      <dgm:spPr/>
      <dgm:t>
        <a:bodyPr/>
        <a:lstStyle/>
        <a:p>
          <a:endParaRPr lang="ru-RU"/>
        </a:p>
      </dgm:t>
    </dgm:pt>
    <dgm:pt modelId="{BB393622-4013-4806-9588-53A025021980}" type="pres">
      <dgm:prSet presAssocID="{499A0415-777F-4444-86C2-DF6F6932D124}" presName="extraNode" presStyleLbl="node1" presStyleIdx="0" presStyleCnt="0"/>
      <dgm:spPr/>
    </dgm:pt>
    <dgm:pt modelId="{270331BD-1969-4720-8411-7044BEDE1132}" type="pres">
      <dgm:prSet presAssocID="{499A0415-777F-4444-86C2-DF6F6932D124}" presName="dstNode" presStyleLbl="node1" presStyleIdx="0" presStyleCnt="0"/>
      <dgm:spPr/>
    </dgm:pt>
  </dgm:ptLst>
  <dgm:cxnLst>
    <dgm:cxn modelId="{862F2B1C-8D22-4CA5-93FD-1D14A7DD6FD5}" type="presOf" srcId="{499A0415-777F-4444-86C2-DF6F6932D124}" destId="{ED3EFB5E-37F8-4075-8147-B3D3E7340886}" srcOrd="0" destOrd="0" presId="urn:microsoft.com/office/officeart/2008/layout/VerticalCurvedList"/>
    <dgm:cxn modelId="{8DFC1C4F-5B13-46AE-9043-C706DBA05E7E}" type="presParOf" srcId="{ED3EFB5E-37F8-4075-8147-B3D3E7340886}" destId="{6922F7F2-8064-49AC-BBC2-4479F41DACE9}" srcOrd="0" destOrd="0" presId="urn:microsoft.com/office/officeart/2008/layout/VerticalCurvedList"/>
    <dgm:cxn modelId="{3D2B79A1-A4C8-4EB1-B389-3BA6B1552DD0}" type="presParOf" srcId="{6922F7F2-8064-49AC-BBC2-4479F41DACE9}" destId="{17D07A16-804F-451D-8AA9-9290C25FC79F}" srcOrd="0" destOrd="0" presId="urn:microsoft.com/office/officeart/2008/layout/VerticalCurvedList"/>
    <dgm:cxn modelId="{698AA276-47B4-4870-9F7C-B9F95C7783D9}" type="presParOf" srcId="{17D07A16-804F-451D-8AA9-9290C25FC79F}" destId="{61A6416A-B36A-4A5D-B9E8-A99AAACCA638}" srcOrd="0" destOrd="0" presId="urn:microsoft.com/office/officeart/2008/layout/VerticalCurvedList"/>
    <dgm:cxn modelId="{7623BB3D-5ECE-4D76-8386-9C195CC7E4A9}" type="presParOf" srcId="{17D07A16-804F-451D-8AA9-9290C25FC79F}" destId="{CD535607-1CD8-42F8-9812-D0A62758B570}" srcOrd="1" destOrd="0" presId="urn:microsoft.com/office/officeart/2008/layout/VerticalCurvedList"/>
    <dgm:cxn modelId="{C373B2CC-0F91-4B69-8C5F-31F8DDD47040}" type="presParOf" srcId="{17D07A16-804F-451D-8AA9-9290C25FC79F}" destId="{BB393622-4013-4806-9588-53A025021980}" srcOrd="2" destOrd="0" presId="urn:microsoft.com/office/officeart/2008/layout/VerticalCurvedList"/>
    <dgm:cxn modelId="{E6711DA7-C085-4DB3-9E86-FC84A6F41D4C}" type="presParOf" srcId="{17D07A16-804F-451D-8AA9-9290C25FC79F}" destId="{270331BD-1969-4720-8411-7044BEDE1132}" srcOrd="3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9A0415-777F-4444-86C2-DF6F6932D1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D9F93B-759E-4B79-BE85-7E4C574515BF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algn="just"/>
          <a:r>
            <a:rPr lang="ru-RU" sz="2000" b="1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</a:t>
          </a:r>
          <a:r>
            <a:rPr lang="en-US" sz="2000" b="0" cap="none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Government Regulation "On the determination of the authorized government  body on </a:t>
          </a:r>
          <a:r>
            <a:rPr lang="ru-RU" sz="2000" b="0" cap="none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РРР </a:t>
          </a:r>
          <a:r>
            <a:rPr lang="en-US" sz="2000" b="0" cap="none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 the Government of the Republic of Tajikistan</a:t>
          </a:r>
          <a:r>
            <a:rPr lang="ru-RU" sz="2000" b="0" cap="none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</a:t>
          </a:r>
          <a:r>
            <a:rPr lang="en-US" sz="2000" b="0" cap="none" spc="50" dirty="0" smtClean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"№ 250, June 3, 2013, </a:t>
          </a:r>
          <a:endParaRPr lang="ru-RU" sz="2000" b="0" cap="none" spc="50" dirty="0">
            <a:ln w="1143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E852AA-F52E-4654-9E67-B0049E62FA60}" type="parTrans" cxnId="{D7FC03B5-3C36-4D59-8289-A248B2BBC6F1}">
      <dgm:prSet/>
      <dgm:spPr/>
      <dgm:t>
        <a:bodyPr/>
        <a:lstStyle/>
        <a:p>
          <a:endParaRPr lang="ru-RU"/>
        </a:p>
      </dgm:t>
    </dgm:pt>
    <dgm:pt modelId="{D06A3EF1-C469-492E-AA3B-46CFDF3B1C65}" type="sibTrans" cxnId="{D7FC03B5-3C36-4D59-8289-A248B2BBC6F1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58F5DEBA-7A28-4DE2-8FC2-6ADABF9C6349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0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Government Regulation "On the establishment of the State Institution" Projects implementation Unit of PPP</a:t>
          </a:r>
          <a:r>
            <a:rPr lang="ru-RU" sz="20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»</a:t>
          </a:r>
          <a:r>
            <a:rPr lang="en-US" sz="20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July 2, 2013, № 289 </a:t>
          </a:r>
          <a:endParaRPr lang="ru-RU" sz="2000" b="0" cap="none" spc="50" dirty="0">
            <a:ln w="11430"/>
            <a:solidFill>
              <a:schemeClr val="bg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4A637A1-470E-4B59-8868-93EABCAD61EB}" type="parTrans" cxnId="{FE63824A-D04D-44A8-A848-6438A2A42A02}">
      <dgm:prSet/>
      <dgm:spPr/>
      <dgm:t>
        <a:bodyPr/>
        <a:lstStyle/>
        <a:p>
          <a:endParaRPr lang="ru-RU"/>
        </a:p>
      </dgm:t>
    </dgm:pt>
    <dgm:pt modelId="{D574CAC4-A57A-47FA-88F1-F16FEDEB7A5E}" type="sibTrans" cxnId="{FE63824A-D04D-44A8-A848-6438A2A42A02}">
      <dgm:prSet/>
      <dgm:spPr/>
      <dgm:t>
        <a:bodyPr/>
        <a:lstStyle/>
        <a:p>
          <a:endParaRPr lang="ru-RU"/>
        </a:p>
      </dgm:t>
    </dgm:pt>
    <dgm:pt modelId="{320CBE3C-CD5C-4158-9461-161FF8BBC3F0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0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Government Regulation "About Public-Private Partnerships Council</a:t>
          </a:r>
          <a:r>
            <a:rPr lang="ru-RU" sz="20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»</a:t>
          </a:r>
          <a:r>
            <a:rPr lang="en-US" sz="20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July 2, 2013, № 290</a:t>
          </a:r>
          <a:endParaRPr lang="ru-RU" sz="2000" b="0" cap="none" spc="50" dirty="0">
            <a:ln w="11430"/>
            <a:solidFill>
              <a:schemeClr val="bg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7BC15BC-DBCA-4531-9DF8-C73A8D431944}" type="parTrans" cxnId="{F87DB5BE-9631-45B6-BF48-82C92D839938}">
      <dgm:prSet/>
      <dgm:spPr/>
      <dgm:t>
        <a:bodyPr/>
        <a:lstStyle/>
        <a:p>
          <a:endParaRPr lang="ru-RU"/>
        </a:p>
      </dgm:t>
    </dgm:pt>
    <dgm:pt modelId="{E8904564-5DFE-478E-A238-1E1990F23B9A}" type="sibTrans" cxnId="{F87DB5BE-9631-45B6-BF48-82C92D839938}">
      <dgm:prSet/>
      <dgm:spPr/>
      <dgm:t>
        <a:bodyPr/>
        <a:lstStyle/>
        <a:p>
          <a:endParaRPr lang="ru-RU"/>
        </a:p>
      </dgm:t>
    </dgm:pt>
    <dgm:pt modelId="{5B8F0D73-60AA-4220-875A-3F0C5FD4F4B9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0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PPP Law approved December 28, 2012 </a:t>
          </a:r>
          <a:endParaRPr lang="ru-RU" sz="2000" b="0" cap="none" spc="50" dirty="0">
            <a:ln w="11430"/>
            <a:solidFill>
              <a:schemeClr val="bg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AEF0AE5-60E1-41D3-A3C2-E5DF2E3C71BA}" type="parTrans" cxnId="{49AACBF3-EA4A-4283-A4B5-8057D2C391D1}">
      <dgm:prSet/>
      <dgm:spPr/>
      <dgm:t>
        <a:bodyPr/>
        <a:lstStyle/>
        <a:p>
          <a:endParaRPr lang="ru-RU"/>
        </a:p>
      </dgm:t>
    </dgm:pt>
    <dgm:pt modelId="{25D8F1F9-1E11-445F-8AEA-582EB10ACF8C}" type="sibTrans" cxnId="{49AACBF3-EA4A-4283-A4B5-8057D2C391D1}">
      <dgm:prSet/>
      <dgm:spPr/>
      <dgm:t>
        <a:bodyPr/>
        <a:lstStyle/>
        <a:p>
          <a:endParaRPr lang="ru-RU"/>
        </a:p>
      </dgm:t>
    </dgm:pt>
    <dgm:pt modelId="{ED3EFB5E-37F8-4075-8147-B3D3E7340886}" type="pres">
      <dgm:prSet presAssocID="{499A0415-777F-4444-86C2-DF6F6932D1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922F7F2-8064-49AC-BBC2-4479F41DACE9}" type="pres">
      <dgm:prSet presAssocID="{499A0415-777F-4444-86C2-DF6F6932D124}" presName="Name1" presStyleCnt="0"/>
      <dgm:spPr/>
    </dgm:pt>
    <dgm:pt modelId="{17D07A16-804F-451D-8AA9-9290C25FC79F}" type="pres">
      <dgm:prSet presAssocID="{499A0415-777F-4444-86C2-DF6F6932D124}" presName="cycle" presStyleCnt="0"/>
      <dgm:spPr/>
    </dgm:pt>
    <dgm:pt modelId="{61A6416A-B36A-4A5D-B9E8-A99AAACCA638}" type="pres">
      <dgm:prSet presAssocID="{499A0415-777F-4444-86C2-DF6F6932D124}" presName="srcNode" presStyleLbl="node1" presStyleIdx="0" presStyleCnt="4"/>
      <dgm:spPr/>
    </dgm:pt>
    <dgm:pt modelId="{CD535607-1CD8-42F8-9812-D0A62758B570}" type="pres">
      <dgm:prSet presAssocID="{499A0415-777F-4444-86C2-DF6F6932D124}" presName="conn" presStyleLbl="parChTrans1D2" presStyleIdx="0" presStyleCnt="1"/>
      <dgm:spPr/>
      <dgm:t>
        <a:bodyPr/>
        <a:lstStyle/>
        <a:p>
          <a:endParaRPr lang="ru-RU"/>
        </a:p>
      </dgm:t>
    </dgm:pt>
    <dgm:pt modelId="{BB393622-4013-4806-9588-53A025021980}" type="pres">
      <dgm:prSet presAssocID="{499A0415-777F-4444-86C2-DF6F6932D124}" presName="extraNode" presStyleLbl="node1" presStyleIdx="0" presStyleCnt="4"/>
      <dgm:spPr/>
    </dgm:pt>
    <dgm:pt modelId="{270331BD-1969-4720-8411-7044BEDE1132}" type="pres">
      <dgm:prSet presAssocID="{499A0415-777F-4444-86C2-DF6F6932D124}" presName="dstNode" presStyleLbl="node1" presStyleIdx="0" presStyleCnt="4"/>
      <dgm:spPr/>
    </dgm:pt>
    <dgm:pt modelId="{E269AC56-084D-49AB-89B1-4A2F9167C68D}" type="pres">
      <dgm:prSet presAssocID="{FAD9F93B-759E-4B79-BE85-7E4C574515BF}" presName="text_1" presStyleLbl="node1" presStyleIdx="0" presStyleCnt="4" custScaleX="95469" custScaleY="154832" custLinFactY="29418" custLinFactNeighborX="35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4D444-DF60-4589-9AEB-D4A3C0E09BE3}" type="pres">
      <dgm:prSet presAssocID="{FAD9F93B-759E-4B79-BE85-7E4C574515BF}" presName="accent_1" presStyleCnt="0"/>
      <dgm:spPr/>
    </dgm:pt>
    <dgm:pt modelId="{6FCBEA47-E4CC-417F-BA7E-3735A5865DDC}" type="pres">
      <dgm:prSet presAssocID="{FAD9F93B-759E-4B79-BE85-7E4C574515BF}" presName="accentRepeatNode" presStyleLbl="solidFgAcc1" presStyleIdx="0" presStyleCnt="4" custScaleX="96770" custScaleY="97698" custLinFactNeighborX="38084" custLinFactNeighborY="9788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C069A6-AA88-4996-9071-7E0B85CA429A}" type="pres">
      <dgm:prSet presAssocID="{58F5DEBA-7A28-4DE2-8FC2-6ADABF9C6349}" presName="text_2" presStyleLbl="node1" presStyleIdx="1" presStyleCnt="4" custScaleX="102689" custScaleY="133906" custLinFactY="45412" custLinFactNeighborX="1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A08E0-4F2E-4E08-91B0-BA1FA32F1B92}" type="pres">
      <dgm:prSet presAssocID="{58F5DEBA-7A28-4DE2-8FC2-6ADABF9C6349}" presName="accent_2" presStyleCnt="0"/>
      <dgm:spPr/>
    </dgm:pt>
    <dgm:pt modelId="{E1CF1BE5-CD64-4FA1-AD33-9895F722DA6C}" type="pres">
      <dgm:prSet presAssocID="{58F5DEBA-7A28-4DE2-8FC2-6ADABF9C6349}" presName="accentRepeatNode" presStyleLbl="solidFgAcc1" presStyleIdx="1" presStyleCnt="4" custScaleX="83045" custScaleY="82907" custLinFactY="4221" custLinFactNeighborX="-9610" custLinFactNeighborY="100000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9C79F68-E419-417D-9255-73887B2C4311}" type="pres">
      <dgm:prSet presAssocID="{320CBE3C-CD5C-4158-9461-161FF8BBC3F0}" presName="text_3" presStyleLbl="node1" presStyleIdx="2" presStyleCnt="4" custScaleX="106645" custScaleY="110987" custLinFactY="51120" custLinFactNeighborX="-19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1D479-AA6F-4017-AB3C-E1AFD09142B9}" type="pres">
      <dgm:prSet presAssocID="{320CBE3C-CD5C-4158-9461-161FF8BBC3F0}" presName="accent_3" presStyleCnt="0"/>
      <dgm:spPr/>
    </dgm:pt>
    <dgm:pt modelId="{D23B5DEF-FE8E-47E7-8EB1-E2D01E08FB7B}" type="pres">
      <dgm:prSet presAssocID="{320CBE3C-CD5C-4158-9461-161FF8BBC3F0}" presName="accentRepeatNode" presStyleLbl="solidFgAcc1" presStyleIdx="2" presStyleCnt="4" custScaleX="62308" custScaleY="68304" custLinFactY="9222" custLinFactNeighborX="-25871" custLinFactNeighborY="100000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D04744-FEF6-46AD-AA1E-197E9F53F5E3}" type="pres">
      <dgm:prSet presAssocID="{5B8F0D73-60AA-4220-875A-3F0C5FD4F4B9}" presName="text_4" presStyleLbl="node1" presStyleIdx="3" presStyleCnt="4" custScaleY="105248" custLinFactY="-200000" custLinFactNeighborX="2356" custLinFactNeighborY="-284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8FD41-73D8-4ECB-8120-AD81A06B3124}" type="pres">
      <dgm:prSet presAssocID="{5B8F0D73-60AA-4220-875A-3F0C5FD4F4B9}" presName="accent_4" presStyleCnt="0"/>
      <dgm:spPr/>
    </dgm:pt>
    <dgm:pt modelId="{1928EAED-E793-4A46-A570-08578FD6042C}" type="pres">
      <dgm:prSet presAssocID="{5B8F0D73-60AA-4220-875A-3F0C5FD4F4B9}" presName="accentRepeatNode" presStyleLbl="solidFgAcc1" presStyleIdx="3" presStyleCnt="4" custScaleX="111196" custScaleY="108063" custLinFactY="-175892" custLinFactNeighborX="10523" custLinFactNeighborY="-200000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6FBD3118-7318-4067-BD8B-76AFB10E6558}" type="presOf" srcId="{FAD9F93B-759E-4B79-BE85-7E4C574515BF}" destId="{E269AC56-084D-49AB-89B1-4A2F9167C68D}" srcOrd="0" destOrd="0" presId="urn:microsoft.com/office/officeart/2008/layout/VerticalCurvedList"/>
    <dgm:cxn modelId="{F19155C7-D7D8-45D9-8241-857E40AD3CE2}" type="presOf" srcId="{5B8F0D73-60AA-4220-875A-3F0C5FD4F4B9}" destId="{54D04744-FEF6-46AD-AA1E-197E9F53F5E3}" srcOrd="0" destOrd="0" presId="urn:microsoft.com/office/officeart/2008/layout/VerticalCurvedList"/>
    <dgm:cxn modelId="{CF2876F5-D020-41B4-BB29-C08F21F7F343}" type="presOf" srcId="{58F5DEBA-7A28-4DE2-8FC2-6ADABF9C6349}" destId="{40C069A6-AA88-4996-9071-7E0B85CA429A}" srcOrd="0" destOrd="0" presId="urn:microsoft.com/office/officeart/2008/layout/VerticalCurvedList"/>
    <dgm:cxn modelId="{BF68D93C-E9E3-48AB-8CA6-33FEA32866B5}" type="presOf" srcId="{D06A3EF1-C469-492E-AA3B-46CFDF3B1C65}" destId="{CD535607-1CD8-42F8-9812-D0A62758B570}" srcOrd="0" destOrd="0" presId="urn:microsoft.com/office/officeart/2008/layout/VerticalCurvedList"/>
    <dgm:cxn modelId="{49AACBF3-EA4A-4283-A4B5-8057D2C391D1}" srcId="{499A0415-777F-4444-86C2-DF6F6932D124}" destId="{5B8F0D73-60AA-4220-875A-3F0C5FD4F4B9}" srcOrd="3" destOrd="0" parTransId="{3AEF0AE5-60E1-41D3-A3C2-E5DF2E3C71BA}" sibTransId="{25D8F1F9-1E11-445F-8AEA-582EB10ACF8C}"/>
    <dgm:cxn modelId="{F87DB5BE-9631-45B6-BF48-82C92D839938}" srcId="{499A0415-777F-4444-86C2-DF6F6932D124}" destId="{320CBE3C-CD5C-4158-9461-161FF8BBC3F0}" srcOrd="2" destOrd="0" parTransId="{37BC15BC-DBCA-4531-9DF8-C73A8D431944}" sibTransId="{E8904564-5DFE-478E-A238-1E1990F23B9A}"/>
    <dgm:cxn modelId="{F1C44813-9971-46E4-933A-85437D5DFCDC}" type="presOf" srcId="{499A0415-777F-4444-86C2-DF6F6932D124}" destId="{ED3EFB5E-37F8-4075-8147-B3D3E7340886}" srcOrd="0" destOrd="0" presId="urn:microsoft.com/office/officeart/2008/layout/VerticalCurvedList"/>
    <dgm:cxn modelId="{D7FC03B5-3C36-4D59-8289-A248B2BBC6F1}" srcId="{499A0415-777F-4444-86C2-DF6F6932D124}" destId="{FAD9F93B-759E-4B79-BE85-7E4C574515BF}" srcOrd="0" destOrd="0" parTransId="{28E852AA-F52E-4654-9E67-B0049E62FA60}" sibTransId="{D06A3EF1-C469-492E-AA3B-46CFDF3B1C65}"/>
    <dgm:cxn modelId="{FE63824A-D04D-44A8-A848-6438A2A42A02}" srcId="{499A0415-777F-4444-86C2-DF6F6932D124}" destId="{58F5DEBA-7A28-4DE2-8FC2-6ADABF9C6349}" srcOrd="1" destOrd="0" parTransId="{54A637A1-470E-4B59-8868-93EABCAD61EB}" sibTransId="{D574CAC4-A57A-47FA-88F1-F16FEDEB7A5E}"/>
    <dgm:cxn modelId="{DFF15B5B-EB60-46A6-B5B5-DA1B81BAD275}" type="presOf" srcId="{320CBE3C-CD5C-4158-9461-161FF8BBC3F0}" destId="{29C79F68-E419-417D-9255-73887B2C4311}" srcOrd="0" destOrd="0" presId="urn:microsoft.com/office/officeart/2008/layout/VerticalCurvedList"/>
    <dgm:cxn modelId="{3594D2BC-9344-4B7C-8061-DBD08745EEFD}" type="presParOf" srcId="{ED3EFB5E-37F8-4075-8147-B3D3E7340886}" destId="{6922F7F2-8064-49AC-BBC2-4479F41DACE9}" srcOrd="0" destOrd="0" presId="urn:microsoft.com/office/officeart/2008/layout/VerticalCurvedList"/>
    <dgm:cxn modelId="{25DAA108-2690-47D1-A022-3E4A9C47B580}" type="presParOf" srcId="{6922F7F2-8064-49AC-BBC2-4479F41DACE9}" destId="{17D07A16-804F-451D-8AA9-9290C25FC79F}" srcOrd="0" destOrd="0" presId="urn:microsoft.com/office/officeart/2008/layout/VerticalCurvedList"/>
    <dgm:cxn modelId="{BD22A589-7229-4D71-916A-69A522B4AC4A}" type="presParOf" srcId="{17D07A16-804F-451D-8AA9-9290C25FC79F}" destId="{61A6416A-B36A-4A5D-B9E8-A99AAACCA638}" srcOrd="0" destOrd="0" presId="urn:microsoft.com/office/officeart/2008/layout/VerticalCurvedList"/>
    <dgm:cxn modelId="{0F9CF93D-FF3D-458F-9A4D-F65BE1B36BD0}" type="presParOf" srcId="{17D07A16-804F-451D-8AA9-9290C25FC79F}" destId="{CD535607-1CD8-42F8-9812-D0A62758B570}" srcOrd="1" destOrd="0" presId="urn:microsoft.com/office/officeart/2008/layout/VerticalCurvedList"/>
    <dgm:cxn modelId="{124618B0-687D-4B9C-AB50-2F4166698402}" type="presParOf" srcId="{17D07A16-804F-451D-8AA9-9290C25FC79F}" destId="{BB393622-4013-4806-9588-53A025021980}" srcOrd="2" destOrd="0" presId="urn:microsoft.com/office/officeart/2008/layout/VerticalCurvedList"/>
    <dgm:cxn modelId="{E1DFEE7D-49F4-4748-94DF-BEC73763499C}" type="presParOf" srcId="{17D07A16-804F-451D-8AA9-9290C25FC79F}" destId="{270331BD-1969-4720-8411-7044BEDE1132}" srcOrd="3" destOrd="0" presId="urn:microsoft.com/office/officeart/2008/layout/VerticalCurvedList"/>
    <dgm:cxn modelId="{3E755742-E2B2-43E0-A29A-4623D23BB694}" type="presParOf" srcId="{6922F7F2-8064-49AC-BBC2-4479F41DACE9}" destId="{E269AC56-084D-49AB-89B1-4A2F9167C68D}" srcOrd="1" destOrd="0" presId="urn:microsoft.com/office/officeart/2008/layout/VerticalCurvedList"/>
    <dgm:cxn modelId="{8D1A5EF0-99CF-446E-B326-264AFC9AB69A}" type="presParOf" srcId="{6922F7F2-8064-49AC-BBC2-4479F41DACE9}" destId="{76B4D444-DF60-4589-9AEB-D4A3C0E09BE3}" srcOrd="2" destOrd="0" presId="urn:microsoft.com/office/officeart/2008/layout/VerticalCurvedList"/>
    <dgm:cxn modelId="{4B60188B-A8F6-413D-AF8D-4EB1C37A8A1C}" type="presParOf" srcId="{76B4D444-DF60-4589-9AEB-D4A3C0E09BE3}" destId="{6FCBEA47-E4CC-417F-BA7E-3735A5865DDC}" srcOrd="0" destOrd="0" presId="urn:microsoft.com/office/officeart/2008/layout/VerticalCurvedList"/>
    <dgm:cxn modelId="{7867E411-57C3-45A3-BA2A-266A2D746880}" type="presParOf" srcId="{6922F7F2-8064-49AC-BBC2-4479F41DACE9}" destId="{40C069A6-AA88-4996-9071-7E0B85CA429A}" srcOrd="3" destOrd="0" presId="urn:microsoft.com/office/officeart/2008/layout/VerticalCurvedList"/>
    <dgm:cxn modelId="{8EF2CD92-70BA-44FE-86FC-776696B532DF}" type="presParOf" srcId="{6922F7F2-8064-49AC-BBC2-4479F41DACE9}" destId="{B99A08E0-4F2E-4E08-91B0-BA1FA32F1B92}" srcOrd="4" destOrd="0" presId="urn:microsoft.com/office/officeart/2008/layout/VerticalCurvedList"/>
    <dgm:cxn modelId="{3399C0A7-18CE-47D9-99FF-A7586273361F}" type="presParOf" srcId="{B99A08E0-4F2E-4E08-91B0-BA1FA32F1B92}" destId="{E1CF1BE5-CD64-4FA1-AD33-9895F722DA6C}" srcOrd="0" destOrd="0" presId="urn:microsoft.com/office/officeart/2008/layout/VerticalCurvedList"/>
    <dgm:cxn modelId="{9034BDC5-6EFB-4C0A-B7F4-A0B95931E9DE}" type="presParOf" srcId="{6922F7F2-8064-49AC-BBC2-4479F41DACE9}" destId="{29C79F68-E419-417D-9255-73887B2C4311}" srcOrd="5" destOrd="0" presId="urn:microsoft.com/office/officeart/2008/layout/VerticalCurvedList"/>
    <dgm:cxn modelId="{79240667-AB46-43B5-8560-7C3175CF8FAC}" type="presParOf" srcId="{6922F7F2-8064-49AC-BBC2-4479F41DACE9}" destId="{E481D479-AA6F-4017-AB3C-E1AFD09142B9}" srcOrd="6" destOrd="0" presId="urn:microsoft.com/office/officeart/2008/layout/VerticalCurvedList"/>
    <dgm:cxn modelId="{65D3B624-C0E7-4768-80D3-B01EC7E3C97B}" type="presParOf" srcId="{E481D479-AA6F-4017-AB3C-E1AFD09142B9}" destId="{D23B5DEF-FE8E-47E7-8EB1-E2D01E08FB7B}" srcOrd="0" destOrd="0" presId="urn:microsoft.com/office/officeart/2008/layout/VerticalCurvedList"/>
    <dgm:cxn modelId="{12BABD56-D56F-434B-8836-FBB6C6EFBD8D}" type="presParOf" srcId="{6922F7F2-8064-49AC-BBC2-4479F41DACE9}" destId="{54D04744-FEF6-46AD-AA1E-197E9F53F5E3}" srcOrd="7" destOrd="0" presId="urn:microsoft.com/office/officeart/2008/layout/VerticalCurvedList"/>
    <dgm:cxn modelId="{BBDDB72C-9C33-42F8-A48B-51B75A4F4DBE}" type="presParOf" srcId="{6922F7F2-8064-49AC-BBC2-4479F41DACE9}" destId="{D498FD41-73D8-4ECB-8120-AD81A06B3124}" srcOrd="8" destOrd="0" presId="urn:microsoft.com/office/officeart/2008/layout/VerticalCurvedList"/>
    <dgm:cxn modelId="{CD133FF9-4FCB-4E74-A5AC-E6E5270B0D83}" type="presParOf" srcId="{D498FD41-73D8-4ECB-8120-AD81A06B3124}" destId="{1928EAED-E793-4A46-A570-08578FD604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54EFEB-C0CC-4818-8DE0-1FA3E7C746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10B766-F433-45CE-8009-718345C070B1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AUTHORIZED GOVERNMENT BODY</a:t>
          </a:r>
          <a:r>
            <a:rPr lang="ru-RU" sz="24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-</a:t>
          </a:r>
          <a:r>
            <a:rPr lang="en-US" sz="24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SCISPM</a:t>
          </a:r>
          <a:r>
            <a:rPr lang="ru-RU" sz="24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- </a:t>
          </a:r>
          <a:r>
            <a:rPr lang="en-US" sz="24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PPP CENTER</a:t>
          </a:r>
          <a:endParaRPr lang="ru-RU" sz="2400" b="0" cap="none" spc="50" dirty="0">
            <a:ln w="11430"/>
            <a:solidFill>
              <a:schemeClr val="bg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</a:endParaRPr>
        </a:p>
      </dgm:t>
    </dgm:pt>
    <dgm:pt modelId="{2EA4B1B1-9FA8-439A-9D81-2CB94004EBEE}" type="parTrans" cxnId="{275CCCF6-C37A-46BB-A46F-FF7101F0371C}">
      <dgm:prSet/>
      <dgm:spPr/>
      <dgm:t>
        <a:bodyPr/>
        <a:lstStyle/>
        <a:p>
          <a:endParaRPr lang="ru-RU"/>
        </a:p>
      </dgm:t>
    </dgm:pt>
    <dgm:pt modelId="{5BC6BE22-4818-4F00-A73D-91C196A21ECA}" type="sibTrans" cxnId="{275CCCF6-C37A-46BB-A46F-FF7101F0371C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CC166F-746A-44B4-BADF-466E1689C473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400" b="0" cap="none" spc="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PPP COUNCIL</a:t>
          </a:r>
          <a:endParaRPr lang="ru-RU" sz="2400" b="0" cap="none" spc="50" dirty="0">
            <a:ln w="11430"/>
            <a:solidFill>
              <a:schemeClr val="bg1">
                <a:lumMod val="95000"/>
              </a:schemeClr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</a:endParaRPr>
        </a:p>
      </dgm:t>
    </dgm:pt>
    <dgm:pt modelId="{0E5B7674-9F20-4277-8134-4660394F4BE0}" type="parTrans" cxnId="{9F292166-5D6C-48F8-B6D5-2B4D994B2968}">
      <dgm:prSet/>
      <dgm:spPr/>
      <dgm:t>
        <a:bodyPr/>
        <a:lstStyle/>
        <a:p>
          <a:endParaRPr lang="ru-RU"/>
        </a:p>
      </dgm:t>
    </dgm:pt>
    <dgm:pt modelId="{3AC94989-3571-482F-A8A9-FC88628303B1}" type="sibTrans" cxnId="{9F292166-5D6C-48F8-B6D5-2B4D994B2968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500C6C-FD61-47C4-BEB5-78BA50B9689D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en-US" sz="22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THE LINE MINISTRIES AND AGENCIES</a:t>
          </a:r>
          <a:r>
            <a:rPr lang="ru-RU" sz="22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, </a:t>
          </a:r>
          <a:r>
            <a:rPr lang="en-US" sz="22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WHICH IMPLEMENT PPP PROJECTS AND  AGREEMENTS (CONTRACTING AUTHORITIES</a:t>
          </a:r>
          <a:r>
            <a:rPr lang="ru-RU" sz="2200" b="0" cap="none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rPr>
            <a:t>)</a:t>
          </a:r>
          <a:endParaRPr lang="ru-RU" sz="2200" b="0" cap="none" spc="50" dirty="0">
            <a:ln w="11430"/>
            <a:solidFill>
              <a:schemeClr val="bg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</a:endParaRPr>
        </a:p>
      </dgm:t>
    </dgm:pt>
    <dgm:pt modelId="{3AFCD7A1-F6F2-471C-B61C-04042F45EAEC}" type="sibTrans" cxnId="{DF1B0681-9CE4-4FF1-8771-7F659E3FF989}">
      <dgm:prSet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F7AF04-F8CE-4978-8EE0-17753230878D}" type="parTrans" cxnId="{DF1B0681-9CE4-4FF1-8771-7F659E3FF989}">
      <dgm:prSet/>
      <dgm:spPr/>
      <dgm:t>
        <a:bodyPr/>
        <a:lstStyle/>
        <a:p>
          <a:endParaRPr lang="ru-RU"/>
        </a:p>
      </dgm:t>
    </dgm:pt>
    <dgm:pt modelId="{03572519-1E34-4ACA-93A7-DC01E752AA48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06886428-967E-4234-9039-CADAA05A401E}" type="sibTrans" cxnId="{E0F816E5-0289-4D48-BBD5-CE7C9847106C}">
      <dgm:prSet/>
      <dgm:spPr/>
      <dgm:t>
        <a:bodyPr/>
        <a:lstStyle/>
        <a:p>
          <a:endParaRPr lang="ru-RU"/>
        </a:p>
      </dgm:t>
    </dgm:pt>
    <dgm:pt modelId="{ECC049DB-5FB9-47EF-AEFB-42ED2B286408}" type="parTrans" cxnId="{E0F816E5-0289-4D48-BBD5-CE7C9847106C}">
      <dgm:prSet/>
      <dgm:spPr/>
      <dgm:t>
        <a:bodyPr/>
        <a:lstStyle/>
        <a:p>
          <a:endParaRPr lang="ru-RU"/>
        </a:p>
      </dgm:t>
    </dgm:pt>
    <dgm:pt modelId="{99544EA5-BB2B-40FA-A10F-0D3130135BD4}" type="pres">
      <dgm:prSet presAssocID="{FB54EFEB-C0CC-4818-8DE0-1FA3E7C746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5F416-EE12-404C-90CE-26ABE6EE711B}" type="pres">
      <dgm:prSet presAssocID="{FB54EFEB-C0CC-4818-8DE0-1FA3E7C7465C}" presName="dummyMaxCanvas" presStyleCnt="0">
        <dgm:presLayoutVars/>
      </dgm:prSet>
      <dgm:spPr/>
    </dgm:pt>
    <dgm:pt modelId="{DEACE406-28F8-454B-866B-CB548B9ED0B8}" type="pres">
      <dgm:prSet presAssocID="{FB54EFEB-C0CC-4818-8DE0-1FA3E7C7465C}" presName="FourNodes_1" presStyleLbl="node1" presStyleIdx="0" presStyleCnt="4" custScaleX="101288" custScaleY="112947" custLinFactY="136235" custLinFactNeighborX="253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9EEBB-9786-4424-8B4D-4ABCE98724D0}" type="pres">
      <dgm:prSet presAssocID="{FB54EFEB-C0CC-4818-8DE0-1FA3E7C7465C}" presName="FourNodes_2" presStyleLbl="node1" presStyleIdx="1" presStyleCnt="4" custScaleX="103525" custScaleY="94198" custLinFactNeighborX="7192" custLinFactNeighborY="8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5EA50A-F525-4283-B0DB-DEDCC43C2A19}" type="pres">
      <dgm:prSet presAssocID="{FB54EFEB-C0CC-4818-8DE0-1FA3E7C7465C}" presName="FourNodes_3" presStyleLbl="node1" presStyleIdx="2" presStyleCnt="4" custScaleY="81250" custLinFactY="-40957" custLinFactNeighborX="-91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8EF6A-3C9E-4BB6-926C-E8CB653678CB}" type="pres">
      <dgm:prSet presAssocID="{FB54EFEB-C0CC-4818-8DE0-1FA3E7C7465C}" presName="FourNodes_4" presStyleLbl="node1" presStyleIdx="3" presStyleCnt="4" custFlipVert="1" custScaleX="75619" custScaleY="33268" custLinFactY="-164933" custLinFactNeighborX="-30816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8BE0C-D548-43DA-AF2A-27210B5B8D3F}" type="pres">
      <dgm:prSet presAssocID="{FB54EFEB-C0CC-4818-8DE0-1FA3E7C7465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57D99-90CA-49FC-8113-1226E35F473D}" type="pres">
      <dgm:prSet presAssocID="{FB54EFEB-C0CC-4818-8DE0-1FA3E7C7465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D56B9-ABEF-4A59-A515-B9B45C137091}" type="pres">
      <dgm:prSet presAssocID="{FB54EFEB-C0CC-4818-8DE0-1FA3E7C7465C}" presName="FourConn_3-4" presStyleLbl="fgAccFollowNode1" presStyleIdx="2" presStyleCnt="3" custLinFactNeighborX="-7320" custLinFactNeighborY="-12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D1B0C-CE97-4D1D-9C60-BDE6A69E9AA1}" type="pres">
      <dgm:prSet presAssocID="{FB54EFEB-C0CC-4818-8DE0-1FA3E7C7465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D5234-9730-4781-8E5D-28CF284F01D8}" type="pres">
      <dgm:prSet presAssocID="{FB54EFEB-C0CC-4818-8DE0-1FA3E7C7465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993F2-6955-4385-8176-A4E1BDC48522}" type="pres">
      <dgm:prSet presAssocID="{FB54EFEB-C0CC-4818-8DE0-1FA3E7C7465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54D93-7FD1-458E-9F4D-575F3F353062}" type="pres">
      <dgm:prSet presAssocID="{FB54EFEB-C0CC-4818-8DE0-1FA3E7C7465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5C7A2-A47D-4477-82C0-A280BD533F8E}" type="presOf" srcId="{3AC94989-3571-482F-A8A9-FC88628303B1}" destId="{271D56B9-ABEF-4A59-A515-B9B45C137091}" srcOrd="0" destOrd="0" presId="urn:microsoft.com/office/officeart/2005/8/layout/vProcess5"/>
    <dgm:cxn modelId="{89A9E60B-A34B-4EC7-BDCD-DB8FAA593CD0}" type="presOf" srcId="{B710B766-F433-45CE-8009-718345C070B1}" destId="{962D5234-9730-4781-8E5D-28CF284F01D8}" srcOrd="1" destOrd="0" presId="urn:microsoft.com/office/officeart/2005/8/layout/vProcess5"/>
    <dgm:cxn modelId="{35C647BD-51B6-4CB7-847B-B55277CF93CF}" type="presOf" srcId="{5BC6BE22-4818-4F00-A73D-91C196A21ECA}" destId="{21557D99-90CA-49FC-8113-1226E35F473D}" srcOrd="0" destOrd="0" presId="urn:microsoft.com/office/officeart/2005/8/layout/vProcess5"/>
    <dgm:cxn modelId="{275CCCF6-C37A-46BB-A46F-FF7101F0371C}" srcId="{FB54EFEB-C0CC-4818-8DE0-1FA3E7C7465C}" destId="{B710B766-F433-45CE-8009-718345C070B1}" srcOrd="1" destOrd="0" parTransId="{2EA4B1B1-9FA8-439A-9D81-2CB94004EBEE}" sibTransId="{5BC6BE22-4818-4F00-A73D-91C196A21ECA}"/>
    <dgm:cxn modelId="{D08DC53C-4222-4432-892D-B7F17CE38E71}" type="presOf" srcId="{03572519-1E34-4ACA-93A7-DC01E752AA48}" destId="{BE78EF6A-3C9E-4BB6-926C-E8CB653678CB}" srcOrd="0" destOrd="0" presId="urn:microsoft.com/office/officeart/2005/8/layout/vProcess5"/>
    <dgm:cxn modelId="{BAB38806-C46C-45E4-968D-DC922165DB29}" type="presOf" srcId="{3AFCD7A1-F6F2-471C-B61C-04042F45EAEC}" destId="{3BB8BE0C-D548-43DA-AF2A-27210B5B8D3F}" srcOrd="0" destOrd="0" presId="urn:microsoft.com/office/officeart/2005/8/layout/vProcess5"/>
    <dgm:cxn modelId="{DF1B0681-9CE4-4FF1-8771-7F659E3FF989}" srcId="{FB54EFEB-C0CC-4818-8DE0-1FA3E7C7465C}" destId="{FC500C6C-FD61-47C4-BEB5-78BA50B9689D}" srcOrd="0" destOrd="0" parTransId="{F5F7AF04-F8CE-4978-8EE0-17753230878D}" sibTransId="{3AFCD7A1-F6F2-471C-B61C-04042F45EAEC}"/>
    <dgm:cxn modelId="{7C60A1FA-340E-4197-8B7F-8E1A2D716075}" type="presOf" srcId="{B710B766-F433-45CE-8009-718345C070B1}" destId="{E959EEBB-9786-4424-8B4D-4ABCE98724D0}" srcOrd="0" destOrd="0" presId="urn:microsoft.com/office/officeart/2005/8/layout/vProcess5"/>
    <dgm:cxn modelId="{686E6FC8-FCBD-4BAE-9B47-E9A1B21EB6F9}" type="presOf" srcId="{03572519-1E34-4ACA-93A7-DC01E752AA48}" destId="{2B754D93-7FD1-458E-9F4D-575F3F353062}" srcOrd="1" destOrd="0" presId="urn:microsoft.com/office/officeart/2005/8/layout/vProcess5"/>
    <dgm:cxn modelId="{E0F816E5-0289-4D48-BBD5-CE7C9847106C}" srcId="{FB54EFEB-C0CC-4818-8DE0-1FA3E7C7465C}" destId="{03572519-1E34-4ACA-93A7-DC01E752AA48}" srcOrd="3" destOrd="0" parTransId="{ECC049DB-5FB9-47EF-AEFB-42ED2B286408}" sibTransId="{06886428-967E-4234-9039-CADAA05A401E}"/>
    <dgm:cxn modelId="{2E4A87AB-EE0A-4619-BF7D-C495790D00FC}" type="presOf" srcId="{FB54EFEB-C0CC-4818-8DE0-1FA3E7C7465C}" destId="{99544EA5-BB2B-40FA-A10F-0D3130135BD4}" srcOrd="0" destOrd="0" presId="urn:microsoft.com/office/officeart/2005/8/layout/vProcess5"/>
    <dgm:cxn modelId="{D9A6D84C-87C8-40E6-8172-B2E58DCF8FA5}" type="presOf" srcId="{05CC166F-746A-44B4-BADF-466E1689C473}" destId="{70A993F2-6955-4385-8176-A4E1BDC48522}" srcOrd="1" destOrd="0" presId="urn:microsoft.com/office/officeart/2005/8/layout/vProcess5"/>
    <dgm:cxn modelId="{0D6BDCB5-1622-4F26-876D-7BE8576D666A}" type="presOf" srcId="{FC500C6C-FD61-47C4-BEB5-78BA50B9689D}" destId="{DEACE406-28F8-454B-866B-CB548B9ED0B8}" srcOrd="0" destOrd="0" presId="urn:microsoft.com/office/officeart/2005/8/layout/vProcess5"/>
    <dgm:cxn modelId="{A8996CE1-3545-42DB-B0A2-403849D9793A}" type="presOf" srcId="{FC500C6C-FD61-47C4-BEB5-78BA50B9689D}" destId="{3B4D1B0C-CE97-4D1D-9C60-BDE6A69E9AA1}" srcOrd="1" destOrd="0" presId="urn:microsoft.com/office/officeart/2005/8/layout/vProcess5"/>
    <dgm:cxn modelId="{E4C9B766-A782-4A66-9740-FB22CED652E3}" type="presOf" srcId="{05CC166F-746A-44B4-BADF-466E1689C473}" destId="{055EA50A-F525-4283-B0DB-DEDCC43C2A19}" srcOrd="0" destOrd="0" presId="urn:microsoft.com/office/officeart/2005/8/layout/vProcess5"/>
    <dgm:cxn modelId="{9F292166-5D6C-48F8-B6D5-2B4D994B2968}" srcId="{FB54EFEB-C0CC-4818-8DE0-1FA3E7C7465C}" destId="{05CC166F-746A-44B4-BADF-466E1689C473}" srcOrd="2" destOrd="0" parTransId="{0E5B7674-9F20-4277-8134-4660394F4BE0}" sibTransId="{3AC94989-3571-482F-A8A9-FC88628303B1}"/>
    <dgm:cxn modelId="{4B1D59D9-3AD8-4B84-987C-0A2345948DC3}" type="presParOf" srcId="{99544EA5-BB2B-40FA-A10F-0D3130135BD4}" destId="{2C35F416-EE12-404C-90CE-26ABE6EE711B}" srcOrd="0" destOrd="0" presId="urn:microsoft.com/office/officeart/2005/8/layout/vProcess5"/>
    <dgm:cxn modelId="{8CDCE871-6317-4808-90F7-6C256D774886}" type="presParOf" srcId="{99544EA5-BB2B-40FA-A10F-0D3130135BD4}" destId="{DEACE406-28F8-454B-866B-CB548B9ED0B8}" srcOrd="1" destOrd="0" presId="urn:microsoft.com/office/officeart/2005/8/layout/vProcess5"/>
    <dgm:cxn modelId="{B44F1810-6DD8-49F3-B1B2-1C531C75CAD1}" type="presParOf" srcId="{99544EA5-BB2B-40FA-A10F-0D3130135BD4}" destId="{E959EEBB-9786-4424-8B4D-4ABCE98724D0}" srcOrd="2" destOrd="0" presId="urn:microsoft.com/office/officeart/2005/8/layout/vProcess5"/>
    <dgm:cxn modelId="{CC637561-E257-4F93-B70B-141FE0E3CB5E}" type="presParOf" srcId="{99544EA5-BB2B-40FA-A10F-0D3130135BD4}" destId="{055EA50A-F525-4283-B0DB-DEDCC43C2A19}" srcOrd="3" destOrd="0" presId="urn:microsoft.com/office/officeart/2005/8/layout/vProcess5"/>
    <dgm:cxn modelId="{E63F970F-D241-4014-AF0C-4AFEA64CF554}" type="presParOf" srcId="{99544EA5-BB2B-40FA-A10F-0D3130135BD4}" destId="{BE78EF6A-3C9E-4BB6-926C-E8CB653678CB}" srcOrd="4" destOrd="0" presId="urn:microsoft.com/office/officeart/2005/8/layout/vProcess5"/>
    <dgm:cxn modelId="{E1E2C355-3A85-4CA7-B4D3-E60CF8385D42}" type="presParOf" srcId="{99544EA5-BB2B-40FA-A10F-0D3130135BD4}" destId="{3BB8BE0C-D548-43DA-AF2A-27210B5B8D3F}" srcOrd="5" destOrd="0" presId="urn:microsoft.com/office/officeart/2005/8/layout/vProcess5"/>
    <dgm:cxn modelId="{C10AA2A7-2B75-4328-85E0-430FF6126F68}" type="presParOf" srcId="{99544EA5-BB2B-40FA-A10F-0D3130135BD4}" destId="{21557D99-90CA-49FC-8113-1226E35F473D}" srcOrd="6" destOrd="0" presId="urn:microsoft.com/office/officeart/2005/8/layout/vProcess5"/>
    <dgm:cxn modelId="{EA00976F-A127-475E-AE83-8EC5C1A2E0C5}" type="presParOf" srcId="{99544EA5-BB2B-40FA-A10F-0D3130135BD4}" destId="{271D56B9-ABEF-4A59-A515-B9B45C137091}" srcOrd="7" destOrd="0" presId="urn:microsoft.com/office/officeart/2005/8/layout/vProcess5"/>
    <dgm:cxn modelId="{27EAE46E-A490-4D2D-8077-AD9345568B6F}" type="presParOf" srcId="{99544EA5-BB2B-40FA-A10F-0D3130135BD4}" destId="{3B4D1B0C-CE97-4D1D-9C60-BDE6A69E9AA1}" srcOrd="8" destOrd="0" presId="urn:microsoft.com/office/officeart/2005/8/layout/vProcess5"/>
    <dgm:cxn modelId="{B7E90A7D-9379-4E99-B2CC-18F318AC5BAB}" type="presParOf" srcId="{99544EA5-BB2B-40FA-A10F-0D3130135BD4}" destId="{962D5234-9730-4781-8E5D-28CF284F01D8}" srcOrd="9" destOrd="0" presId="urn:microsoft.com/office/officeart/2005/8/layout/vProcess5"/>
    <dgm:cxn modelId="{F6E717DA-E2ED-4D7D-976B-9DD439BCF9CE}" type="presParOf" srcId="{99544EA5-BB2B-40FA-A10F-0D3130135BD4}" destId="{70A993F2-6955-4385-8176-A4E1BDC48522}" srcOrd="10" destOrd="0" presId="urn:microsoft.com/office/officeart/2005/8/layout/vProcess5"/>
    <dgm:cxn modelId="{446C482C-13BD-422B-A942-EAF5A2EEED3C}" type="presParOf" srcId="{99544EA5-BB2B-40FA-A10F-0D3130135BD4}" destId="{2B754D93-7FD1-458E-9F4D-575F3F35306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54EFEB-C0CC-4818-8DE0-1FA3E7C7465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44EA5-BB2B-40FA-A10F-0D3130135BD4}" type="pres">
      <dgm:prSet presAssocID="{FB54EFEB-C0CC-4818-8DE0-1FA3E7C7465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5F416-EE12-404C-90CE-26ABE6EE711B}" type="pres">
      <dgm:prSet presAssocID="{FB54EFEB-C0CC-4818-8DE0-1FA3E7C7465C}" presName="dummyMaxCanvas" presStyleCnt="0">
        <dgm:presLayoutVars/>
      </dgm:prSet>
      <dgm:spPr/>
    </dgm:pt>
  </dgm:ptLst>
  <dgm:cxnLst>
    <dgm:cxn modelId="{14C7FA1F-748F-4675-B026-07EBEDD56161}" type="presOf" srcId="{FB54EFEB-C0CC-4818-8DE0-1FA3E7C7465C}" destId="{99544EA5-BB2B-40FA-A10F-0D3130135BD4}" srcOrd="0" destOrd="0" presId="urn:microsoft.com/office/officeart/2005/8/layout/vProcess5"/>
    <dgm:cxn modelId="{D41D94EB-66E1-4B3B-B8FB-D6F8094D17EC}" type="presParOf" srcId="{99544EA5-BB2B-40FA-A10F-0D3130135BD4}" destId="{2C35F416-EE12-404C-90CE-26ABE6EE711B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9A0415-777F-4444-86C2-DF6F6932D1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3EFB5E-37F8-4075-8147-B3D3E7340886}" type="pres">
      <dgm:prSet presAssocID="{499A0415-777F-4444-86C2-DF6F6932D1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922F7F2-8064-49AC-BBC2-4479F41DACE9}" type="pres">
      <dgm:prSet presAssocID="{499A0415-777F-4444-86C2-DF6F6932D124}" presName="Name1" presStyleCnt="0"/>
      <dgm:spPr/>
    </dgm:pt>
    <dgm:pt modelId="{17D07A16-804F-451D-8AA9-9290C25FC79F}" type="pres">
      <dgm:prSet presAssocID="{499A0415-777F-4444-86C2-DF6F6932D124}" presName="cycle" presStyleCnt="0"/>
      <dgm:spPr/>
    </dgm:pt>
    <dgm:pt modelId="{61A6416A-B36A-4A5D-B9E8-A99AAACCA638}" type="pres">
      <dgm:prSet presAssocID="{499A0415-777F-4444-86C2-DF6F6932D124}" presName="srcNode" presStyleLbl="node1" presStyleIdx="0" presStyleCnt="0"/>
      <dgm:spPr/>
    </dgm:pt>
    <dgm:pt modelId="{CD535607-1CD8-42F8-9812-D0A62758B570}" type="pres">
      <dgm:prSet presAssocID="{499A0415-777F-4444-86C2-DF6F6932D124}" presName="conn" presStyleLbl="parChTrans1D2" presStyleIdx="0" presStyleCnt="1"/>
      <dgm:spPr/>
      <dgm:t>
        <a:bodyPr/>
        <a:lstStyle/>
        <a:p>
          <a:endParaRPr lang="ru-RU"/>
        </a:p>
      </dgm:t>
    </dgm:pt>
    <dgm:pt modelId="{BB393622-4013-4806-9588-53A025021980}" type="pres">
      <dgm:prSet presAssocID="{499A0415-777F-4444-86C2-DF6F6932D124}" presName="extraNode" presStyleLbl="node1" presStyleIdx="0" presStyleCnt="0"/>
      <dgm:spPr/>
    </dgm:pt>
    <dgm:pt modelId="{270331BD-1969-4720-8411-7044BEDE1132}" type="pres">
      <dgm:prSet presAssocID="{499A0415-777F-4444-86C2-DF6F6932D124}" presName="dstNode" presStyleLbl="node1" presStyleIdx="0" presStyleCnt="0"/>
      <dgm:spPr/>
    </dgm:pt>
  </dgm:ptLst>
  <dgm:cxnLst>
    <dgm:cxn modelId="{B4FC258C-289E-4D91-B81D-03D65F3737AE}" type="presOf" srcId="{499A0415-777F-4444-86C2-DF6F6932D124}" destId="{ED3EFB5E-37F8-4075-8147-B3D3E7340886}" srcOrd="0" destOrd="0" presId="urn:microsoft.com/office/officeart/2008/layout/VerticalCurvedList"/>
    <dgm:cxn modelId="{4AE3CBE9-2396-4494-BC64-4747E43FE71F}" type="presParOf" srcId="{ED3EFB5E-37F8-4075-8147-B3D3E7340886}" destId="{6922F7F2-8064-49AC-BBC2-4479F41DACE9}" srcOrd="0" destOrd="0" presId="urn:microsoft.com/office/officeart/2008/layout/VerticalCurvedList"/>
    <dgm:cxn modelId="{7F3510D8-F77A-4FA7-B3EB-A298E93B9D96}" type="presParOf" srcId="{6922F7F2-8064-49AC-BBC2-4479F41DACE9}" destId="{17D07A16-804F-451D-8AA9-9290C25FC79F}" srcOrd="0" destOrd="0" presId="urn:microsoft.com/office/officeart/2008/layout/VerticalCurvedList"/>
    <dgm:cxn modelId="{E6842121-988C-4B87-8EC4-E0EF9722D4CE}" type="presParOf" srcId="{17D07A16-804F-451D-8AA9-9290C25FC79F}" destId="{61A6416A-B36A-4A5D-B9E8-A99AAACCA638}" srcOrd="0" destOrd="0" presId="urn:microsoft.com/office/officeart/2008/layout/VerticalCurvedList"/>
    <dgm:cxn modelId="{F2DBAF24-ABD6-435E-AADA-73971824F9A7}" type="presParOf" srcId="{17D07A16-804F-451D-8AA9-9290C25FC79F}" destId="{CD535607-1CD8-42F8-9812-D0A62758B570}" srcOrd="1" destOrd="0" presId="urn:microsoft.com/office/officeart/2008/layout/VerticalCurvedList"/>
    <dgm:cxn modelId="{6072D8FA-5AC1-4D6C-B638-48047DDAB436}" type="presParOf" srcId="{17D07A16-804F-451D-8AA9-9290C25FC79F}" destId="{BB393622-4013-4806-9588-53A025021980}" srcOrd="2" destOrd="0" presId="urn:microsoft.com/office/officeart/2008/layout/VerticalCurvedList"/>
    <dgm:cxn modelId="{597EED91-B844-4A09-96C6-BA0E73746773}" type="presParOf" srcId="{17D07A16-804F-451D-8AA9-9290C25FC79F}" destId="{270331BD-1969-4720-8411-7044BEDE1132}" srcOrd="3" destOrd="0" presId="urn:microsoft.com/office/officeart/2008/layout/VerticalCurvedList"/>
  </dgm:cxnLst>
  <dgm:bg>
    <a:solidFill>
      <a:schemeClr val="tx2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E344-6EEE-4E95-B7C8-2F099B359232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79BA5-4736-46B8-9AB3-F5D296E24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7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99E90-BF1C-4F44-BFCD-599F8CE4AF5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7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793C-AC23-44ED-90CB-008977CA2D66}" type="datetime1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0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1DA8-0E14-40FE-B33D-9C91DB2C0457}" type="datetime1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4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4608-7B4E-490F-94C9-C580C7D4443C}" type="datetime1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CA16-66AF-49CC-AA18-B1D1D92D4FE5}" type="datetime1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5A8B-E788-4F4E-B0FA-43D23DEFABE3}" type="datetime1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0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2133-3EDB-4258-83DA-6B56EB99B2B1}" type="datetime1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FD232-206B-4AC2-BD6D-09DA444F4FFD}" type="datetime1">
              <a:rPr lang="ru-RU" smtClean="0"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2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ABCA-8C24-4958-AF13-FF3110CAE981}" type="datetime1">
              <a:rPr lang="ru-RU" smtClean="0"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9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20D3-EEB1-4B6B-9E0D-98C3BA2AB261}" type="datetime1">
              <a:rPr lang="ru-RU" smtClean="0"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2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3DF4-EE34-4B8D-8CF2-90001B4FA739}" type="datetime1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F94EF-66D5-4CA4-B64E-4B8E246C89CB}" type="datetime1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5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62F2-1243-498C-8DCB-1BCCDF6A3E38}" type="datetime1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9900-D775-4CCC-8BA2-0E4F082F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2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12" Type="http://schemas.openxmlformats.org/officeDocument/2006/relationships/image" Target="../media/image1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openxmlformats.org/officeDocument/2006/relationships/image" Target="../media/image25.jpg"/><Relationship Id="rId5" Type="http://schemas.openxmlformats.org/officeDocument/2006/relationships/diagramColors" Target="../diagrams/colors4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5.xml"/><Relationship Id="rId10" Type="http://schemas.microsoft.com/office/2007/relationships/hdphoto" Target="../media/hdphoto2.wdp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h.sharaf@mail.ru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tel:(992-37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tj/url?url=http://www.proza.ru/2008/04/20/477&amp;rct=j&amp;frm=1&amp;q=&amp;esrc=s&amp;sa=U&amp;ei=JdyZU6uXG8viywO_j4LwBQ&amp;ved=0CCAQ9QEwAA&amp;usg=AFQjCNHYwZuSvxn63OTqWiv0YBJJvpE1RA" TargetMode="External"/><Relationship Id="rId13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12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1.jpeg"/><Relationship Id="rId7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microsoft.com/office/2007/relationships/hdphoto" Target="../media/hdphoto2.wdp"/><Relationship Id="rId4" Type="http://schemas.openxmlformats.org/officeDocument/2006/relationships/image" Target="../media/image22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/>
          </p:cNvSpPr>
          <p:nvPr/>
        </p:nvSpPr>
        <p:spPr bwMode="auto">
          <a:xfrm>
            <a:off x="1107849" y="1392292"/>
            <a:ext cx="7518400" cy="4916980"/>
          </a:xfrm>
          <a:custGeom>
            <a:avLst/>
            <a:gdLst/>
            <a:ahLst/>
            <a:cxnLst>
              <a:cxn ang="0">
                <a:pos x="679" y="78"/>
              </a:cxn>
              <a:cxn ang="0">
                <a:pos x="523" y="87"/>
              </a:cxn>
              <a:cxn ang="0">
                <a:pos x="475" y="279"/>
              </a:cxn>
              <a:cxn ang="0">
                <a:pos x="328" y="333"/>
              </a:cxn>
              <a:cxn ang="0">
                <a:pos x="379" y="426"/>
              </a:cxn>
              <a:cxn ang="0">
                <a:pos x="328" y="438"/>
              </a:cxn>
              <a:cxn ang="0">
                <a:pos x="196" y="531"/>
              </a:cxn>
              <a:cxn ang="0">
                <a:pos x="13" y="600"/>
              </a:cxn>
              <a:cxn ang="0">
                <a:pos x="88" y="720"/>
              </a:cxn>
              <a:cxn ang="0">
                <a:pos x="184" y="846"/>
              </a:cxn>
              <a:cxn ang="0">
                <a:pos x="175" y="930"/>
              </a:cxn>
              <a:cxn ang="0">
                <a:pos x="211" y="1137"/>
              </a:cxn>
              <a:cxn ang="0">
                <a:pos x="133" y="1272"/>
              </a:cxn>
              <a:cxn ang="0">
                <a:pos x="178" y="1521"/>
              </a:cxn>
              <a:cxn ang="0">
                <a:pos x="307" y="1440"/>
              </a:cxn>
              <a:cxn ang="0">
                <a:pos x="442" y="1446"/>
              </a:cxn>
              <a:cxn ang="0">
                <a:pos x="535" y="1302"/>
              </a:cxn>
              <a:cxn ang="0">
                <a:pos x="727" y="1215"/>
              </a:cxn>
              <a:cxn ang="0">
                <a:pos x="790" y="1062"/>
              </a:cxn>
              <a:cxn ang="0">
                <a:pos x="919" y="1002"/>
              </a:cxn>
              <a:cxn ang="0">
                <a:pos x="976" y="1074"/>
              </a:cxn>
              <a:cxn ang="0">
                <a:pos x="1018" y="1290"/>
              </a:cxn>
              <a:cxn ang="0">
                <a:pos x="1042" y="1611"/>
              </a:cxn>
              <a:cxn ang="0">
                <a:pos x="1123" y="1605"/>
              </a:cxn>
              <a:cxn ang="0">
                <a:pos x="1210" y="1545"/>
              </a:cxn>
              <a:cxn ang="0">
                <a:pos x="1354" y="1452"/>
              </a:cxn>
              <a:cxn ang="0">
                <a:pos x="1447" y="1371"/>
              </a:cxn>
              <a:cxn ang="0">
                <a:pos x="1564" y="1392"/>
              </a:cxn>
              <a:cxn ang="0">
                <a:pos x="1726" y="1350"/>
              </a:cxn>
              <a:cxn ang="0">
                <a:pos x="1891" y="1410"/>
              </a:cxn>
              <a:cxn ang="0">
                <a:pos x="1894" y="1284"/>
              </a:cxn>
              <a:cxn ang="0">
                <a:pos x="1852" y="1083"/>
              </a:cxn>
              <a:cxn ang="0">
                <a:pos x="1852" y="978"/>
              </a:cxn>
              <a:cxn ang="0">
                <a:pos x="1678" y="882"/>
              </a:cxn>
              <a:cxn ang="0">
                <a:pos x="1618" y="915"/>
              </a:cxn>
              <a:cxn ang="0">
                <a:pos x="1615" y="780"/>
              </a:cxn>
              <a:cxn ang="0">
                <a:pos x="1483" y="591"/>
              </a:cxn>
              <a:cxn ang="0">
                <a:pos x="1270" y="621"/>
              </a:cxn>
              <a:cxn ang="0">
                <a:pos x="1198" y="669"/>
              </a:cxn>
              <a:cxn ang="0">
                <a:pos x="1081" y="654"/>
              </a:cxn>
              <a:cxn ang="0">
                <a:pos x="1027" y="552"/>
              </a:cxn>
              <a:cxn ang="0">
                <a:pos x="913" y="597"/>
              </a:cxn>
              <a:cxn ang="0">
                <a:pos x="808" y="564"/>
              </a:cxn>
              <a:cxn ang="0">
                <a:pos x="583" y="552"/>
              </a:cxn>
              <a:cxn ang="0">
                <a:pos x="502" y="414"/>
              </a:cxn>
              <a:cxn ang="0">
                <a:pos x="541" y="366"/>
              </a:cxn>
              <a:cxn ang="0">
                <a:pos x="673" y="327"/>
              </a:cxn>
              <a:cxn ang="0">
                <a:pos x="775" y="384"/>
              </a:cxn>
              <a:cxn ang="0">
                <a:pos x="841" y="351"/>
              </a:cxn>
              <a:cxn ang="0">
                <a:pos x="892" y="408"/>
              </a:cxn>
              <a:cxn ang="0">
                <a:pos x="922" y="378"/>
              </a:cxn>
              <a:cxn ang="0">
                <a:pos x="814" y="306"/>
              </a:cxn>
              <a:cxn ang="0">
                <a:pos x="751" y="213"/>
              </a:cxn>
              <a:cxn ang="0">
                <a:pos x="820" y="90"/>
              </a:cxn>
              <a:cxn ang="0">
                <a:pos x="763" y="0"/>
              </a:cxn>
            </a:cxnLst>
            <a:rect l="0" t="0" r="r" b="b"/>
            <a:pathLst>
              <a:path w="1945" h="1633">
                <a:moveTo>
                  <a:pt x="754" y="6"/>
                </a:moveTo>
                <a:cubicBezTo>
                  <a:pt x="747" y="32"/>
                  <a:pt x="742" y="54"/>
                  <a:pt x="715" y="66"/>
                </a:cubicBezTo>
                <a:cubicBezTo>
                  <a:pt x="706" y="70"/>
                  <a:pt x="697" y="72"/>
                  <a:pt x="688" y="75"/>
                </a:cubicBezTo>
                <a:cubicBezTo>
                  <a:pt x="685" y="76"/>
                  <a:pt x="679" y="78"/>
                  <a:pt x="679" y="78"/>
                </a:cubicBezTo>
                <a:cubicBezTo>
                  <a:pt x="671" y="103"/>
                  <a:pt x="650" y="107"/>
                  <a:pt x="625" y="111"/>
                </a:cubicBezTo>
                <a:cubicBezTo>
                  <a:pt x="612" y="119"/>
                  <a:pt x="611" y="134"/>
                  <a:pt x="598" y="138"/>
                </a:cubicBezTo>
                <a:cubicBezTo>
                  <a:pt x="568" y="134"/>
                  <a:pt x="579" y="133"/>
                  <a:pt x="559" y="120"/>
                </a:cubicBezTo>
                <a:cubicBezTo>
                  <a:pt x="552" y="110"/>
                  <a:pt x="534" y="91"/>
                  <a:pt x="523" y="87"/>
                </a:cubicBezTo>
                <a:cubicBezTo>
                  <a:pt x="503" y="90"/>
                  <a:pt x="505" y="95"/>
                  <a:pt x="499" y="114"/>
                </a:cubicBezTo>
                <a:cubicBezTo>
                  <a:pt x="496" y="163"/>
                  <a:pt x="507" y="157"/>
                  <a:pt x="475" y="165"/>
                </a:cubicBezTo>
                <a:cubicBezTo>
                  <a:pt x="469" y="183"/>
                  <a:pt x="462" y="209"/>
                  <a:pt x="484" y="216"/>
                </a:cubicBezTo>
                <a:cubicBezTo>
                  <a:pt x="487" y="239"/>
                  <a:pt x="500" y="266"/>
                  <a:pt x="475" y="279"/>
                </a:cubicBezTo>
                <a:cubicBezTo>
                  <a:pt x="479" y="297"/>
                  <a:pt x="479" y="288"/>
                  <a:pt x="475" y="306"/>
                </a:cubicBezTo>
                <a:cubicBezTo>
                  <a:pt x="450" y="303"/>
                  <a:pt x="451" y="307"/>
                  <a:pt x="430" y="300"/>
                </a:cubicBezTo>
                <a:cubicBezTo>
                  <a:pt x="388" y="303"/>
                  <a:pt x="371" y="309"/>
                  <a:pt x="328" y="312"/>
                </a:cubicBezTo>
                <a:cubicBezTo>
                  <a:pt x="321" y="323"/>
                  <a:pt x="313" y="328"/>
                  <a:pt x="328" y="333"/>
                </a:cubicBezTo>
                <a:cubicBezTo>
                  <a:pt x="350" y="366"/>
                  <a:pt x="325" y="315"/>
                  <a:pt x="379" y="348"/>
                </a:cubicBezTo>
                <a:cubicBezTo>
                  <a:pt x="385" y="350"/>
                  <a:pt x="388" y="360"/>
                  <a:pt x="388" y="360"/>
                </a:cubicBezTo>
                <a:cubicBezTo>
                  <a:pt x="368" y="362"/>
                  <a:pt x="378" y="361"/>
                  <a:pt x="367" y="378"/>
                </a:cubicBezTo>
                <a:cubicBezTo>
                  <a:pt x="369" y="394"/>
                  <a:pt x="381" y="424"/>
                  <a:pt x="379" y="426"/>
                </a:cubicBezTo>
                <a:cubicBezTo>
                  <a:pt x="374" y="430"/>
                  <a:pt x="361" y="420"/>
                  <a:pt x="361" y="420"/>
                </a:cubicBezTo>
                <a:cubicBezTo>
                  <a:pt x="360" y="417"/>
                  <a:pt x="360" y="409"/>
                  <a:pt x="358" y="411"/>
                </a:cubicBezTo>
                <a:cubicBezTo>
                  <a:pt x="340" y="429"/>
                  <a:pt x="364" y="427"/>
                  <a:pt x="343" y="435"/>
                </a:cubicBezTo>
                <a:cubicBezTo>
                  <a:pt x="338" y="437"/>
                  <a:pt x="333" y="437"/>
                  <a:pt x="328" y="438"/>
                </a:cubicBezTo>
                <a:cubicBezTo>
                  <a:pt x="323" y="464"/>
                  <a:pt x="342" y="506"/>
                  <a:pt x="313" y="516"/>
                </a:cubicBezTo>
                <a:cubicBezTo>
                  <a:pt x="291" y="538"/>
                  <a:pt x="312" y="544"/>
                  <a:pt x="274" y="549"/>
                </a:cubicBezTo>
                <a:cubicBezTo>
                  <a:pt x="257" y="548"/>
                  <a:pt x="240" y="549"/>
                  <a:pt x="223" y="546"/>
                </a:cubicBezTo>
                <a:cubicBezTo>
                  <a:pt x="215" y="545"/>
                  <a:pt x="204" y="532"/>
                  <a:pt x="196" y="531"/>
                </a:cubicBezTo>
                <a:cubicBezTo>
                  <a:pt x="174" y="528"/>
                  <a:pt x="152" y="529"/>
                  <a:pt x="130" y="528"/>
                </a:cubicBezTo>
                <a:cubicBezTo>
                  <a:pt x="104" y="510"/>
                  <a:pt x="119" y="515"/>
                  <a:pt x="82" y="519"/>
                </a:cubicBezTo>
                <a:cubicBezTo>
                  <a:pt x="72" y="548"/>
                  <a:pt x="82" y="536"/>
                  <a:pt x="40" y="540"/>
                </a:cubicBezTo>
                <a:cubicBezTo>
                  <a:pt x="33" y="561"/>
                  <a:pt x="29" y="584"/>
                  <a:pt x="13" y="600"/>
                </a:cubicBezTo>
                <a:cubicBezTo>
                  <a:pt x="10" y="627"/>
                  <a:pt x="0" y="639"/>
                  <a:pt x="16" y="663"/>
                </a:cubicBezTo>
                <a:cubicBezTo>
                  <a:pt x="21" y="684"/>
                  <a:pt x="36" y="678"/>
                  <a:pt x="52" y="687"/>
                </a:cubicBezTo>
                <a:cubicBezTo>
                  <a:pt x="58" y="691"/>
                  <a:pt x="70" y="699"/>
                  <a:pt x="70" y="699"/>
                </a:cubicBezTo>
                <a:cubicBezTo>
                  <a:pt x="77" y="710"/>
                  <a:pt x="84" y="708"/>
                  <a:pt x="88" y="720"/>
                </a:cubicBezTo>
                <a:cubicBezTo>
                  <a:pt x="94" y="776"/>
                  <a:pt x="121" y="759"/>
                  <a:pt x="178" y="762"/>
                </a:cubicBezTo>
                <a:cubicBezTo>
                  <a:pt x="193" y="777"/>
                  <a:pt x="185" y="793"/>
                  <a:pt x="196" y="810"/>
                </a:cubicBezTo>
                <a:cubicBezTo>
                  <a:pt x="192" y="822"/>
                  <a:pt x="185" y="822"/>
                  <a:pt x="181" y="834"/>
                </a:cubicBezTo>
                <a:cubicBezTo>
                  <a:pt x="182" y="838"/>
                  <a:pt x="185" y="842"/>
                  <a:pt x="184" y="846"/>
                </a:cubicBezTo>
                <a:cubicBezTo>
                  <a:pt x="183" y="849"/>
                  <a:pt x="177" y="849"/>
                  <a:pt x="175" y="852"/>
                </a:cubicBezTo>
                <a:cubicBezTo>
                  <a:pt x="172" y="856"/>
                  <a:pt x="174" y="862"/>
                  <a:pt x="172" y="867"/>
                </a:cubicBezTo>
                <a:cubicBezTo>
                  <a:pt x="171" y="870"/>
                  <a:pt x="168" y="873"/>
                  <a:pt x="166" y="876"/>
                </a:cubicBezTo>
                <a:cubicBezTo>
                  <a:pt x="167" y="889"/>
                  <a:pt x="169" y="916"/>
                  <a:pt x="175" y="930"/>
                </a:cubicBezTo>
                <a:cubicBezTo>
                  <a:pt x="181" y="944"/>
                  <a:pt x="191" y="952"/>
                  <a:pt x="196" y="966"/>
                </a:cubicBezTo>
                <a:cubicBezTo>
                  <a:pt x="198" y="982"/>
                  <a:pt x="203" y="1014"/>
                  <a:pt x="220" y="1020"/>
                </a:cubicBezTo>
                <a:cubicBezTo>
                  <a:pt x="231" y="1031"/>
                  <a:pt x="235" y="1043"/>
                  <a:pt x="244" y="1056"/>
                </a:cubicBezTo>
                <a:cubicBezTo>
                  <a:pt x="243" y="1082"/>
                  <a:pt x="244" y="1129"/>
                  <a:pt x="211" y="1137"/>
                </a:cubicBezTo>
                <a:cubicBezTo>
                  <a:pt x="206" y="1142"/>
                  <a:pt x="198" y="1144"/>
                  <a:pt x="193" y="1149"/>
                </a:cubicBezTo>
                <a:cubicBezTo>
                  <a:pt x="185" y="1157"/>
                  <a:pt x="188" y="1175"/>
                  <a:pt x="184" y="1185"/>
                </a:cubicBezTo>
                <a:cubicBezTo>
                  <a:pt x="179" y="1197"/>
                  <a:pt x="165" y="1211"/>
                  <a:pt x="154" y="1218"/>
                </a:cubicBezTo>
                <a:cubicBezTo>
                  <a:pt x="148" y="1237"/>
                  <a:pt x="139" y="1254"/>
                  <a:pt x="133" y="1272"/>
                </a:cubicBezTo>
                <a:cubicBezTo>
                  <a:pt x="129" y="1298"/>
                  <a:pt x="127" y="1328"/>
                  <a:pt x="103" y="1344"/>
                </a:cubicBezTo>
                <a:cubicBezTo>
                  <a:pt x="100" y="1351"/>
                  <a:pt x="103" y="1363"/>
                  <a:pt x="103" y="1371"/>
                </a:cubicBezTo>
                <a:cubicBezTo>
                  <a:pt x="85" y="1443"/>
                  <a:pt x="69" y="1489"/>
                  <a:pt x="148" y="1497"/>
                </a:cubicBezTo>
                <a:cubicBezTo>
                  <a:pt x="178" y="1554"/>
                  <a:pt x="143" y="1525"/>
                  <a:pt x="178" y="1521"/>
                </a:cubicBezTo>
                <a:cubicBezTo>
                  <a:pt x="183" y="1507"/>
                  <a:pt x="208" y="1490"/>
                  <a:pt x="223" y="1485"/>
                </a:cubicBezTo>
                <a:cubicBezTo>
                  <a:pt x="225" y="1479"/>
                  <a:pt x="223" y="1469"/>
                  <a:pt x="229" y="1467"/>
                </a:cubicBezTo>
                <a:cubicBezTo>
                  <a:pt x="249" y="1460"/>
                  <a:pt x="269" y="1454"/>
                  <a:pt x="289" y="1449"/>
                </a:cubicBezTo>
                <a:cubicBezTo>
                  <a:pt x="295" y="1445"/>
                  <a:pt x="302" y="1444"/>
                  <a:pt x="307" y="1440"/>
                </a:cubicBezTo>
                <a:cubicBezTo>
                  <a:pt x="326" y="1425"/>
                  <a:pt x="335" y="1408"/>
                  <a:pt x="361" y="1401"/>
                </a:cubicBezTo>
                <a:cubicBezTo>
                  <a:pt x="406" y="1407"/>
                  <a:pt x="384" y="1391"/>
                  <a:pt x="412" y="1410"/>
                </a:cubicBezTo>
                <a:cubicBezTo>
                  <a:pt x="420" y="1422"/>
                  <a:pt x="410" y="1436"/>
                  <a:pt x="424" y="1440"/>
                </a:cubicBezTo>
                <a:cubicBezTo>
                  <a:pt x="430" y="1442"/>
                  <a:pt x="442" y="1446"/>
                  <a:pt x="442" y="1446"/>
                </a:cubicBezTo>
                <a:cubicBezTo>
                  <a:pt x="452" y="1475"/>
                  <a:pt x="480" y="1460"/>
                  <a:pt x="508" y="1458"/>
                </a:cubicBezTo>
                <a:cubicBezTo>
                  <a:pt x="516" y="1433"/>
                  <a:pt x="514" y="1407"/>
                  <a:pt x="496" y="1389"/>
                </a:cubicBezTo>
                <a:cubicBezTo>
                  <a:pt x="497" y="1371"/>
                  <a:pt x="495" y="1353"/>
                  <a:pt x="499" y="1335"/>
                </a:cubicBezTo>
                <a:cubicBezTo>
                  <a:pt x="503" y="1317"/>
                  <a:pt x="523" y="1303"/>
                  <a:pt x="535" y="1302"/>
                </a:cubicBezTo>
                <a:cubicBezTo>
                  <a:pt x="616" y="1293"/>
                  <a:pt x="587" y="1298"/>
                  <a:pt x="652" y="1305"/>
                </a:cubicBezTo>
                <a:cubicBezTo>
                  <a:pt x="661" y="1306"/>
                  <a:pt x="679" y="1314"/>
                  <a:pt x="679" y="1314"/>
                </a:cubicBezTo>
                <a:cubicBezTo>
                  <a:pt x="702" y="1306"/>
                  <a:pt x="690" y="1280"/>
                  <a:pt x="715" y="1272"/>
                </a:cubicBezTo>
                <a:cubicBezTo>
                  <a:pt x="721" y="1253"/>
                  <a:pt x="715" y="1232"/>
                  <a:pt x="727" y="1215"/>
                </a:cubicBezTo>
                <a:cubicBezTo>
                  <a:pt x="723" y="1199"/>
                  <a:pt x="716" y="1187"/>
                  <a:pt x="700" y="1182"/>
                </a:cubicBezTo>
                <a:cubicBezTo>
                  <a:pt x="683" y="1156"/>
                  <a:pt x="715" y="1154"/>
                  <a:pt x="733" y="1149"/>
                </a:cubicBezTo>
                <a:cubicBezTo>
                  <a:pt x="749" y="1138"/>
                  <a:pt x="753" y="1120"/>
                  <a:pt x="769" y="1110"/>
                </a:cubicBezTo>
                <a:cubicBezTo>
                  <a:pt x="772" y="1078"/>
                  <a:pt x="768" y="1077"/>
                  <a:pt x="790" y="1062"/>
                </a:cubicBezTo>
                <a:cubicBezTo>
                  <a:pt x="797" y="1051"/>
                  <a:pt x="817" y="1006"/>
                  <a:pt x="826" y="999"/>
                </a:cubicBezTo>
                <a:cubicBezTo>
                  <a:pt x="834" y="993"/>
                  <a:pt x="847" y="980"/>
                  <a:pt x="856" y="978"/>
                </a:cubicBezTo>
                <a:cubicBezTo>
                  <a:pt x="873" y="979"/>
                  <a:pt x="883" y="978"/>
                  <a:pt x="895" y="969"/>
                </a:cubicBezTo>
                <a:cubicBezTo>
                  <a:pt x="899" y="970"/>
                  <a:pt x="916" y="1000"/>
                  <a:pt x="919" y="1002"/>
                </a:cubicBezTo>
                <a:cubicBezTo>
                  <a:pt x="925" y="1007"/>
                  <a:pt x="938" y="1011"/>
                  <a:pt x="946" y="1014"/>
                </a:cubicBezTo>
                <a:cubicBezTo>
                  <a:pt x="950" y="1026"/>
                  <a:pt x="955" y="1031"/>
                  <a:pt x="967" y="1035"/>
                </a:cubicBezTo>
                <a:cubicBezTo>
                  <a:pt x="976" y="1063"/>
                  <a:pt x="997" y="1049"/>
                  <a:pt x="970" y="1047"/>
                </a:cubicBezTo>
                <a:cubicBezTo>
                  <a:pt x="991" y="1033"/>
                  <a:pt x="953" y="1068"/>
                  <a:pt x="976" y="1074"/>
                </a:cubicBezTo>
                <a:cubicBezTo>
                  <a:pt x="970" y="1139"/>
                  <a:pt x="963" y="1078"/>
                  <a:pt x="967" y="1176"/>
                </a:cubicBezTo>
                <a:cubicBezTo>
                  <a:pt x="974" y="1176"/>
                  <a:pt x="1014" y="1162"/>
                  <a:pt x="1027" y="1170"/>
                </a:cubicBezTo>
                <a:cubicBezTo>
                  <a:pt x="1032" y="1186"/>
                  <a:pt x="1035" y="1197"/>
                  <a:pt x="1030" y="1212"/>
                </a:cubicBezTo>
                <a:cubicBezTo>
                  <a:pt x="1026" y="1282"/>
                  <a:pt x="1030" y="1254"/>
                  <a:pt x="1018" y="1290"/>
                </a:cubicBezTo>
                <a:cubicBezTo>
                  <a:pt x="1017" y="1335"/>
                  <a:pt x="1018" y="1380"/>
                  <a:pt x="1015" y="1425"/>
                </a:cubicBezTo>
                <a:cubicBezTo>
                  <a:pt x="1015" y="1431"/>
                  <a:pt x="1009" y="1443"/>
                  <a:pt x="1009" y="1443"/>
                </a:cubicBezTo>
                <a:cubicBezTo>
                  <a:pt x="1007" y="1468"/>
                  <a:pt x="991" y="1520"/>
                  <a:pt x="1015" y="1536"/>
                </a:cubicBezTo>
                <a:cubicBezTo>
                  <a:pt x="1030" y="1558"/>
                  <a:pt x="1030" y="1587"/>
                  <a:pt x="1042" y="1611"/>
                </a:cubicBezTo>
                <a:cubicBezTo>
                  <a:pt x="1049" y="1624"/>
                  <a:pt x="1050" y="1621"/>
                  <a:pt x="1066" y="1626"/>
                </a:cubicBezTo>
                <a:cubicBezTo>
                  <a:pt x="1069" y="1627"/>
                  <a:pt x="1075" y="1629"/>
                  <a:pt x="1075" y="1629"/>
                </a:cubicBezTo>
                <a:cubicBezTo>
                  <a:pt x="1098" y="1626"/>
                  <a:pt x="1098" y="1633"/>
                  <a:pt x="1102" y="1617"/>
                </a:cubicBezTo>
                <a:cubicBezTo>
                  <a:pt x="1103" y="1612"/>
                  <a:pt x="1119" y="1609"/>
                  <a:pt x="1123" y="1605"/>
                </a:cubicBezTo>
                <a:cubicBezTo>
                  <a:pt x="1128" y="1600"/>
                  <a:pt x="1133" y="1593"/>
                  <a:pt x="1141" y="1590"/>
                </a:cubicBezTo>
                <a:cubicBezTo>
                  <a:pt x="1147" y="1588"/>
                  <a:pt x="1159" y="1584"/>
                  <a:pt x="1159" y="1584"/>
                </a:cubicBezTo>
                <a:cubicBezTo>
                  <a:pt x="1173" y="1563"/>
                  <a:pt x="1164" y="1560"/>
                  <a:pt x="1192" y="1551"/>
                </a:cubicBezTo>
                <a:cubicBezTo>
                  <a:pt x="1198" y="1549"/>
                  <a:pt x="1204" y="1547"/>
                  <a:pt x="1210" y="1545"/>
                </a:cubicBezTo>
                <a:cubicBezTo>
                  <a:pt x="1213" y="1544"/>
                  <a:pt x="1219" y="1542"/>
                  <a:pt x="1219" y="1542"/>
                </a:cubicBezTo>
                <a:cubicBezTo>
                  <a:pt x="1240" y="1510"/>
                  <a:pt x="1271" y="1512"/>
                  <a:pt x="1306" y="1509"/>
                </a:cubicBezTo>
                <a:cubicBezTo>
                  <a:pt x="1320" y="1495"/>
                  <a:pt x="1317" y="1473"/>
                  <a:pt x="1336" y="1467"/>
                </a:cubicBezTo>
                <a:cubicBezTo>
                  <a:pt x="1342" y="1461"/>
                  <a:pt x="1351" y="1459"/>
                  <a:pt x="1354" y="1452"/>
                </a:cubicBezTo>
                <a:cubicBezTo>
                  <a:pt x="1358" y="1440"/>
                  <a:pt x="1352" y="1425"/>
                  <a:pt x="1363" y="1416"/>
                </a:cubicBezTo>
                <a:cubicBezTo>
                  <a:pt x="1370" y="1410"/>
                  <a:pt x="1384" y="1407"/>
                  <a:pt x="1393" y="1404"/>
                </a:cubicBezTo>
                <a:cubicBezTo>
                  <a:pt x="1399" y="1402"/>
                  <a:pt x="1411" y="1398"/>
                  <a:pt x="1411" y="1398"/>
                </a:cubicBezTo>
                <a:cubicBezTo>
                  <a:pt x="1423" y="1386"/>
                  <a:pt x="1431" y="1376"/>
                  <a:pt x="1447" y="1371"/>
                </a:cubicBezTo>
                <a:cubicBezTo>
                  <a:pt x="1450" y="1355"/>
                  <a:pt x="1455" y="1356"/>
                  <a:pt x="1468" y="1350"/>
                </a:cubicBezTo>
                <a:cubicBezTo>
                  <a:pt x="1474" y="1347"/>
                  <a:pt x="1486" y="1344"/>
                  <a:pt x="1486" y="1344"/>
                </a:cubicBezTo>
                <a:cubicBezTo>
                  <a:pt x="1518" y="1345"/>
                  <a:pt x="1551" y="1338"/>
                  <a:pt x="1582" y="1347"/>
                </a:cubicBezTo>
                <a:cubicBezTo>
                  <a:pt x="1588" y="1349"/>
                  <a:pt x="1579" y="1387"/>
                  <a:pt x="1564" y="1392"/>
                </a:cubicBezTo>
                <a:cubicBezTo>
                  <a:pt x="1552" y="1429"/>
                  <a:pt x="1599" y="1408"/>
                  <a:pt x="1630" y="1407"/>
                </a:cubicBezTo>
                <a:cubicBezTo>
                  <a:pt x="1641" y="1399"/>
                  <a:pt x="1653" y="1391"/>
                  <a:pt x="1666" y="1386"/>
                </a:cubicBezTo>
                <a:cubicBezTo>
                  <a:pt x="1679" y="1380"/>
                  <a:pt x="1693" y="1379"/>
                  <a:pt x="1705" y="1371"/>
                </a:cubicBezTo>
                <a:cubicBezTo>
                  <a:pt x="1709" y="1356"/>
                  <a:pt x="1712" y="1355"/>
                  <a:pt x="1726" y="1350"/>
                </a:cubicBezTo>
                <a:cubicBezTo>
                  <a:pt x="1762" y="1354"/>
                  <a:pt x="1799" y="1348"/>
                  <a:pt x="1834" y="1356"/>
                </a:cubicBezTo>
                <a:cubicBezTo>
                  <a:pt x="1840" y="1357"/>
                  <a:pt x="1838" y="1368"/>
                  <a:pt x="1840" y="1374"/>
                </a:cubicBezTo>
                <a:cubicBezTo>
                  <a:pt x="1842" y="1380"/>
                  <a:pt x="1852" y="1379"/>
                  <a:pt x="1858" y="1383"/>
                </a:cubicBezTo>
                <a:cubicBezTo>
                  <a:pt x="1868" y="1412"/>
                  <a:pt x="1851" y="1414"/>
                  <a:pt x="1891" y="1410"/>
                </a:cubicBezTo>
                <a:cubicBezTo>
                  <a:pt x="1913" y="1403"/>
                  <a:pt x="1915" y="1387"/>
                  <a:pt x="1924" y="1371"/>
                </a:cubicBezTo>
                <a:cubicBezTo>
                  <a:pt x="1929" y="1362"/>
                  <a:pt x="1938" y="1354"/>
                  <a:pt x="1945" y="1353"/>
                </a:cubicBezTo>
                <a:cubicBezTo>
                  <a:pt x="1941" y="1338"/>
                  <a:pt x="1935" y="1337"/>
                  <a:pt x="1924" y="1326"/>
                </a:cubicBezTo>
                <a:cubicBezTo>
                  <a:pt x="1918" y="1309"/>
                  <a:pt x="1909" y="1294"/>
                  <a:pt x="1894" y="1284"/>
                </a:cubicBezTo>
                <a:cubicBezTo>
                  <a:pt x="1887" y="1274"/>
                  <a:pt x="1880" y="1268"/>
                  <a:pt x="1876" y="1257"/>
                </a:cubicBezTo>
                <a:cubicBezTo>
                  <a:pt x="1879" y="1244"/>
                  <a:pt x="1887" y="1239"/>
                  <a:pt x="1891" y="1227"/>
                </a:cubicBezTo>
                <a:cubicBezTo>
                  <a:pt x="1888" y="1196"/>
                  <a:pt x="1887" y="1184"/>
                  <a:pt x="1867" y="1164"/>
                </a:cubicBezTo>
                <a:cubicBezTo>
                  <a:pt x="1869" y="1135"/>
                  <a:pt x="1879" y="1101"/>
                  <a:pt x="1852" y="1083"/>
                </a:cubicBezTo>
                <a:cubicBezTo>
                  <a:pt x="1842" y="1069"/>
                  <a:pt x="1847" y="1077"/>
                  <a:pt x="1840" y="1056"/>
                </a:cubicBezTo>
                <a:cubicBezTo>
                  <a:pt x="1839" y="1053"/>
                  <a:pt x="1837" y="1047"/>
                  <a:pt x="1837" y="1047"/>
                </a:cubicBezTo>
                <a:cubicBezTo>
                  <a:pt x="1838" y="1030"/>
                  <a:pt x="1836" y="1013"/>
                  <a:pt x="1840" y="996"/>
                </a:cubicBezTo>
                <a:cubicBezTo>
                  <a:pt x="1842" y="989"/>
                  <a:pt x="1852" y="978"/>
                  <a:pt x="1852" y="978"/>
                </a:cubicBezTo>
                <a:cubicBezTo>
                  <a:pt x="1851" y="965"/>
                  <a:pt x="1852" y="952"/>
                  <a:pt x="1849" y="939"/>
                </a:cubicBezTo>
                <a:cubicBezTo>
                  <a:pt x="1848" y="933"/>
                  <a:pt x="1835" y="927"/>
                  <a:pt x="1831" y="924"/>
                </a:cubicBezTo>
                <a:cubicBezTo>
                  <a:pt x="1801" y="899"/>
                  <a:pt x="1756" y="898"/>
                  <a:pt x="1723" y="876"/>
                </a:cubicBezTo>
                <a:cubicBezTo>
                  <a:pt x="1708" y="879"/>
                  <a:pt x="1692" y="876"/>
                  <a:pt x="1678" y="882"/>
                </a:cubicBezTo>
                <a:cubicBezTo>
                  <a:pt x="1674" y="884"/>
                  <a:pt x="1676" y="890"/>
                  <a:pt x="1675" y="894"/>
                </a:cubicBezTo>
                <a:cubicBezTo>
                  <a:pt x="1673" y="900"/>
                  <a:pt x="1671" y="906"/>
                  <a:pt x="1669" y="912"/>
                </a:cubicBezTo>
                <a:cubicBezTo>
                  <a:pt x="1667" y="919"/>
                  <a:pt x="1655" y="916"/>
                  <a:pt x="1648" y="918"/>
                </a:cubicBezTo>
                <a:cubicBezTo>
                  <a:pt x="1638" y="917"/>
                  <a:pt x="1628" y="918"/>
                  <a:pt x="1618" y="915"/>
                </a:cubicBezTo>
                <a:cubicBezTo>
                  <a:pt x="1610" y="912"/>
                  <a:pt x="1591" y="880"/>
                  <a:pt x="1588" y="870"/>
                </a:cubicBezTo>
                <a:cubicBezTo>
                  <a:pt x="1587" y="858"/>
                  <a:pt x="1587" y="846"/>
                  <a:pt x="1585" y="834"/>
                </a:cubicBezTo>
                <a:cubicBezTo>
                  <a:pt x="1583" y="824"/>
                  <a:pt x="1561" y="813"/>
                  <a:pt x="1561" y="813"/>
                </a:cubicBezTo>
                <a:cubicBezTo>
                  <a:pt x="1566" y="785"/>
                  <a:pt x="1591" y="792"/>
                  <a:pt x="1615" y="780"/>
                </a:cubicBezTo>
                <a:cubicBezTo>
                  <a:pt x="1611" y="751"/>
                  <a:pt x="1579" y="732"/>
                  <a:pt x="1558" y="711"/>
                </a:cubicBezTo>
                <a:cubicBezTo>
                  <a:pt x="1539" y="655"/>
                  <a:pt x="1566" y="740"/>
                  <a:pt x="1549" y="597"/>
                </a:cubicBezTo>
                <a:cubicBezTo>
                  <a:pt x="1548" y="585"/>
                  <a:pt x="1516" y="585"/>
                  <a:pt x="1516" y="585"/>
                </a:cubicBezTo>
                <a:cubicBezTo>
                  <a:pt x="1505" y="586"/>
                  <a:pt x="1491" y="583"/>
                  <a:pt x="1483" y="591"/>
                </a:cubicBezTo>
                <a:cubicBezTo>
                  <a:pt x="1460" y="614"/>
                  <a:pt x="1495" y="607"/>
                  <a:pt x="1447" y="612"/>
                </a:cubicBezTo>
                <a:cubicBezTo>
                  <a:pt x="1438" y="639"/>
                  <a:pt x="1378" y="622"/>
                  <a:pt x="1366" y="621"/>
                </a:cubicBezTo>
                <a:cubicBezTo>
                  <a:pt x="1350" y="618"/>
                  <a:pt x="1334" y="614"/>
                  <a:pt x="1318" y="609"/>
                </a:cubicBezTo>
                <a:cubicBezTo>
                  <a:pt x="1301" y="612"/>
                  <a:pt x="1286" y="617"/>
                  <a:pt x="1270" y="621"/>
                </a:cubicBezTo>
                <a:cubicBezTo>
                  <a:pt x="1259" y="632"/>
                  <a:pt x="1249" y="631"/>
                  <a:pt x="1234" y="636"/>
                </a:cubicBezTo>
                <a:cubicBezTo>
                  <a:pt x="1230" y="647"/>
                  <a:pt x="1223" y="652"/>
                  <a:pt x="1219" y="663"/>
                </a:cubicBezTo>
                <a:cubicBezTo>
                  <a:pt x="1218" y="672"/>
                  <a:pt x="1221" y="698"/>
                  <a:pt x="1201" y="681"/>
                </a:cubicBezTo>
                <a:cubicBezTo>
                  <a:pt x="1198" y="678"/>
                  <a:pt x="1201" y="672"/>
                  <a:pt x="1198" y="669"/>
                </a:cubicBezTo>
                <a:cubicBezTo>
                  <a:pt x="1196" y="667"/>
                  <a:pt x="1192" y="667"/>
                  <a:pt x="1189" y="666"/>
                </a:cubicBezTo>
                <a:cubicBezTo>
                  <a:pt x="1178" y="655"/>
                  <a:pt x="1170" y="644"/>
                  <a:pt x="1165" y="630"/>
                </a:cubicBezTo>
                <a:cubicBezTo>
                  <a:pt x="1138" y="634"/>
                  <a:pt x="1144" y="643"/>
                  <a:pt x="1117" y="648"/>
                </a:cubicBezTo>
                <a:cubicBezTo>
                  <a:pt x="1102" y="658"/>
                  <a:pt x="1100" y="657"/>
                  <a:pt x="1081" y="654"/>
                </a:cubicBezTo>
                <a:cubicBezTo>
                  <a:pt x="1071" y="639"/>
                  <a:pt x="1072" y="632"/>
                  <a:pt x="1078" y="615"/>
                </a:cubicBezTo>
                <a:cubicBezTo>
                  <a:pt x="1070" y="567"/>
                  <a:pt x="1087" y="634"/>
                  <a:pt x="1027" y="594"/>
                </a:cubicBezTo>
                <a:cubicBezTo>
                  <a:pt x="1019" y="589"/>
                  <a:pt x="1029" y="576"/>
                  <a:pt x="1030" y="567"/>
                </a:cubicBezTo>
                <a:cubicBezTo>
                  <a:pt x="1029" y="562"/>
                  <a:pt x="1031" y="556"/>
                  <a:pt x="1027" y="552"/>
                </a:cubicBezTo>
                <a:cubicBezTo>
                  <a:pt x="1023" y="548"/>
                  <a:pt x="1009" y="546"/>
                  <a:pt x="1009" y="546"/>
                </a:cubicBezTo>
                <a:cubicBezTo>
                  <a:pt x="965" y="551"/>
                  <a:pt x="992" y="545"/>
                  <a:pt x="970" y="567"/>
                </a:cubicBezTo>
                <a:cubicBezTo>
                  <a:pt x="961" y="576"/>
                  <a:pt x="944" y="572"/>
                  <a:pt x="931" y="573"/>
                </a:cubicBezTo>
                <a:cubicBezTo>
                  <a:pt x="920" y="581"/>
                  <a:pt x="923" y="589"/>
                  <a:pt x="913" y="597"/>
                </a:cubicBezTo>
                <a:cubicBezTo>
                  <a:pt x="900" y="608"/>
                  <a:pt x="841" y="606"/>
                  <a:pt x="841" y="606"/>
                </a:cubicBezTo>
                <a:cubicBezTo>
                  <a:pt x="838" y="607"/>
                  <a:pt x="835" y="610"/>
                  <a:pt x="832" y="609"/>
                </a:cubicBezTo>
                <a:cubicBezTo>
                  <a:pt x="825" y="606"/>
                  <a:pt x="828" y="595"/>
                  <a:pt x="826" y="588"/>
                </a:cubicBezTo>
                <a:cubicBezTo>
                  <a:pt x="823" y="576"/>
                  <a:pt x="818" y="571"/>
                  <a:pt x="808" y="564"/>
                </a:cubicBezTo>
                <a:cubicBezTo>
                  <a:pt x="794" y="544"/>
                  <a:pt x="778" y="540"/>
                  <a:pt x="754" y="555"/>
                </a:cubicBezTo>
                <a:cubicBezTo>
                  <a:pt x="735" y="561"/>
                  <a:pt x="715" y="573"/>
                  <a:pt x="709" y="549"/>
                </a:cubicBezTo>
                <a:cubicBezTo>
                  <a:pt x="651" y="553"/>
                  <a:pt x="681" y="548"/>
                  <a:pt x="652" y="567"/>
                </a:cubicBezTo>
                <a:cubicBezTo>
                  <a:pt x="626" y="564"/>
                  <a:pt x="609" y="555"/>
                  <a:pt x="583" y="552"/>
                </a:cubicBezTo>
                <a:cubicBezTo>
                  <a:pt x="582" y="552"/>
                  <a:pt x="511" y="563"/>
                  <a:pt x="493" y="558"/>
                </a:cubicBezTo>
                <a:cubicBezTo>
                  <a:pt x="479" y="516"/>
                  <a:pt x="494" y="566"/>
                  <a:pt x="484" y="486"/>
                </a:cubicBezTo>
                <a:cubicBezTo>
                  <a:pt x="483" y="480"/>
                  <a:pt x="478" y="468"/>
                  <a:pt x="478" y="468"/>
                </a:cubicBezTo>
                <a:cubicBezTo>
                  <a:pt x="480" y="442"/>
                  <a:pt x="481" y="428"/>
                  <a:pt x="502" y="414"/>
                </a:cubicBezTo>
                <a:cubicBezTo>
                  <a:pt x="515" y="434"/>
                  <a:pt x="502" y="436"/>
                  <a:pt x="532" y="432"/>
                </a:cubicBezTo>
                <a:cubicBezTo>
                  <a:pt x="535" y="431"/>
                  <a:pt x="539" y="432"/>
                  <a:pt x="541" y="429"/>
                </a:cubicBezTo>
                <a:cubicBezTo>
                  <a:pt x="545" y="424"/>
                  <a:pt x="547" y="411"/>
                  <a:pt x="547" y="411"/>
                </a:cubicBezTo>
                <a:cubicBezTo>
                  <a:pt x="542" y="395"/>
                  <a:pt x="528" y="386"/>
                  <a:pt x="541" y="366"/>
                </a:cubicBezTo>
                <a:cubicBezTo>
                  <a:pt x="544" y="361"/>
                  <a:pt x="553" y="362"/>
                  <a:pt x="559" y="360"/>
                </a:cubicBezTo>
                <a:cubicBezTo>
                  <a:pt x="588" y="350"/>
                  <a:pt x="589" y="344"/>
                  <a:pt x="622" y="342"/>
                </a:cubicBezTo>
                <a:cubicBezTo>
                  <a:pt x="629" y="321"/>
                  <a:pt x="637" y="329"/>
                  <a:pt x="652" y="324"/>
                </a:cubicBezTo>
                <a:cubicBezTo>
                  <a:pt x="659" y="325"/>
                  <a:pt x="667" y="324"/>
                  <a:pt x="673" y="327"/>
                </a:cubicBezTo>
                <a:cubicBezTo>
                  <a:pt x="696" y="338"/>
                  <a:pt x="652" y="335"/>
                  <a:pt x="685" y="342"/>
                </a:cubicBezTo>
                <a:cubicBezTo>
                  <a:pt x="697" y="344"/>
                  <a:pt x="709" y="344"/>
                  <a:pt x="721" y="345"/>
                </a:cubicBezTo>
                <a:cubicBezTo>
                  <a:pt x="729" y="369"/>
                  <a:pt x="754" y="363"/>
                  <a:pt x="772" y="375"/>
                </a:cubicBezTo>
                <a:cubicBezTo>
                  <a:pt x="773" y="378"/>
                  <a:pt x="773" y="382"/>
                  <a:pt x="775" y="384"/>
                </a:cubicBezTo>
                <a:cubicBezTo>
                  <a:pt x="777" y="386"/>
                  <a:pt x="782" y="384"/>
                  <a:pt x="784" y="387"/>
                </a:cubicBezTo>
                <a:cubicBezTo>
                  <a:pt x="802" y="412"/>
                  <a:pt x="779" y="401"/>
                  <a:pt x="799" y="408"/>
                </a:cubicBezTo>
                <a:cubicBezTo>
                  <a:pt x="824" y="402"/>
                  <a:pt x="811" y="378"/>
                  <a:pt x="823" y="360"/>
                </a:cubicBezTo>
                <a:cubicBezTo>
                  <a:pt x="827" y="354"/>
                  <a:pt x="835" y="355"/>
                  <a:pt x="841" y="351"/>
                </a:cubicBezTo>
                <a:cubicBezTo>
                  <a:pt x="848" y="340"/>
                  <a:pt x="861" y="334"/>
                  <a:pt x="874" y="330"/>
                </a:cubicBezTo>
                <a:cubicBezTo>
                  <a:pt x="903" y="337"/>
                  <a:pt x="890" y="368"/>
                  <a:pt x="904" y="390"/>
                </a:cubicBezTo>
                <a:cubicBezTo>
                  <a:pt x="899" y="391"/>
                  <a:pt x="892" y="389"/>
                  <a:pt x="889" y="393"/>
                </a:cubicBezTo>
                <a:cubicBezTo>
                  <a:pt x="886" y="397"/>
                  <a:pt x="888" y="405"/>
                  <a:pt x="892" y="408"/>
                </a:cubicBezTo>
                <a:cubicBezTo>
                  <a:pt x="899" y="412"/>
                  <a:pt x="908" y="410"/>
                  <a:pt x="916" y="411"/>
                </a:cubicBezTo>
                <a:cubicBezTo>
                  <a:pt x="913" y="424"/>
                  <a:pt x="905" y="430"/>
                  <a:pt x="919" y="435"/>
                </a:cubicBezTo>
                <a:cubicBezTo>
                  <a:pt x="966" y="430"/>
                  <a:pt x="942" y="427"/>
                  <a:pt x="955" y="387"/>
                </a:cubicBezTo>
                <a:cubicBezTo>
                  <a:pt x="950" y="358"/>
                  <a:pt x="944" y="363"/>
                  <a:pt x="922" y="378"/>
                </a:cubicBezTo>
                <a:cubicBezTo>
                  <a:pt x="905" y="375"/>
                  <a:pt x="907" y="368"/>
                  <a:pt x="892" y="363"/>
                </a:cubicBezTo>
                <a:cubicBezTo>
                  <a:pt x="887" y="347"/>
                  <a:pt x="889" y="332"/>
                  <a:pt x="898" y="318"/>
                </a:cubicBezTo>
                <a:cubicBezTo>
                  <a:pt x="893" y="285"/>
                  <a:pt x="874" y="278"/>
                  <a:pt x="853" y="309"/>
                </a:cubicBezTo>
                <a:cubicBezTo>
                  <a:pt x="840" y="308"/>
                  <a:pt x="826" y="310"/>
                  <a:pt x="814" y="306"/>
                </a:cubicBezTo>
                <a:cubicBezTo>
                  <a:pt x="811" y="305"/>
                  <a:pt x="817" y="300"/>
                  <a:pt x="817" y="297"/>
                </a:cubicBezTo>
                <a:cubicBezTo>
                  <a:pt x="817" y="289"/>
                  <a:pt x="818" y="280"/>
                  <a:pt x="814" y="273"/>
                </a:cubicBezTo>
                <a:cubicBezTo>
                  <a:pt x="806" y="259"/>
                  <a:pt x="780" y="255"/>
                  <a:pt x="766" y="252"/>
                </a:cubicBezTo>
                <a:cubicBezTo>
                  <a:pt x="757" y="239"/>
                  <a:pt x="760" y="226"/>
                  <a:pt x="751" y="213"/>
                </a:cubicBezTo>
                <a:cubicBezTo>
                  <a:pt x="757" y="196"/>
                  <a:pt x="754" y="192"/>
                  <a:pt x="772" y="189"/>
                </a:cubicBezTo>
                <a:cubicBezTo>
                  <a:pt x="784" y="171"/>
                  <a:pt x="790" y="168"/>
                  <a:pt x="814" y="162"/>
                </a:cubicBezTo>
                <a:cubicBezTo>
                  <a:pt x="829" y="152"/>
                  <a:pt x="828" y="132"/>
                  <a:pt x="838" y="117"/>
                </a:cubicBezTo>
                <a:cubicBezTo>
                  <a:pt x="834" y="102"/>
                  <a:pt x="828" y="102"/>
                  <a:pt x="820" y="90"/>
                </a:cubicBezTo>
                <a:cubicBezTo>
                  <a:pt x="836" y="85"/>
                  <a:pt x="826" y="78"/>
                  <a:pt x="817" y="69"/>
                </a:cubicBezTo>
                <a:cubicBezTo>
                  <a:pt x="815" y="63"/>
                  <a:pt x="813" y="57"/>
                  <a:pt x="811" y="51"/>
                </a:cubicBezTo>
                <a:cubicBezTo>
                  <a:pt x="809" y="44"/>
                  <a:pt x="793" y="39"/>
                  <a:pt x="793" y="39"/>
                </a:cubicBezTo>
                <a:cubicBezTo>
                  <a:pt x="787" y="22"/>
                  <a:pt x="781" y="6"/>
                  <a:pt x="763" y="0"/>
                </a:cubicBezTo>
                <a:cubicBezTo>
                  <a:pt x="749" y="21"/>
                  <a:pt x="749" y="25"/>
                  <a:pt x="754" y="6"/>
                </a:cubicBezTo>
                <a:close/>
              </a:path>
            </a:pathLst>
          </a:custGeom>
          <a:solidFill>
            <a:srgbClr val="D0D0D4">
              <a:alpha val="50000"/>
            </a:srgbClr>
          </a:solidFill>
          <a:ln w="3175" cmpd="sng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2601" y="184157"/>
            <a:ext cx="649689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chemeClr val="tx1"/>
                </a:solidFill>
              </a:rPr>
              <a:t> PUBLIC </a:t>
            </a:r>
            <a:r>
              <a:rPr lang="en-US" sz="2000" b="1" spc="50" dirty="0">
                <a:ln w="11430"/>
                <a:solidFill>
                  <a:schemeClr val="tx1"/>
                </a:solidFill>
              </a:rPr>
              <a:t>PRIVATE </a:t>
            </a:r>
            <a:r>
              <a:rPr lang="en-US" sz="2000" b="1" spc="50" dirty="0" smtClean="0">
                <a:ln w="11430"/>
                <a:solidFill>
                  <a:schemeClr val="tx1"/>
                </a:solidFill>
              </a:rPr>
              <a:t>PARTNERSHIP </a:t>
            </a:r>
            <a:r>
              <a:rPr lang="en-US" sz="2000" b="1" spc="50" dirty="0">
                <a:ln w="11430"/>
                <a:solidFill>
                  <a:schemeClr val="tx1"/>
                </a:solidFill>
              </a:rPr>
              <a:t>IN </a:t>
            </a:r>
            <a:r>
              <a:rPr lang="en-US" sz="2000" b="1" spc="50" dirty="0" smtClean="0">
                <a:ln w="11430"/>
                <a:solidFill>
                  <a:schemeClr val="tx1"/>
                </a:solidFill>
              </a:rPr>
              <a:t>TAJIKISTAN</a:t>
            </a:r>
            <a:r>
              <a:rPr lang="ru-RU" sz="2000" b="1" spc="50" dirty="0" smtClean="0">
                <a:ln w="11430"/>
                <a:solidFill>
                  <a:schemeClr val="tx1"/>
                </a:solidFill>
              </a:rPr>
              <a:t> </a:t>
            </a:r>
            <a:endParaRPr lang="en-US" sz="2000" b="1" spc="50" dirty="0">
              <a:ln w="11430"/>
              <a:solidFill>
                <a:schemeClr val="tx1"/>
              </a:solidFill>
            </a:endParaRPr>
          </a:p>
        </p:txBody>
      </p:sp>
      <p:pic>
        <p:nvPicPr>
          <p:cNvPr id="1026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5474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26609247"/>
              </p:ext>
            </p:extLst>
          </p:nvPr>
        </p:nvGraphicFramePr>
        <p:xfrm>
          <a:off x="107505" y="924237"/>
          <a:ext cx="8856984" cy="593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 bwMode="auto">
          <a:xfrm>
            <a:off x="2640" y="91021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 type="none" w="sm" len="sm"/>
            <a:tailEnd type="none" w="sm" len="sm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109501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7299" y="1182221"/>
            <a:ext cx="7846640" cy="18002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State Committee on Investment and State Property Management of the Republic of  Tajikistan </a:t>
            </a:r>
            <a:endParaRPr lang="ru-RU" sz="28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State Institute </a:t>
            </a:r>
            <a:r>
              <a:rPr lang="ru-R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«</a:t>
            </a:r>
            <a:r>
              <a:rPr lang="en-US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Projects Implementation Unit                                 of Public Private Partnership</a:t>
            </a:r>
            <a:r>
              <a:rPr lang="ru-RU" sz="28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6384" y="3140968"/>
            <a:ext cx="6923112" cy="10801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Public Private Partnership in               Transport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ector of Tajikistan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9" y="4377255"/>
            <a:ext cx="2277537" cy="135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/>
        </p:blipFill>
        <p:spPr bwMode="auto">
          <a:xfrm>
            <a:off x="3206655" y="4377255"/>
            <a:ext cx="2502814" cy="135922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6350"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79512" y="5847607"/>
            <a:ext cx="8712968" cy="86177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Sharafjon</a:t>
            </a:r>
            <a:r>
              <a:rPr lang="en-US" sz="16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Sheraliev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– </a:t>
            </a:r>
            <a:r>
              <a:rPr lang="en-US" sz="16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Director of State  Institute</a:t>
            </a:r>
          </a:p>
          <a:p>
            <a:pPr algn="ctr"/>
            <a:r>
              <a:rPr lang="en-US" sz="16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Projects Implementation Unit Public Private Partnership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  </a:t>
            </a:r>
            <a:endParaRPr lang="en-US" sz="1600" i="1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pPr algn="ctr"/>
            <a:r>
              <a:rPr lang="en-US" sz="16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Dushanbe</a:t>
            </a:r>
            <a:r>
              <a:rPr lang="en-US" sz="1600" i="1" dirty="0">
                <a:ln w="18415" cmpd="sng">
                  <a:solidFill>
                    <a:srgbClr val="FFFFFF"/>
                  </a:solidFill>
                  <a:prstDash val="solid"/>
                </a:ln>
              </a:rPr>
              <a:t>,</a:t>
            </a:r>
            <a:r>
              <a:rPr lang="ru-RU" sz="16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 </a:t>
            </a:r>
            <a:r>
              <a:rPr lang="en-US" sz="16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October  27, 2014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067" y="4389407"/>
            <a:ext cx="2261872" cy="1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8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/>
          </p:cNvSpPr>
          <p:nvPr/>
        </p:nvSpPr>
        <p:spPr bwMode="auto">
          <a:xfrm>
            <a:off x="1107849" y="1392292"/>
            <a:ext cx="7518400" cy="4916980"/>
          </a:xfrm>
          <a:custGeom>
            <a:avLst/>
            <a:gdLst/>
            <a:ahLst/>
            <a:cxnLst>
              <a:cxn ang="0">
                <a:pos x="679" y="78"/>
              </a:cxn>
              <a:cxn ang="0">
                <a:pos x="523" y="87"/>
              </a:cxn>
              <a:cxn ang="0">
                <a:pos x="475" y="279"/>
              </a:cxn>
              <a:cxn ang="0">
                <a:pos x="328" y="333"/>
              </a:cxn>
              <a:cxn ang="0">
                <a:pos x="379" y="426"/>
              </a:cxn>
              <a:cxn ang="0">
                <a:pos x="328" y="438"/>
              </a:cxn>
              <a:cxn ang="0">
                <a:pos x="196" y="531"/>
              </a:cxn>
              <a:cxn ang="0">
                <a:pos x="13" y="600"/>
              </a:cxn>
              <a:cxn ang="0">
                <a:pos x="88" y="720"/>
              </a:cxn>
              <a:cxn ang="0">
                <a:pos x="184" y="846"/>
              </a:cxn>
              <a:cxn ang="0">
                <a:pos x="175" y="930"/>
              </a:cxn>
              <a:cxn ang="0">
                <a:pos x="211" y="1137"/>
              </a:cxn>
              <a:cxn ang="0">
                <a:pos x="133" y="1272"/>
              </a:cxn>
              <a:cxn ang="0">
                <a:pos x="178" y="1521"/>
              </a:cxn>
              <a:cxn ang="0">
                <a:pos x="307" y="1440"/>
              </a:cxn>
              <a:cxn ang="0">
                <a:pos x="442" y="1446"/>
              </a:cxn>
              <a:cxn ang="0">
                <a:pos x="535" y="1302"/>
              </a:cxn>
              <a:cxn ang="0">
                <a:pos x="727" y="1215"/>
              </a:cxn>
              <a:cxn ang="0">
                <a:pos x="790" y="1062"/>
              </a:cxn>
              <a:cxn ang="0">
                <a:pos x="919" y="1002"/>
              </a:cxn>
              <a:cxn ang="0">
                <a:pos x="976" y="1074"/>
              </a:cxn>
              <a:cxn ang="0">
                <a:pos x="1018" y="1290"/>
              </a:cxn>
              <a:cxn ang="0">
                <a:pos x="1042" y="1611"/>
              </a:cxn>
              <a:cxn ang="0">
                <a:pos x="1123" y="1605"/>
              </a:cxn>
              <a:cxn ang="0">
                <a:pos x="1210" y="1545"/>
              </a:cxn>
              <a:cxn ang="0">
                <a:pos x="1354" y="1452"/>
              </a:cxn>
              <a:cxn ang="0">
                <a:pos x="1447" y="1371"/>
              </a:cxn>
              <a:cxn ang="0">
                <a:pos x="1564" y="1392"/>
              </a:cxn>
              <a:cxn ang="0">
                <a:pos x="1726" y="1350"/>
              </a:cxn>
              <a:cxn ang="0">
                <a:pos x="1891" y="1410"/>
              </a:cxn>
              <a:cxn ang="0">
                <a:pos x="1894" y="1284"/>
              </a:cxn>
              <a:cxn ang="0">
                <a:pos x="1852" y="1083"/>
              </a:cxn>
              <a:cxn ang="0">
                <a:pos x="1852" y="978"/>
              </a:cxn>
              <a:cxn ang="0">
                <a:pos x="1678" y="882"/>
              </a:cxn>
              <a:cxn ang="0">
                <a:pos x="1618" y="915"/>
              </a:cxn>
              <a:cxn ang="0">
                <a:pos x="1615" y="780"/>
              </a:cxn>
              <a:cxn ang="0">
                <a:pos x="1483" y="591"/>
              </a:cxn>
              <a:cxn ang="0">
                <a:pos x="1270" y="621"/>
              </a:cxn>
              <a:cxn ang="0">
                <a:pos x="1198" y="669"/>
              </a:cxn>
              <a:cxn ang="0">
                <a:pos x="1081" y="654"/>
              </a:cxn>
              <a:cxn ang="0">
                <a:pos x="1027" y="552"/>
              </a:cxn>
              <a:cxn ang="0">
                <a:pos x="913" y="597"/>
              </a:cxn>
              <a:cxn ang="0">
                <a:pos x="808" y="564"/>
              </a:cxn>
              <a:cxn ang="0">
                <a:pos x="583" y="552"/>
              </a:cxn>
              <a:cxn ang="0">
                <a:pos x="502" y="414"/>
              </a:cxn>
              <a:cxn ang="0">
                <a:pos x="541" y="366"/>
              </a:cxn>
              <a:cxn ang="0">
                <a:pos x="673" y="327"/>
              </a:cxn>
              <a:cxn ang="0">
                <a:pos x="775" y="384"/>
              </a:cxn>
              <a:cxn ang="0">
                <a:pos x="841" y="351"/>
              </a:cxn>
              <a:cxn ang="0">
                <a:pos x="892" y="408"/>
              </a:cxn>
              <a:cxn ang="0">
                <a:pos x="922" y="378"/>
              </a:cxn>
              <a:cxn ang="0">
                <a:pos x="814" y="306"/>
              </a:cxn>
              <a:cxn ang="0">
                <a:pos x="751" y="213"/>
              </a:cxn>
              <a:cxn ang="0">
                <a:pos x="820" y="90"/>
              </a:cxn>
              <a:cxn ang="0">
                <a:pos x="763" y="0"/>
              </a:cxn>
            </a:cxnLst>
            <a:rect l="0" t="0" r="r" b="b"/>
            <a:pathLst>
              <a:path w="1945" h="1633">
                <a:moveTo>
                  <a:pt x="754" y="6"/>
                </a:moveTo>
                <a:cubicBezTo>
                  <a:pt x="747" y="32"/>
                  <a:pt x="742" y="54"/>
                  <a:pt x="715" y="66"/>
                </a:cubicBezTo>
                <a:cubicBezTo>
                  <a:pt x="706" y="70"/>
                  <a:pt x="697" y="72"/>
                  <a:pt x="688" y="75"/>
                </a:cubicBezTo>
                <a:cubicBezTo>
                  <a:pt x="685" y="76"/>
                  <a:pt x="679" y="78"/>
                  <a:pt x="679" y="78"/>
                </a:cubicBezTo>
                <a:cubicBezTo>
                  <a:pt x="671" y="103"/>
                  <a:pt x="650" y="107"/>
                  <a:pt x="625" y="111"/>
                </a:cubicBezTo>
                <a:cubicBezTo>
                  <a:pt x="612" y="119"/>
                  <a:pt x="611" y="134"/>
                  <a:pt x="598" y="138"/>
                </a:cubicBezTo>
                <a:cubicBezTo>
                  <a:pt x="568" y="134"/>
                  <a:pt x="579" y="133"/>
                  <a:pt x="559" y="120"/>
                </a:cubicBezTo>
                <a:cubicBezTo>
                  <a:pt x="552" y="110"/>
                  <a:pt x="534" y="91"/>
                  <a:pt x="523" y="87"/>
                </a:cubicBezTo>
                <a:cubicBezTo>
                  <a:pt x="503" y="90"/>
                  <a:pt x="505" y="95"/>
                  <a:pt x="499" y="114"/>
                </a:cubicBezTo>
                <a:cubicBezTo>
                  <a:pt x="496" y="163"/>
                  <a:pt x="507" y="157"/>
                  <a:pt x="475" y="165"/>
                </a:cubicBezTo>
                <a:cubicBezTo>
                  <a:pt x="469" y="183"/>
                  <a:pt x="462" y="209"/>
                  <a:pt x="484" y="216"/>
                </a:cubicBezTo>
                <a:cubicBezTo>
                  <a:pt x="487" y="239"/>
                  <a:pt x="500" y="266"/>
                  <a:pt x="475" y="279"/>
                </a:cubicBezTo>
                <a:cubicBezTo>
                  <a:pt x="479" y="297"/>
                  <a:pt x="479" y="288"/>
                  <a:pt x="475" y="306"/>
                </a:cubicBezTo>
                <a:cubicBezTo>
                  <a:pt x="450" y="303"/>
                  <a:pt x="451" y="307"/>
                  <a:pt x="430" y="300"/>
                </a:cubicBezTo>
                <a:cubicBezTo>
                  <a:pt x="388" y="303"/>
                  <a:pt x="371" y="309"/>
                  <a:pt x="328" y="312"/>
                </a:cubicBezTo>
                <a:cubicBezTo>
                  <a:pt x="321" y="323"/>
                  <a:pt x="313" y="328"/>
                  <a:pt x="328" y="333"/>
                </a:cubicBezTo>
                <a:cubicBezTo>
                  <a:pt x="350" y="366"/>
                  <a:pt x="325" y="315"/>
                  <a:pt x="379" y="348"/>
                </a:cubicBezTo>
                <a:cubicBezTo>
                  <a:pt x="385" y="350"/>
                  <a:pt x="388" y="360"/>
                  <a:pt x="388" y="360"/>
                </a:cubicBezTo>
                <a:cubicBezTo>
                  <a:pt x="368" y="362"/>
                  <a:pt x="378" y="361"/>
                  <a:pt x="367" y="378"/>
                </a:cubicBezTo>
                <a:cubicBezTo>
                  <a:pt x="369" y="394"/>
                  <a:pt x="381" y="424"/>
                  <a:pt x="379" y="426"/>
                </a:cubicBezTo>
                <a:cubicBezTo>
                  <a:pt x="374" y="430"/>
                  <a:pt x="361" y="420"/>
                  <a:pt x="361" y="420"/>
                </a:cubicBezTo>
                <a:cubicBezTo>
                  <a:pt x="360" y="417"/>
                  <a:pt x="360" y="409"/>
                  <a:pt x="358" y="411"/>
                </a:cubicBezTo>
                <a:cubicBezTo>
                  <a:pt x="340" y="429"/>
                  <a:pt x="364" y="427"/>
                  <a:pt x="343" y="435"/>
                </a:cubicBezTo>
                <a:cubicBezTo>
                  <a:pt x="338" y="437"/>
                  <a:pt x="333" y="437"/>
                  <a:pt x="328" y="438"/>
                </a:cubicBezTo>
                <a:cubicBezTo>
                  <a:pt x="323" y="464"/>
                  <a:pt x="342" y="506"/>
                  <a:pt x="313" y="516"/>
                </a:cubicBezTo>
                <a:cubicBezTo>
                  <a:pt x="291" y="538"/>
                  <a:pt x="312" y="544"/>
                  <a:pt x="274" y="549"/>
                </a:cubicBezTo>
                <a:cubicBezTo>
                  <a:pt x="257" y="548"/>
                  <a:pt x="240" y="549"/>
                  <a:pt x="223" y="546"/>
                </a:cubicBezTo>
                <a:cubicBezTo>
                  <a:pt x="215" y="545"/>
                  <a:pt x="204" y="532"/>
                  <a:pt x="196" y="531"/>
                </a:cubicBezTo>
                <a:cubicBezTo>
                  <a:pt x="174" y="528"/>
                  <a:pt x="152" y="529"/>
                  <a:pt x="130" y="528"/>
                </a:cubicBezTo>
                <a:cubicBezTo>
                  <a:pt x="104" y="510"/>
                  <a:pt x="119" y="515"/>
                  <a:pt x="82" y="519"/>
                </a:cubicBezTo>
                <a:cubicBezTo>
                  <a:pt x="72" y="548"/>
                  <a:pt x="82" y="536"/>
                  <a:pt x="40" y="540"/>
                </a:cubicBezTo>
                <a:cubicBezTo>
                  <a:pt x="33" y="561"/>
                  <a:pt x="29" y="584"/>
                  <a:pt x="13" y="600"/>
                </a:cubicBezTo>
                <a:cubicBezTo>
                  <a:pt x="10" y="627"/>
                  <a:pt x="0" y="639"/>
                  <a:pt x="16" y="663"/>
                </a:cubicBezTo>
                <a:cubicBezTo>
                  <a:pt x="21" y="684"/>
                  <a:pt x="36" y="678"/>
                  <a:pt x="52" y="687"/>
                </a:cubicBezTo>
                <a:cubicBezTo>
                  <a:pt x="58" y="691"/>
                  <a:pt x="70" y="699"/>
                  <a:pt x="70" y="699"/>
                </a:cubicBezTo>
                <a:cubicBezTo>
                  <a:pt x="77" y="710"/>
                  <a:pt x="84" y="708"/>
                  <a:pt x="88" y="720"/>
                </a:cubicBezTo>
                <a:cubicBezTo>
                  <a:pt x="94" y="776"/>
                  <a:pt x="121" y="759"/>
                  <a:pt x="178" y="762"/>
                </a:cubicBezTo>
                <a:cubicBezTo>
                  <a:pt x="193" y="777"/>
                  <a:pt x="185" y="793"/>
                  <a:pt x="196" y="810"/>
                </a:cubicBezTo>
                <a:cubicBezTo>
                  <a:pt x="192" y="822"/>
                  <a:pt x="185" y="822"/>
                  <a:pt x="181" y="834"/>
                </a:cubicBezTo>
                <a:cubicBezTo>
                  <a:pt x="182" y="838"/>
                  <a:pt x="185" y="842"/>
                  <a:pt x="184" y="846"/>
                </a:cubicBezTo>
                <a:cubicBezTo>
                  <a:pt x="183" y="849"/>
                  <a:pt x="177" y="849"/>
                  <a:pt x="175" y="852"/>
                </a:cubicBezTo>
                <a:cubicBezTo>
                  <a:pt x="172" y="856"/>
                  <a:pt x="174" y="862"/>
                  <a:pt x="172" y="867"/>
                </a:cubicBezTo>
                <a:cubicBezTo>
                  <a:pt x="171" y="870"/>
                  <a:pt x="168" y="873"/>
                  <a:pt x="166" y="876"/>
                </a:cubicBezTo>
                <a:cubicBezTo>
                  <a:pt x="167" y="889"/>
                  <a:pt x="169" y="916"/>
                  <a:pt x="175" y="930"/>
                </a:cubicBezTo>
                <a:cubicBezTo>
                  <a:pt x="181" y="944"/>
                  <a:pt x="191" y="952"/>
                  <a:pt x="196" y="966"/>
                </a:cubicBezTo>
                <a:cubicBezTo>
                  <a:pt x="198" y="982"/>
                  <a:pt x="203" y="1014"/>
                  <a:pt x="220" y="1020"/>
                </a:cubicBezTo>
                <a:cubicBezTo>
                  <a:pt x="231" y="1031"/>
                  <a:pt x="235" y="1043"/>
                  <a:pt x="244" y="1056"/>
                </a:cubicBezTo>
                <a:cubicBezTo>
                  <a:pt x="243" y="1082"/>
                  <a:pt x="244" y="1129"/>
                  <a:pt x="211" y="1137"/>
                </a:cubicBezTo>
                <a:cubicBezTo>
                  <a:pt x="206" y="1142"/>
                  <a:pt x="198" y="1144"/>
                  <a:pt x="193" y="1149"/>
                </a:cubicBezTo>
                <a:cubicBezTo>
                  <a:pt x="185" y="1157"/>
                  <a:pt x="188" y="1175"/>
                  <a:pt x="184" y="1185"/>
                </a:cubicBezTo>
                <a:cubicBezTo>
                  <a:pt x="179" y="1197"/>
                  <a:pt x="165" y="1211"/>
                  <a:pt x="154" y="1218"/>
                </a:cubicBezTo>
                <a:cubicBezTo>
                  <a:pt x="148" y="1237"/>
                  <a:pt x="139" y="1254"/>
                  <a:pt x="133" y="1272"/>
                </a:cubicBezTo>
                <a:cubicBezTo>
                  <a:pt x="129" y="1298"/>
                  <a:pt x="127" y="1328"/>
                  <a:pt x="103" y="1344"/>
                </a:cubicBezTo>
                <a:cubicBezTo>
                  <a:pt x="100" y="1351"/>
                  <a:pt x="103" y="1363"/>
                  <a:pt x="103" y="1371"/>
                </a:cubicBezTo>
                <a:cubicBezTo>
                  <a:pt x="85" y="1443"/>
                  <a:pt x="69" y="1489"/>
                  <a:pt x="148" y="1497"/>
                </a:cubicBezTo>
                <a:cubicBezTo>
                  <a:pt x="178" y="1554"/>
                  <a:pt x="143" y="1525"/>
                  <a:pt x="178" y="1521"/>
                </a:cubicBezTo>
                <a:cubicBezTo>
                  <a:pt x="183" y="1507"/>
                  <a:pt x="208" y="1490"/>
                  <a:pt x="223" y="1485"/>
                </a:cubicBezTo>
                <a:cubicBezTo>
                  <a:pt x="225" y="1479"/>
                  <a:pt x="223" y="1469"/>
                  <a:pt x="229" y="1467"/>
                </a:cubicBezTo>
                <a:cubicBezTo>
                  <a:pt x="249" y="1460"/>
                  <a:pt x="269" y="1454"/>
                  <a:pt x="289" y="1449"/>
                </a:cubicBezTo>
                <a:cubicBezTo>
                  <a:pt x="295" y="1445"/>
                  <a:pt x="302" y="1444"/>
                  <a:pt x="307" y="1440"/>
                </a:cubicBezTo>
                <a:cubicBezTo>
                  <a:pt x="326" y="1425"/>
                  <a:pt x="335" y="1408"/>
                  <a:pt x="361" y="1401"/>
                </a:cubicBezTo>
                <a:cubicBezTo>
                  <a:pt x="406" y="1407"/>
                  <a:pt x="384" y="1391"/>
                  <a:pt x="412" y="1410"/>
                </a:cubicBezTo>
                <a:cubicBezTo>
                  <a:pt x="420" y="1422"/>
                  <a:pt x="410" y="1436"/>
                  <a:pt x="424" y="1440"/>
                </a:cubicBezTo>
                <a:cubicBezTo>
                  <a:pt x="430" y="1442"/>
                  <a:pt x="442" y="1446"/>
                  <a:pt x="442" y="1446"/>
                </a:cubicBezTo>
                <a:cubicBezTo>
                  <a:pt x="452" y="1475"/>
                  <a:pt x="480" y="1460"/>
                  <a:pt x="508" y="1458"/>
                </a:cubicBezTo>
                <a:cubicBezTo>
                  <a:pt x="516" y="1433"/>
                  <a:pt x="514" y="1407"/>
                  <a:pt x="496" y="1389"/>
                </a:cubicBezTo>
                <a:cubicBezTo>
                  <a:pt x="497" y="1371"/>
                  <a:pt x="495" y="1353"/>
                  <a:pt x="499" y="1335"/>
                </a:cubicBezTo>
                <a:cubicBezTo>
                  <a:pt x="503" y="1317"/>
                  <a:pt x="523" y="1303"/>
                  <a:pt x="535" y="1302"/>
                </a:cubicBezTo>
                <a:cubicBezTo>
                  <a:pt x="616" y="1293"/>
                  <a:pt x="587" y="1298"/>
                  <a:pt x="652" y="1305"/>
                </a:cubicBezTo>
                <a:cubicBezTo>
                  <a:pt x="661" y="1306"/>
                  <a:pt x="679" y="1314"/>
                  <a:pt x="679" y="1314"/>
                </a:cubicBezTo>
                <a:cubicBezTo>
                  <a:pt x="702" y="1306"/>
                  <a:pt x="690" y="1280"/>
                  <a:pt x="715" y="1272"/>
                </a:cubicBezTo>
                <a:cubicBezTo>
                  <a:pt x="721" y="1253"/>
                  <a:pt x="715" y="1232"/>
                  <a:pt x="727" y="1215"/>
                </a:cubicBezTo>
                <a:cubicBezTo>
                  <a:pt x="723" y="1199"/>
                  <a:pt x="716" y="1187"/>
                  <a:pt x="700" y="1182"/>
                </a:cubicBezTo>
                <a:cubicBezTo>
                  <a:pt x="683" y="1156"/>
                  <a:pt x="715" y="1154"/>
                  <a:pt x="733" y="1149"/>
                </a:cubicBezTo>
                <a:cubicBezTo>
                  <a:pt x="749" y="1138"/>
                  <a:pt x="753" y="1120"/>
                  <a:pt x="769" y="1110"/>
                </a:cubicBezTo>
                <a:cubicBezTo>
                  <a:pt x="772" y="1078"/>
                  <a:pt x="768" y="1077"/>
                  <a:pt x="790" y="1062"/>
                </a:cubicBezTo>
                <a:cubicBezTo>
                  <a:pt x="797" y="1051"/>
                  <a:pt x="817" y="1006"/>
                  <a:pt x="826" y="999"/>
                </a:cubicBezTo>
                <a:cubicBezTo>
                  <a:pt x="834" y="993"/>
                  <a:pt x="847" y="980"/>
                  <a:pt x="856" y="978"/>
                </a:cubicBezTo>
                <a:cubicBezTo>
                  <a:pt x="873" y="979"/>
                  <a:pt x="883" y="978"/>
                  <a:pt x="895" y="969"/>
                </a:cubicBezTo>
                <a:cubicBezTo>
                  <a:pt x="899" y="970"/>
                  <a:pt x="916" y="1000"/>
                  <a:pt x="919" y="1002"/>
                </a:cubicBezTo>
                <a:cubicBezTo>
                  <a:pt x="925" y="1007"/>
                  <a:pt x="938" y="1011"/>
                  <a:pt x="946" y="1014"/>
                </a:cubicBezTo>
                <a:cubicBezTo>
                  <a:pt x="950" y="1026"/>
                  <a:pt x="955" y="1031"/>
                  <a:pt x="967" y="1035"/>
                </a:cubicBezTo>
                <a:cubicBezTo>
                  <a:pt x="976" y="1063"/>
                  <a:pt x="997" y="1049"/>
                  <a:pt x="970" y="1047"/>
                </a:cubicBezTo>
                <a:cubicBezTo>
                  <a:pt x="991" y="1033"/>
                  <a:pt x="953" y="1068"/>
                  <a:pt x="976" y="1074"/>
                </a:cubicBezTo>
                <a:cubicBezTo>
                  <a:pt x="970" y="1139"/>
                  <a:pt x="963" y="1078"/>
                  <a:pt x="967" y="1176"/>
                </a:cubicBezTo>
                <a:cubicBezTo>
                  <a:pt x="974" y="1176"/>
                  <a:pt x="1014" y="1162"/>
                  <a:pt x="1027" y="1170"/>
                </a:cubicBezTo>
                <a:cubicBezTo>
                  <a:pt x="1032" y="1186"/>
                  <a:pt x="1035" y="1197"/>
                  <a:pt x="1030" y="1212"/>
                </a:cubicBezTo>
                <a:cubicBezTo>
                  <a:pt x="1026" y="1282"/>
                  <a:pt x="1030" y="1254"/>
                  <a:pt x="1018" y="1290"/>
                </a:cubicBezTo>
                <a:cubicBezTo>
                  <a:pt x="1017" y="1335"/>
                  <a:pt x="1018" y="1380"/>
                  <a:pt x="1015" y="1425"/>
                </a:cubicBezTo>
                <a:cubicBezTo>
                  <a:pt x="1015" y="1431"/>
                  <a:pt x="1009" y="1443"/>
                  <a:pt x="1009" y="1443"/>
                </a:cubicBezTo>
                <a:cubicBezTo>
                  <a:pt x="1007" y="1468"/>
                  <a:pt x="991" y="1520"/>
                  <a:pt x="1015" y="1536"/>
                </a:cubicBezTo>
                <a:cubicBezTo>
                  <a:pt x="1030" y="1558"/>
                  <a:pt x="1030" y="1587"/>
                  <a:pt x="1042" y="1611"/>
                </a:cubicBezTo>
                <a:cubicBezTo>
                  <a:pt x="1049" y="1624"/>
                  <a:pt x="1050" y="1621"/>
                  <a:pt x="1066" y="1626"/>
                </a:cubicBezTo>
                <a:cubicBezTo>
                  <a:pt x="1069" y="1627"/>
                  <a:pt x="1075" y="1629"/>
                  <a:pt x="1075" y="1629"/>
                </a:cubicBezTo>
                <a:cubicBezTo>
                  <a:pt x="1098" y="1626"/>
                  <a:pt x="1098" y="1633"/>
                  <a:pt x="1102" y="1617"/>
                </a:cubicBezTo>
                <a:cubicBezTo>
                  <a:pt x="1103" y="1612"/>
                  <a:pt x="1119" y="1609"/>
                  <a:pt x="1123" y="1605"/>
                </a:cubicBezTo>
                <a:cubicBezTo>
                  <a:pt x="1128" y="1600"/>
                  <a:pt x="1133" y="1593"/>
                  <a:pt x="1141" y="1590"/>
                </a:cubicBezTo>
                <a:cubicBezTo>
                  <a:pt x="1147" y="1588"/>
                  <a:pt x="1159" y="1584"/>
                  <a:pt x="1159" y="1584"/>
                </a:cubicBezTo>
                <a:cubicBezTo>
                  <a:pt x="1173" y="1563"/>
                  <a:pt x="1164" y="1560"/>
                  <a:pt x="1192" y="1551"/>
                </a:cubicBezTo>
                <a:cubicBezTo>
                  <a:pt x="1198" y="1549"/>
                  <a:pt x="1204" y="1547"/>
                  <a:pt x="1210" y="1545"/>
                </a:cubicBezTo>
                <a:cubicBezTo>
                  <a:pt x="1213" y="1544"/>
                  <a:pt x="1219" y="1542"/>
                  <a:pt x="1219" y="1542"/>
                </a:cubicBezTo>
                <a:cubicBezTo>
                  <a:pt x="1240" y="1510"/>
                  <a:pt x="1271" y="1512"/>
                  <a:pt x="1306" y="1509"/>
                </a:cubicBezTo>
                <a:cubicBezTo>
                  <a:pt x="1320" y="1495"/>
                  <a:pt x="1317" y="1473"/>
                  <a:pt x="1336" y="1467"/>
                </a:cubicBezTo>
                <a:cubicBezTo>
                  <a:pt x="1342" y="1461"/>
                  <a:pt x="1351" y="1459"/>
                  <a:pt x="1354" y="1452"/>
                </a:cubicBezTo>
                <a:cubicBezTo>
                  <a:pt x="1358" y="1440"/>
                  <a:pt x="1352" y="1425"/>
                  <a:pt x="1363" y="1416"/>
                </a:cubicBezTo>
                <a:cubicBezTo>
                  <a:pt x="1370" y="1410"/>
                  <a:pt x="1384" y="1407"/>
                  <a:pt x="1393" y="1404"/>
                </a:cubicBezTo>
                <a:cubicBezTo>
                  <a:pt x="1399" y="1402"/>
                  <a:pt x="1411" y="1398"/>
                  <a:pt x="1411" y="1398"/>
                </a:cubicBezTo>
                <a:cubicBezTo>
                  <a:pt x="1423" y="1386"/>
                  <a:pt x="1431" y="1376"/>
                  <a:pt x="1447" y="1371"/>
                </a:cubicBezTo>
                <a:cubicBezTo>
                  <a:pt x="1450" y="1355"/>
                  <a:pt x="1455" y="1356"/>
                  <a:pt x="1468" y="1350"/>
                </a:cubicBezTo>
                <a:cubicBezTo>
                  <a:pt x="1474" y="1347"/>
                  <a:pt x="1486" y="1344"/>
                  <a:pt x="1486" y="1344"/>
                </a:cubicBezTo>
                <a:cubicBezTo>
                  <a:pt x="1518" y="1345"/>
                  <a:pt x="1551" y="1338"/>
                  <a:pt x="1582" y="1347"/>
                </a:cubicBezTo>
                <a:cubicBezTo>
                  <a:pt x="1588" y="1349"/>
                  <a:pt x="1579" y="1387"/>
                  <a:pt x="1564" y="1392"/>
                </a:cubicBezTo>
                <a:cubicBezTo>
                  <a:pt x="1552" y="1429"/>
                  <a:pt x="1599" y="1408"/>
                  <a:pt x="1630" y="1407"/>
                </a:cubicBezTo>
                <a:cubicBezTo>
                  <a:pt x="1641" y="1399"/>
                  <a:pt x="1653" y="1391"/>
                  <a:pt x="1666" y="1386"/>
                </a:cubicBezTo>
                <a:cubicBezTo>
                  <a:pt x="1679" y="1380"/>
                  <a:pt x="1693" y="1379"/>
                  <a:pt x="1705" y="1371"/>
                </a:cubicBezTo>
                <a:cubicBezTo>
                  <a:pt x="1709" y="1356"/>
                  <a:pt x="1712" y="1355"/>
                  <a:pt x="1726" y="1350"/>
                </a:cubicBezTo>
                <a:cubicBezTo>
                  <a:pt x="1762" y="1354"/>
                  <a:pt x="1799" y="1348"/>
                  <a:pt x="1834" y="1356"/>
                </a:cubicBezTo>
                <a:cubicBezTo>
                  <a:pt x="1840" y="1357"/>
                  <a:pt x="1838" y="1368"/>
                  <a:pt x="1840" y="1374"/>
                </a:cubicBezTo>
                <a:cubicBezTo>
                  <a:pt x="1842" y="1380"/>
                  <a:pt x="1852" y="1379"/>
                  <a:pt x="1858" y="1383"/>
                </a:cubicBezTo>
                <a:cubicBezTo>
                  <a:pt x="1868" y="1412"/>
                  <a:pt x="1851" y="1414"/>
                  <a:pt x="1891" y="1410"/>
                </a:cubicBezTo>
                <a:cubicBezTo>
                  <a:pt x="1913" y="1403"/>
                  <a:pt x="1915" y="1387"/>
                  <a:pt x="1924" y="1371"/>
                </a:cubicBezTo>
                <a:cubicBezTo>
                  <a:pt x="1929" y="1362"/>
                  <a:pt x="1938" y="1354"/>
                  <a:pt x="1945" y="1353"/>
                </a:cubicBezTo>
                <a:cubicBezTo>
                  <a:pt x="1941" y="1338"/>
                  <a:pt x="1935" y="1337"/>
                  <a:pt x="1924" y="1326"/>
                </a:cubicBezTo>
                <a:cubicBezTo>
                  <a:pt x="1918" y="1309"/>
                  <a:pt x="1909" y="1294"/>
                  <a:pt x="1894" y="1284"/>
                </a:cubicBezTo>
                <a:cubicBezTo>
                  <a:pt x="1887" y="1274"/>
                  <a:pt x="1880" y="1268"/>
                  <a:pt x="1876" y="1257"/>
                </a:cubicBezTo>
                <a:cubicBezTo>
                  <a:pt x="1879" y="1244"/>
                  <a:pt x="1887" y="1239"/>
                  <a:pt x="1891" y="1227"/>
                </a:cubicBezTo>
                <a:cubicBezTo>
                  <a:pt x="1888" y="1196"/>
                  <a:pt x="1887" y="1184"/>
                  <a:pt x="1867" y="1164"/>
                </a:cubicBezTo>
                <a:cubicBezTo>
                  <a:pt x="1869" y="1135"/>
                  <a:pt x="1879" y="1101"/>
                  <a:pt x="1852" y="1083"/>
                </a:cubicBezTo>
                <a:cubicBezTo>
                  <a:pt x="1842" y="1069"/>
                  <a:pt x="1847" y="1077"/>
                  <a:pt x="1840" y="1056"/>
                </a:cubicBezTo>
                <a:cubicBezTo>
                  <a:pt x="1839" y="1053"/>
                  <a:pt x="1837" y="1047"/>
                  <a:pt x="1837" y="1047"/>
                </a:cubicBezTo>
                <a:cubicBezTo>
                  <a:pt x="1838" y="1030"/>
                  <a:pt x="1836" y="1013"/>
                  <a:pt x="1840" y="996"/>
                </a:cubicBezTo>
                <a:cubicBezTo>
                  <a:pt x="1842" y="989"/>
                  <a:pt x="1852" y="978"/>
                  <a:pt x="1852" y="978"/>
                </a:cubicBezTo>
                <a:cubicBezTo>
                  <a:pt x="1851" y="965"/>
                  <a:pt x="1852" y="952"/>
                  <a:pt x="1849" y="939"/>
                </a:cubicBezTo>
                <a:cubicBezTo>
                  <a:pt x="1848" y="933"/>
                  <a:pt x="1835" y="927"/>
                  <a:pt x="1831" y="924"/>
                </a:cubicBezTo>
                <a:cubicBezTo>
                  <a:pt x="1801" y="899"/>
                  <a:pt x="1756" y="898"/>
                  <a:pt x="1723" y="876"/>
                </a:cubicBezTo>
                <a:cubicBezTo>
                  <a:pt x="1708" y="879"/>
                  <a:pt x="1692" y="876"/>
                  <a:pt x="1678" y="882"/>
                </a:cubicBezTo>
                <a:cubicBezTo>
                  <a:pt x="1674" y="884"/>
                  <a:pt x="1676" y="890"/>
                  <a:pt x="1675" y="894"/>
                </a:cubicBezTo>
                <a:cubicBezTo>
                  <a:pt x="1673" y="900"/>
                  <a:pt x="1671" y="906"/>
                  <a:pt x="1669" y="912"/>
                </a:cubicBezTo>
                <a:cubicBezTo>
                  <a:pt x="1667" y="919"/>
                  <a:pt x="1655" y="916"/>
                  <a:pt x="1648" y="918"/>
                </a:cubicBezTo>
                <a:cubicBezTo>
                  <a:pt x="1638" y="917"/>
                  <a:pt x="1628" y="918"/>
                  <a:pt x="1618" y="915"/>
                </a:cubicBezTo>
                <a:cubicBezTo>
                  <a:pt x="1610" y="912"/>
                  <a:pt x="1591" y="880"/>
                  <a:pt x="1588" y="870"/>
                </a:cubicBezTo>
                <a:cubicBezTo>
                  <a:pt x="1587" y="858"/>
                  <a:pt x="1587" y="846"/>
                  <a:pt x="1585" y="834"/>
                </a:cubicBezTo>
                <a:cubicBezTo>
                  <a:pt x="1583" y="824"/>
                  <a:pt x="1561" y="813"/>
                  <a:pt x="1561" y="813"/>
                </a:cubicBezTo>
                <a:cubicBezTo>
                  <a:pt x="1566" y="785"/>
                  <a:pt x="1591" y="792"/>
                  <a:pt x="1615" y="780"/>
                </a:cubicBezTo>
                <a:cubicBezTo>
                  <a:pt x="1611" y="751"/>
                  <a:pt x="1579" y="732"/>
                  <a:pt x="1558" y="711"/>
                </a:cubicBezTo>
                <a:cubicBezTo>
                  <a:pt x="1539" y="655"/>
                  <a:pt x="1566" y="740"/>
                  <a:pt x="1549" y="597"/>
                </a:cubicBezTo>
                <a:cubicBezTo>
                  <a:pt x="1548" y="585"/>
                  <a:pt x="1516" y="585"/>
                  <a:pt x="1516" y="585"/>
                </a:cubicBezTo>
                <a:cubicBezTo>
                  <a:pt x="1505" y="586"/>
                  <a:pt x="1491" y="583"/>
                  <a:pt x="1483" y="591"/>
                </a:cubicBezTo>
                <a:cubicBezTo>
                  <a:pt x="1460" y="614"/>
                  <a:pt x="1495" y="607"/>
                  <a:pt x="1447" y="612"/>
                </a:cubicBezTo>
                <a:cubicBezTo>
                  <a:pt x="1438" y="639"/>
                  <a:pt x="1378" y="622"/>
                  <a:pt x="1366" y="621"/>
                </a:cubicBezTo>
                <a:cubicBezTo>
                  <a:pt x="1350" y="618"/>
                  <a:pt x="1334" y="614"/>
                  <a:pt x="1318" y="609"/>
                </a:cubicBezTo>
                <a:cubicBezTo>
                  <a:pt x="1301" y="612"/>
                  <a:pt x="1286" y="617"/>
                  <a:pt x="1270" y="621"/>
                </a:cubicBezTo>
                <a:cubicBezTo>
                  <a:pt x="1259" y="632"/>
                  <a:pt x="1249" y="631"/>
                  <a:pt x="1234" y="636"/>
                </a:cubicBezTo>
                <a:cubicBezTo>
                  <a:pt x="1230" y="647"/>
                  <a:pt x="1223" y="652"/>
                  <a:pt x="1219" y="663"/>
                </a:cubicBezTo>
                <a:cubicBezTo>
                  <a:pt x="1218" y="672"/>
                  <a:pt x="1221" y="698"/>
                  <a:pt x="1201" y="681"/>
                </a:cubicBezTo>
                <a:cubicBezTo>
                  <a:pt x="1198" y="678"/>
                  <a:pt x="1201" y="672"/>
                  <a:pt x="1198" y="669"/>
                </a:cubicBezTo>
                <a:cubicBezTo>
                  <a:pt x="1196" y="667"/>
                  <a:pt x="1192" y="667"/>
                  <a:pt x="1189" y="666"/>
                </a:cubicBezTo>
                <a:cubicBezTo>
                  <a:pt x="1178" y="655"/>
                  <a:pt x="1170" y="644"/>
                  <a:pt x="1165" y="630"/>
                </a:cubicBezTo>
                <a:cubicBezTo>
                  <a:pt x="1138" y="634"/>
                  <a:pt x="1144" y="643"/>
                  <a:pt x="1117" y="648"/>
                </a:cubicBezTo>
                <a:cubicBezTo>
                  <a:pt x="1102" y="658"/>
                  <a:pt x="1100" y="657"/>
                  <a:pt x="1081" y="654"/>
                </a:cubicBezTo>
                <a:cubicBezTo>
                  <a:pt x="1071" y="639"/>
                  <a:pt x="1072" y="632"/>
                  <a:pt x="1078" y="615"/>
                </a:cubicBezTo>
                <a:cubicBezTo>
                  <a:pt x="1070" y="567"/>
                  <a:pt x="1087" y="634"/>
                  <a:pt x="1027" y="594"/>
                </a:cubicBezTo>
                <a:cubicBezTo>
                  <a:pt x="1019" y="589"/>
                  <a:pt x="1029" y="576"/>
                  <a:pt x="1030" y="567"/>
                </a:cubicBezTo>
                <a:cubicBezTo>
                  <a:pt x="1029" y="562"/>
                  <a:pt x="1031" y="556"/>
                  <a:pt x="1027" y="552"/>
                </a:cubicBezTo>
                <a:cubicBezTo>
                  <a:pt x="1023" y="548"/>
                  <a:pt x="1009" y="546"/>
                  <a:pt x="1009" y="546"/>
                </a:cubicBezTo>
                <a:cubicBezTo>
                  <a:pt x="965" y="551"/>
                  <a:pt x="992" y="545"/>
                  <a:pt x="970" y="567"/>
                </a:cubicBezTo>
                <a:cubicBezTo>
                  <a:pt x="961" y="576"/>
                  <a:pt x="944" y="572"/>
                  <a:pt x="931" y="573"/>
                </a:cubicBezTo>
                <a:cubicBezTo>
                  <a:pt x="920" y="581"/>
                  <a:pt x="923" y="589"/>
                  <a:pt x="913" y="597"/>
                </a:cubicBezTo>
                <a:cubicBezTo>
                  <a:pt x="900" y="608"/>
                  <a:pt x="841" y="606"/>
                  <a:pt x="841" y="606"/>
                </a:cubicBezTo>
                <a:cubicBezTo>
                  <a:pt x="838" y="607"/>
                  <a:pt x="835" y="610"/>
                  <a:pt x="832" y="609"/>
                </a:cubicBezTo>
                <a:cubicBezTo>
                  <a:pt x="825" y="606"/>
                  <a:pt x="828" y="595"/>
                  <a:pt x="826" y="588"/>
                </a:cubicBezTo>
                <a:cubicBezTo>
                  <a:pt x="823" y="576"/>
                  <a:pt x="818" y="571"/>
                  <a:pt x="808" y="564"/>
                </a:cubicBezTo>
                <a:cubicBezTo>
                  <a:pt x="794" y="544"/>
                  <a:pt x="778" y="540"/>
                  <a:pt x="754" y="555"/>
                </a:cubicBezTo>
                <a:cubicBezTo>
                  <a:pt x="735" y="561"/>
                  <a:pt x="715" y="573"/>
                  <a:pt x="709" y="549"/>
                </a:cubicBezTo>
                <a:cubicBezTo>
                  <a:pt x="651" y="553"/>
                  <a:pt x="681" y="548"/>
                  <a:pt x="652" y="567"/>
                </a:cubicBezTo>
                <a:cubicBezTo>
                  <a:pt x="626" y="564"/>
                  <a:pt x="609" y="555"/>
                  <a:pt x="583" y="552"/>
                </a:cubicBezTo>
                <a:cubicBezTo>
                  <a:pt x="582" y="552"/>
                  <a:pt x="511" y="563"/>
                  <a:pt x="493" y="558"/>
                </a:cubicBezTo>
                <a:cubicBezTo>
                  <a:pt x="479" y="516"/>
                  <a:pt x="494" y="566"/>
                  <a:pt x="484" y="486"/>
                </a:cubicBezTo>
                <a:cubicBezTo>
                  <a:pt x="483" y="480"/>
                  <a:pt x="478" y="468"/>
                  <a:pt x="478" y="468"/>
                </a:cubicBezTo>
                <a:cubicBezTo>
                  <a:pt x="480" y="442"/>
                  <a:pt x="481" y="428"/>
                  <a:pt x="502" y="414"/>
                </a:cubicBezTo>
                <a:cubicBezTo>
                  <a:pt x="515" y="434"/>
                  <a:pt x="502" y="436"/>
                  <a:pt x="532" y="432"/>
                </a:cubicBezTo>
                <a:cubicBezTo>
                  <a:pt x="535" y="431"/>
                  <a:pt x="539" y="432"/>
                  <a:pt x="541" y="429"/>
                </a:cubicBezTo>
                <a:cubicBezTo>
                  <a:pt x="545" y="424"/>
                  <a:pt x="547" y="411"/>
                  <a:pt x="547" y="411"/>
                </a:cubicBezTo>
                <a:cubicBezTo>
                  <a:pt x="542" y="395"/>
                  <a:pt x="528" y="386"/>
                  <a:pt x="541" y="366"/>
                </a:cubicBezTo>
                <a:cubicBezTo>
                  <a:pt x="544" y="361"/>
                  <a:pt x="553" y="362"/>
                  <a:pt x="559" y="360"/>
                </a:cubicBezTo>
                <a:cubicBezTo>
                  <a:pt x="588" y="350"/>
                  <a:pt x="589" y="344"/>
                  <a:pt x="622" y="342"/>
                </a:cubicBezTo>
                <a:cubicBezTo>
                  <a:pt x="629" y="321"/>
                  <a:pt x="637" y="329"/>
                  <a:pt x="652" y="324"/>
                </a:cubicBezTo>
                <a:cubicBezTo>
                  <a:pt x="659" y="325"/>
                  <a:pt x="667" y="324"/>
                  <a:pt x="673" y="327"/>
                </a:cubicBezTo>
                <a:cubicBezTo>
                  <a:pt x="696" y="338"/>
                  <a:pt x="652" y="335"/>
                  <a:pt x="685" y="342"/>
                </a:cubicBezTo>
                <a:cubicBezTo>
                  <a:pt x="697" y="344"/>
                  <a:pt x="709" y="344"/>
                  <a:pt x="721" y="345"/>
                </a:cubicBezTo>
                <a:cubicBezTo>
                  <a:pt x="729" y="369"/>
                  <a:pt x="754" y="363"/>
                  <a:pt x="772" y="375"/>
                </a:cubicBezTo>
                <a:cubicBezTo>
                  <a:pt x="773" y="378"/>
                  <a:pt x="773" y="382"/>
                  <a:pt x="775" y="384"/>
                </a:cubicBezTo>
                <a:cubicBezTo>
                  <a:pt x="777" y="386"/>
                  <a:pt x="782" y="384"/>
                  <a:pt x="784" y="387"/>
                </a:cubicBezTo>
                <a:cubicBezTo>
                  <a:pt x="802" y="412"/>
                  <a:pt x="779" y="401"/>
                  <a:pt x="799" y="408"/>
                </a:cubicBezTo>
                <a:cubicBezTo>
                  <a:pt x="824" y="402"/>
                  <a:pt x="811" y="378"/>
                  <a:pt x="823" y="360"/>
                </a:cubicBezTo>
                <a:cubicBezTo>
                  <a:pt x="827" y="354"/>
                  <a:pt x="835" y="355"/>
                  <a:pt x="841" y="351"/>
                </a:cubicBezTo>
                <a:cubicBezTo>
                  <a:pt x="848" y="340"/>
                  <a:pt x="861" y="334"/>
                  <a:pt x="874" y="330"/>
                </a:cubicBezTo>
                <a:cubicBezTo>
                  <a:pt x="903" y="337"/>
                  <a:pt x="890" y="368"/>
                  <a:pt x="904" y="390"/>
                </a:cubicBezTo>
                <a:cubicBezTo>
                  <a:pt x="899" y="391"/>
                  <a:pt x="892" y="389"/>
                  <a:pt x="889" y="393"/>
                </a:cubicBezTo>
                <a:cubicBezTo>
                  <a:pt x="886" y="397"/>
                  <a:pt x="888" y="405"/>
                  <a:pt x="892" y="408"/>
                </a:cubicBezTo>
                <a:cubicBezTo>
                  <a:pt x="899" y="412"/>
                  <a:pt x="908" y="410"/>
                  <a:pt x="916" y="411"/>
                </a:cubicBezTo>
                <a:cubicBezTo>
                  <a:pt x="913" y="424"/>
                  <a:pt x="905" y="430"/>
                  <a:pt x="919" y="435"/>
                </a:cubicBezTo>
                <a:cubicBezTo>
                  <a:pt x="966" y="430"/>
                  <a:pt x="942" y="427"/>
                  <a:pt x="955" y="387"/>
                </a:cubicBezTo>
                <a:cubicBezTo>
                  <a:pt x="950" y="358"/>
                  <a:pt x="944" y="363"/>
                  <a:pt x="922" y="378"/>
                </a:cubicBezTo>
                <a:cubicBezTo>
                  <a:pt x="905" y="375"/>
                  <a:pt x="907" y="368"/>
                  <a:pt x="892" y="363"/>
                </a:cubicBezTo>
                <a:cubicBezTo>
                  <a:pt x="887" y="347"/>
                  <a:pt x="889" y="332"/>
                  <a:pt x="898" y="318"/>
                </a:cubicBezTo>
                <a:cubicBezTo>
                  <a:pt x="893" y="285"/>
                  <a:pt x="874" y="278"/>
                  <a:pt x="853" y="309"/>
                </a:cubicBezTo>
                <a:cubicBezTo>
                  <a:pt x="840" y="308"/>
                  <a:pt x="826" y="310"/>
                  <a:pt x="814" y="306"/>
                </a:cubicBezTo>
                <a:cubicBezTo>
                  <a:pt x="811" y="305"/>
                  <a:pt x="817" y="300"/>
                  <a:pt x="817" y="297"/>
                </a:cubicBezTo>
                <a:cubicBezTo>
                  <a:pt x="817" y="289"/>
                  <a:pt x="818" y="280"/>
                  <a:pt x="814" y="273"/>
                </a:cubicBezTo>
                <a:cubicBezTo>
                  <a:pt x="806" y="259"/>
                  <a:pt x="780" y="255"/>
                  <a:pt x="766" y="252"/>
                </a:cubicBezTo>
                <a:cubicBezTo>
                  <a:pt x="757" y="239"/>
                  <a:pt x="760" y="226"/>
                  <a:pt x="751" y="213"/>
                </a:cubicBezTo>
                <a:cubicBezTo>
                  <a:pt x="757" y="196"/>
                  <a:pt x="754" y="192"/>
                  <a:pt x="772" y="189"/>
                </a:cubicBezTo>
                <a:cubicBezTo>
                  <a:pt x="784" y="171"/>
                  <a:pt x="790" y="168"/>
                  <a:pt x="814" y="162"/>
                </a:cubicBezTo>
                <a:cubicBezTo>
                  <a:pt x="829" y="152"/>
                  <a:pt x="828" y="132"/>
                  <a:pt x="838" y="117"/>
                </a:cubicBezTo>
                <a:cubicBezTo>
                  <a:pt x="834" y="102"/>
                  <a:pt x="828" y="102"/>
                  <a:pt x="820" y="90"/>
                </a:cubicBezTo>
                <a:cubicBezTo>
                  <a:pt x="836" y="85"/>
                  <a:pt x="826" y="78"/>
                  <a:pt x="817" y="69"/>
                </a:cubicBezTo>
                <a:cubicBezTo>
                  <a:pt x="815" y="63"/>
                  <a:pt x="813" y="57"/>
                  <a:pt x="811" y="51"/>
                </a:cubicBezTo>
                <a:cubicBezTo>
                  <a:pt x="809" y="44"/>
                  <a:pt x="793" y="39"/>
                  <a:pt x="793" y="39"/>
                </a:cubicBezTo>
                <a:cubicBezTo>
                  <a:pt x="787" y="22"/>
                  <a:pt x="781" y="6"/>
                  <a:pt x="763" y="0"/>
                </a:cubicBezTo>
                <a:cubicBezTo>
                  <a:pt x="749" y="21"/>
                  <a:pt x="749" y="25"/>
                  <a:pt x="754" y="6"/>
                </a:cubicBezTo>
                <a:close/>
              </a:path>
            </a:pathLst>
          </a:custGeom>
          <a:solidFill>
            <a:srgbClr val="D0D0D4">
              <a:alpha val="50000"/>
            </a:srgbClr>
          </a:solidFill>
          <a:ln w="3175" cmpd="sng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03951955"/>
              </p:ext>
            </p:extLst>
          </p:nvPr>
        </p:nvGraphicFramePr>
        <p:xfrm>
          <a:off x="607676" y="1573365"/>
          <a:ext cx="778074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78800" y="227964"/>
            <a:ext cx="6496895" cy="6924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Branch Railroad - </a:t>
            </a:r>
            <a:r>
              <a:rPr lang="ru-RU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9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Spitamen</a:t>
            </a:r>
            <a:r>
              <a:rPr lang="ru-RU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en-US" sz="19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FEZ</a:t>
            </a:r>
            <a:r>
              <a:rPr lang="ru-RU" sz="19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95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Sughd</a:t>
            </a:r>
            <a:r>
              <a:rPr lang="ru-RU" sz="19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9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95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2400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2640" y="1052736"/>
            <a:ext cx="9144000" cy="0"/>
          </a:xfrm>
          <a:prstGeom prst="line">
            <a:avLst/>
          </a:prstGeom>
          <a:ln>
            <a:solidFill>
              <a:srgbClr val="0070C0"/>
            </a:solidFill>
            <a:headEnd type="none" w="sm" len="sm"/>
            <a:tailEnd type="none" w="sm" len="sm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57" y="166845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7" y="1268760"/>
            <a:ext cx="8712968" cy="475144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Picture 8" descr="plsh_0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61" y="3932513"/>
            <a:ext cx="3505488" cy="6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20760" y="4005064"/>
            <a:ext cx="3771719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Length </a:t>
            </a:r>
            <a:r>
              <a:rPr lang="en-US" b="1" dirty="0">
                <a:solidFill>
                  <a:schemeClr val="bg1"/>
                </a:solidFill>
              </a:rPr>
              <a:t>of  railroad branches: </a:t>
            </a:r>
          </a:p>
          <a:p>
            <a:r>
              <a:rPr lang="en-US" b="1" dirty="0">
                <a:solidFill>
                  <a:schemeClr val="bg1"/>
                </a:solidFill>
              </a:rPr>
              <a:t>          22 km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7" name="Picture 8" descr="plsh_0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2263"/>
            <a:ext cx="5184576" cy="95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6177" y="1271639"/>
            <a:ext cx="4258463" cy="116955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Description</a:t>
            </a:r>
            <a:r>
              <a:rPr lang="ru-RU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: </a:t>
            </a:r>
            <a:endParaRPr lang="ru-RU" sz="1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Railroad 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branch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"Spitamen"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Station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 FEZ "</a:t>
            </a:r>
            <a:r>
              <a:rPr lang="en-US" sz="1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Sughd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" will be in the long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term prospects component part of the railroad 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branches stretching over 140 km to the largest silver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mine 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Big </a:t>
            </a:r>
            <a:r>
              <a:rPr lang="en-US" sz="1400" b="1" dirty="0" err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Koni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Mansur</a:t>
            </a:r>
            <a:endParaRPr lang="ru-RU" sz="14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Rectangle 4"/>
          <p:cNvSpPr/>
          <p:nvPr/>
        </p:nvSpPr>
        <p:spPr>
          <a:xfrm flipV="1">
            <a:off x="0" y="6384576"/>
            <a:ext cx="9026505" cy="4058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70785" y="6433591"/>
            <a:ext cx="13657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http://gki.tj/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10</a:t>
            </a:fld>
            <a:endParaRPr lang="ru-RU"/>
          </a:p>
        </p:txBody>
      </p:sp>
      <p:sp>
        <p:nvSpPr>
          <p:cNvPr id="22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/>
          </p:cNvSpPr>
          <p:nvPr/>
        </p:nvSpPr>
        <p:spPr bwMode="auto">
          <a:xfrm>
            <a:off x="1107849" y="1392292"/>
            <a:ext cx="7518400" cy="4916980"/>
          </a:xfrm>
          <a:custGeom>
            <a:avLst/>
            <a:gdLst/>
            <a:ahLst/>
            <a:cxnLst>
              <a:cxn ang="0">
                <a:pos x="679" y="78"/>
              </a:cxn>
              <a:cxn ang="0">
                <a:pos x="523" y="87"/>
              </a:cxn>
              <a:cxn ang="0">
                <a:pos x="475" y="279"/>
              </a:cxn>
              <a:cxn ang="0">
                <a:pos x="328" y="333"/>
              </a:cxn>
              <a:cxn ang="0">
                <a:pos x="379" y="426"/>
              </a:cxn>
              <a:cxn ang="0">
                <a:pos x="328" y="438"/>
              </a:cxn>
              <a:cxn ang="0">
                <a:pos x="196" y="531"/>
              </a:cxn>
              <a:cxn ang="0">
                <a:pos x="13" y="600"/>
              </a:cxn>
              <a:cxn ang="0">
                <a:pos x="88" y="720"/>
              </a:cxn>
              <a:cxn ang="0">
                <a:pos x="184" y="846"/>
              </a:cxn>
              <a:cxn ang="0">
                <a:pos x="175" y="930"/>
              </a:cxn>
              <a:cxn ang="0">
                <a:pos x="211" y="1137"/>
              </a:cxn>
              <a:cxn ang="0">
                <a:pos x="133" y="1272"/>
              </a:cxn>
              <a:cxn ang="0">
                <a:pos x="178" y="1521"/>
              </a:cxn>
              <a:cxn ang="0">
                <a:pos x="307" y="1440"/>
              </a:cxn>
              <a:cxn ang="0">
                <a:pos x="442" y="1446"/>
              </a:cxn>
              <a:cxn ang="0">
                <a:pos x="535" y="1302"/>
              </a:cxn>
              <a:cxn ang="0">
                <a:pos x="727" y="1215"/>
              </a:cxn>
              <a:cxn ang="0">
                <a:pos x="790" y="1062"/>
              </a:cxn>
              <a:cxn ang="0">
                <a:pos x="919" y="1002"/>
              </a:cxn>
              <a:cxn ang="0">
                <a:pos x="976" y="1074"/>
              </a:cxn>
              <a:cxn ang="0">
                <a:pos x="1018" y="1290"/>
              </a:cxn>
              <a:cxn ang="0">
                <a:pos x="1042" y="1611"/>
              </a:cxn>
              <a:cxn ang="0">
                <a:pos x="1123" y="1605"/>
              </a:cxn>
              <a:cxn ang="0">
                <a:pos x="1210" y="1545"/>
              </a:cxn>
              <a:cxn ang="0">
                <a:pos x="1354" y="1452"/>
              </a:cxn>
              <a:cxn ang="0">
                <a:pos x="1447" y="1371"/>
              </a:cxn>
              <a:cxn ang="0">
                <a:pos x="1564" y="1392"/>
              </a:cxn>
              <a:cxn ang="0">
                <a:pos x="1726" y="1350"/>
              </a:cxn>
              <a:cxn ang="0">
                <a:pos x="1891" y="1410"/>
              </a:cxn>
              <a:cxn ang="0">
                <a:pos x="1894" y="1284"/>
              </a:cxn>
              <a:cxn ang="0">
                <a:pos x="1852" y="1083"/>
              </a:cxn>
              <a:cxn ang="0">
                <a:pos x="1852" y="978"/>
              </a:cxn>
              <a:cxn ang="0">
                <a:pos x="1678" y="882"/>
              </a:cxn>
              <a:cxn ang="0">
                <a:pos x="1618" y="915"/>
              </a:cxn>
              <a:cxn ang="0">
                <a:pos x="1615" y="780"/>
              </a:cxn>
              <a:cxn ang="0">
                <a:pos x="1483" y="591"/>
              </a:cxn>
              <a:cxn ang="0">
                <a:pos x="1270" y="621"/>
              </a:cxn>
              <a:cxn ang="0">
                <a:pos x="1198" y="669"/>
              </a:cxn>
              <a:cxn ang="0">
                <a:pos x="1081" y="654"/>
              </a:cxn>
              <a:cxn ang="0">
                <a:pos x="1027" y="552"/>
              </a:cxn>
              <a:cxn ang="0">
                <a:pos x="913" y="597"/>
              </a:cxn>
              <a:cxn ang="0">
                <a:pos x="808" y="564"/>
              </a:cxn>
              <a:cxn ang="0">
                <a:pos x="583" y="552"/>
              </a:cxn>
              <a:cxn ang="0">
                <a:pos x="502" y="414"/>
              </a:cxn>
              <a:cxn ang="0">
                <a:pos x="541" y="366"/>
              </a:cxn>
              <a:cxn ang="0">
                <a:pos x="673" y="327"/>
              </a:cxn>
              <a:cxn ang="0">
                <a:pos x="775" y="384"/>
              </a:cxn>
              <a:cxn ang="0">
                <a:pos x="841" y="351"/>
              </a:cxn>
              <a:cxn ang="0">
                <a:pos x="892" y="408"/>
              </a:cxn>
              <a:cxn ang="0">
                <a:pos x="922" y="378"/>
              </a:cxn>
              <a:cxn ang="0">
                <a:pos x="814" y="306"/>
              </a:cxn>
              <a:cxn ang="0">
                <a:pos x="751" y="213"/>
              </a:cxn>
              <a:cxn ang="0">
                <a:pos x="820" y="90"/>
              </a:cxn>
              <a:cxn ang="0">
                <a:pos x="763" y="0"/>
              </a:cxn>
            </a:cxnLst>
            <a:rect l="0" t="0" r="r" b="b"/>
            <a:pathLst>
              <a:path w="1945" h="1633">
                <a:moveTo>
                  <a:pt x="754" y="6"/>
                </a:moveTo>
                <a:cubicBezTo>
                  <a:pt x="747" y="32"/>
                  <a:pt x="742" y="54"/>
                  <a:pt x="715" y="66"/>
                </a:cubicBezTo>
                <a:cubicBezTo>
                  <a:pt x="706" y="70"/>
                  <a:pt x="697" y="72"/>
                  <a:pt x="688" y="75"/>
                </a:cubicBezTo>
                <a:cubicBezTo>
                  <a:pt x="685" y="76"/>
                  <a:pt x="679" y="78"/>
                  <a:pt x="679" y="78"/>
                </a:cubicBezTo>
                <a:cubicBezTo>
                  <a:pt x="671" y="103"/>
                  <a:pt x="650" y="107"/>
                  <a:pt x="625" y="111"/>
                </a:cubicBezTo>
                <a:cubicBezTo>
                  <a:pt x="612" y="119"/>
                  <a:pt x="611" y="134"/>
                  <a:pt x="598" y="138"/>
                </a:cubicBezTo>
                <a:cubicBezTo>
                  <a:pt x="568" y="134"/>
                  <a:pt x="579" y="133"/>
                  <a:pt x="559" y="120"/>
                </a:cubicBezTo>
                <a:cubicBezTo>
                  <a:pt x="552" y="110"/>
                  <a:pt x="534" y="91"/>
                  <a:pt x="523" y="87"/>
                </a:cubicBezTo>
                <a:cubicBezTo>
                  <a:pt x="503" y="90"/>
                  <a:pt x="505" y="95"/>
                  <a:pt x="499" y="114"/>
                </a:cubicBezTo>
                <a:cubicBezTo>
                  <a:pt x="496" y="163"/>
                  <a:pt x="507" y="157"/>
                  <a:pt x="475" y="165"/>
                </a:cubicBezTo>
                <a:cubicBezTo>
                  <a:pt x="469" y="183"/>
                  <a:pt x="462" y="209"/>
                  <a:pt x="484" y="216"/>
                </a:cubicBezTo>
                <a:cubicBezTo>
                  <a:pt x="487" y="239"/>
                  <a:pt x="500" y="266"/>
                  <a:pt x="475" y="279"/>
                </a:cubicBezTo>
                <a:cubicBezTo>
                  <a:pt x="479" y="297"/>
                  <a:pt x="479" y="288"/>
                  <a:pt x="475" y="306"/>
                </a:cubicBezTo>
                <a:cubicBezTo>
                  <a:pt x="450" y="303"/>
                  <a:pt x="451" y="307"/>
                  <a:pt x="430" y="300"/>
                </a:cubicBezTo>
                <a:cubicBezTo>
                  <a:pt x="388" y="303"/>
                  <a:pt x="371" y="309"/>
                  <a:pt x="328" y="312"/>
                </a:cubicBezTo>
                <a:cubicBezTo>
                  <a:pt x="321" y="323"/>
                  <a:pt x="313" y="328"/>
                  <a:pt x="328" y="333"/>
                </a:cubicBezTo>
                <a:cubicBezTo>
                  <a:pt x="350" y="366"/>
                  <a:pt x="325" y="315"/>
                  <a:pt x="379" y="348"/>
                </a:cubicBezTo>
                <a:cubicBezTo>
                  <a:pt x="385" y="350"/>
                  <a:pt x="388" y="360"/>
                  <a:pt x="388" y="360"/>
                </a:cubicBezTo>
                <a:cubicBezTo>
                  <a:pt x="368" y="362"/>
                  <a:pt x="378" y="361"/>
                  <a:pt x="367" y="378"/>
                </a:cubicBezTo>
                <a:cubicBezTo>
                  <a:pt x="369" y="394"/>
                  <a:pt x="381" y="424"/>
                  <a:pt x="379" y="426"/>
                </a:cubicBezTo>
                <a:cubicBezTo>
                  <a:pt x="374" y="430"/>
                  <a:pt x="361" y="420"/>
                  <a:pt x="361" y="420"/>
                </a:cubicBezTo>
                <a:cubicBezTo>
                  <a:pt x="360" y="417"/>
                  <a:pt x="360" y="409"/>
                  <a:pt x="358" y="411"/>
                </a:cubicBezTo>
                <a:cubicBezTo>
                  <a:pt x="340" y="429"/>
                  <a:pt x="364" y="427"/>
                  <a:pt x="343" y="435"/>
                </a:cubicBezTo>
                <a:cubicBezTo>
                  <a:pt x="338" y="437"/>
                  <a:pt x="333" y="437"/>
                  <a:pt x="328" y="438"/>
                </a:cubicBezTo>
                <a:cubicBezTo>
                  <a:pt x="323" y="464"/>
                  <a:pt x="342" y="506"/>
                  <a:pt x="313" y="516"/>
                </a:cubicBezTo>
                <a:cubicBezTo>
                  <a:pt x="291" y="538"/>
                  <a:pt x="312" y="544"/>
                  <a:pt x="274" y="549"/>
                </a:cubicBezTo>
                <a:cubicBezTo>
                  <a:pt x="257" y="548"/>
                  <a:pt x="240" y="549"/>
                  <a:pt x="223" y="546"/>
                </a:cubicBezTo>
                <a:cubicBezTo>
                  <a:pt x="215" y="545"/>
                  <a:pt x="204" y="532"/>
                  <a:pt x="196" y="531"/>
                </a:cubicBezTo>
                <a:cubicBezTo>
                  <a:pt x="174" y="528"/>
                  <a:pt x="152" y="529"/>
                  <a:pt x="130" y="528"/>
                </a:cubicBezTo>
                <a:cubicBezTo>
                  <a:pt x="104" y="510"/>
                  <a:pt x="119" y="515"/>
                  <a:pt x="82" y="519"/>
                </a:cubicBezTo>
                <a:cubicBezTo>
                  <a:pt x="72" y="548"/>
                  <a:pt x="82" y="536"/>
                  <a:pt x="40" y="540"/>
                </a:cubicBezTo>
                <a:cubicBezTo>
                  <a:pt x="33" y="561"/>
                  <a:pt x="29" y="584"/>
                  <a:pt x="13" y="600"/>
                </a:cubicBezTo>
                <a:cubicBezTo>
                  <a:pt x="10" y="627"/>
                  <a:pt x="0" y="639"/>
                  <a:pt x="16" y="663"/>
                </a:cubicBezTo>
                <a:cubicBezTo>
                  <a:pt x="21" y="684"/>
                  <a:pt x="36" y="678"/>
                  <a:pt x="52" y="687"/>
                </a:cubicBezTo>
                <a:cubicBezTo>
                  <a:pt x="58" y="691"/>
                  <a:pt x="70" y="699"/>
                  <a:pt x="70" y="699"/>
                </a:cubicBezTo>
                <a:cubicBezTo>
                  <a:pt x="77" y="710"/>
                  <a:pt x="84" y="708"/>
                  <a:pt x="88" y="720"/>
                </a:cubicBezTo>
                <a:cubicBezTo>
                  <a:pt x="94" y="776"/>
                  <a:pt x="121" y="759"/>
                  <a:pt x="178" y="762"/>
                </a:cubicBezTo>
                <a:cubicBezTo>
                  <a:pt x="193" y="777"/>
                  <a:pt x="185" y="793"/>
                  <a:pt x="196" y="810"/>
                </a:cubicBezTo>
                <a:cubicBezTo>
                  <a:pt x="192" y="822"/>
                  <a:pt x="185" y="822"/>
                  <a:pt x="181" y="834"/>
                </a:cubicBezTo>
                <a:cubicBezTo>
                  <a:pt x="182" y="838"/>
                  <a:pt x="185" y="842"/>
                  <a:pt x="184" y="846"/>
                </a:cubicBezTo>
                <a:cubicBezTo>
                  <a:pt x="183" y="849"/>
                  <a:pt x="177" y="849"/>
                  <a:pt x="175" y="852"/>
                </a:cubicBezTo>
                <a:cubicBezTo>
                  <a:pt x="172" y="856"/>
                  <a:pt x="174" y="862"/>
                  <a:pt x="172" y="867"/>
                </a:cubicBezTo>
                <a:cubicBezTo>
                  <a:pt x="171" y="870"/>
                  <a:pt x="168" y="873"/>
                  <a:pt x="166" y="876"/>
                </a:cubicBezTo>
                <a:cubicBezTo>
                  <a:pt x="167" y="889"/>
                  <a:pt x="169" y="916"/>
                  <a:pt x="175" y="930"/>
                </a:cubicBezTo>
                <a:cubicBezTo>
                  <a:pt x="181" y="944"/>
                  <a:pt x="191" y="952"/>
                  <a:pt x="196" y="966"/>
                </a:cubicBezTo>
                <a:cubicBezTo>
                  <a:pt x="198" y="982"/>
                  <a:pt x="203" y="1014"/>
                  <a:pt x="220" y="1020"/>
                </a:cubicBezTo>
                <a:cubicBezTo>
                  <a:pt x="231" y="1031"/>
                  <a:pt x="235" y="1043"/>
                  <a:pt x="244" y="1056"/>
                </a:cubicBezTo>
                <a:cubicBezTo>
                  <a:pt x="243" y="1082"/>
                  <a:pt x="244" y="1129"/>
                  <a:pt x="211" y="1137"/>
                </a:cubicBezTo>
                <a:cubicBezTo>
                  <a:pt x="206" y="1142"/>
                  <a:pt x="198" y="1144"/>
                  <a:pt x="193" y="1149"/>
                </a:cubicBezTo>
                <a:cubicBezTo>
                  <a:pt x="185" y="1157"/>
                  <a:pt x="188" y="1175"/>
                  <a:pt x="184" y="1185"/>
                </a:cubicBezTo>
                <a:cubicBezTo>
                  <a:pt x="179" y="1197"/>
                  <a:pt x="165" y="1211"/>
                  <a:pt x="154" y="1218"/>
                </a:cubicBezTo>
                <a:cubicBezTo>
                  <a:pt x="148" y="1237"/>
                  <a:pt x="139" y="1254"/>
                  <a:pt x="133" y="1272"/>
                </a:cubicBezTo>
                <a:cubicBezTo>
                  <a:pt x="129" y="1298"/>
                  <a:pt x="127" y="1328"/>
                  <a:pt x="103" y="1344"/>
                </a:cubicBezTo>
                <a:cubicBezTo>
                  <a:pt x="100" y="1351"/>
                  <a:pt x="103" y="1363"/>
                  <a:pt x="103" y="1371"/>
                </a:cubicBezTo>
                <a:cubicBezTo>
                  <a:pt x="85" y="1443"/>
                  <a:pt x="69" y="1489"/>
                  <a:pt x="148" y="1497"/>
                </a:cubicBezTo>
                <a:cubicBezTo>
                  <a:pt x="178" y="1554"/>
                  <a:pt x="143" y="1525"/>
                  <a:pt x="178" y="1521"/>
                </a:cubicBezTo>
                <a:cubicBezTo>
                  <a:pt x="183" y="1507"/>
                  <a:pt x="208" y="1490"/>
                  <a:pt x="223" y="1485"/>
                </a:cubicBezTo>
                <a:cubicBezTo>
                  <a:pt x="225" y="1479"/>
                  <a:pt x="223" y="1469"/>
                  <a:pt x="229" y="1467"/>
                </a:cubicBezTo>
                <a:cubicBezTo>
                  <a:pt x="249" y="1460"/>
                  <a:pt x="269" y="1454"/>
                  <a:pt x="289" y="1449"/>
                </a:cubicBezTo>
                <a:cubicBezTo>
                  <a:pt x="295" y="1445"/>
                  <a:pt x="302" y="1444"/>
                  <a:pt x="307" y="1440"/>
                </a:cubicBezTo>
                <a:cubicBezTo>
                  <a:pt x="326" y="1425"/>
                  <a:pt x="335" y="1408"/>
                  <a:pt x="361" y="1401"/>
                </a:cubicBezTo>
                <a:cubicBezTo>
                  <a:pt x="406" y="1407"/>
                  <a:pt x="384" y="1391"/>
                  <a:pt x="412" y="1410"/>
                </a:cubicBezTo>
                <a:cubicBezTo>
                  <a:pt x="420" y="1422"/>
                  <a:pt x="410" y="1436"/>
                  <a:pt x="424" y="1440"/>
                </a:cubicBezTo>
                <a:cubicBezTo>
                  <a:pt x="430" y="1442"/>
                  <a:pt x="442" y="1446"/>
                  <a:pt x="442" y="1446"/>
                </a:cubicBezTo>
                <a:cubicBezTo>
                  <a:pt x="452" y="1475"/>
                  <a:pt x="480" y="1460"/>
                  <a:pt x="508" y="1458"/>
                </a:cubicBezTo>
                <a:cubicBezTo>
                  <a:pt x="516" y="1433"/>
                  <a:pt x="514" y="1407"/>
                  <a:pt x="496" y="1389"/>
                </a:cubicBezTo>
                <a:cubicBezTo>
                  <a:pt x="497" y="1371"/>
                  <a:pt x="495" y="1353"/>
                  <a:pt x="499" y="1335"/>
                </a:cubicBezTo>
                <a:cubicBezTo>
                  <a:pt x="503" y="1317"/>
                  <a:pt x="523" y="1303"/>
                  <a:pt x="535" y="1302"/>
                </a:cubicBezTo>
                <a:cubicBezTo>
                  <a:pt x="616" y="1293"/>
                  <a:pt x="587" y="1298"/>
                  <a:pt x="652" y="1305"/>
                </a:cubicBezTo>
                <a:cubicBezTo>
                  <a:pt x="661" y="1306"/>
                  <a:pt x="679" y="1314"/>
                  <a:pt x="679" y="1314"/>
                </a:cubicBezTo>
                <a:cubicBezTo>
                  <a:pt x="702" y="1306"/>
                  <a:pt x="690" y="1280"/>
                  <a:pt x="715" y="1272"/>
                </a:cubicBezTo>
                <a:cubicBezTo>
                  <a:pt x="721" y="1253"/>
                  <a:pt x="715" y="1232"/>
                  <a:pt x="727" y="1215"/>
                </a:cubicBezTo>
                <a:cubicBezTo>
                  <a:pt x="723" y="1199"/>
                  <a:pt x="716" y="1187"/>
                  <a:pt x="700" y="1182"/>
                </a:cubicBezTo>
                <a:cubicBezTo>
                  <a:pt x="683" y="1156"/>
                  <a:pt x="715" y="1154"/>
                  <a:pt x="733" y="1149"/>
                </a:cubicBezTo>
                <a:cubicBezTo>
                  <a:pt x="749" y="1138"/>
                  <a:pt x="753" y="1120"/>
                  <a:pt x="769" y="1110"/>
                </a:cubicBezTo>
                <a:cubicBezTo>
                  <a:pt x="772" y="1078"/>
                  <a:pt x="768" y="1077"/>
                  <a:pt x="790" y="1062"/>
                </a:cubicBezTo>
                <a:cubicBezTo>
                  <a:pt x="797" y="1051"/>
                  <a:pt x="817" y="1006"/>
                  <a:pt x="826" y="999"/>
                </a:cubicBezTo>
                <a:cubicBezTo>
                  <a:pt x="834" y="993"/>
                  <a:pt x="847" y="980"/>
                  <a:pt x="856" y="978"/>
                </a:cubicBezTo>
                <a:cubicBezTo>
                  <a:pt x="873" y="979"/>
                  <a:pt x="883" y="978"/>
                  <a:pt x="895" y="969"/>
                </a:cubicBezTo>
                <a:cubicBezTo>
                  <a:pt x="899" y="970"/>
                  <a:pt x="916" y="1000"/>
                  <a:pt x="919" y="1002"/>
                </a:cubicBezTo>
                <a:cubicBezTo>
                  <a:pt x="925" y="1007"/>
                  <a:pt x="938" y="1011"/>
                  <a:pt x="946" y="1014"/>
                </a:cubicBezTo>
                <a:cubicBezTo>
                  <a:pt x="950" y="1026"/>
                  <a:pt x="955" y="1031"/>
                  <a:pt x="967" y="1035"/>
                </a:cubicBezTo>
                <a:cubicBezTo>
                  <a:pt x="976" y="1063"/>
                  <a:pt x="997" y="1049"/>
                  <a:pt x="970" y="1047"/>
                </a:cubicBezTo>
                <a:cubicBezTo>
                  <a:pt x="991" y="1033"/>
                  <a:pt x="953" y="1068"/>
                  <a:pt x="976" y="1074"/>
                </a:cubicBezTo>
                <a:cubicBezTo>
                  <a:pt x="970" y="1139"/>
                  <a:pt x="963" y="1078"/>
                  <a:pt x="967" y="1176"/>
                </a:cubicBezTo>
                <a:cubicBezTo>
                  <a:pt x="974" y="1176"/>
                  <a:pt x="1014" y="1162"/>
                  <a:pt x="1027" y="1170"/>
                </a:cubicBezTo>
                <a:cubicBezTo>
                  <a:pt x="1032" y="1186"/>
                  <a:pt x="1035" y="1197"/>
                  <a:pt x="1030" y="1212"/>
                </a:cubicBezTo>
                <a:cubicBezTo>
                  <a:pt x="1026" y="1282"/>
                  <a:pt x="1030" y="1254"/>
                  <a:pt x="1018" y="1290"/>
                </a:cubicBezTo>
                <a:cubicBezTo>
                  <a:pt x="1017" y="1335"/>
                  <a:pt x="1018" y="1380"/>
                  <a:pt x="1015" y="1425"/>
                </a:cubicBezTo>
                <a:cubicBezTo>
                  <a:pt x="1015" y="1431"/>
                  <a:pt x="1009" y="1443"/>
                  <a:pt x="1009" y="1443"/>
                </a:cubicBezTo>
                <a:cubicBezTo>
                  <a:pt x="1007" y="1468"/>
                  <a:pt x="991" y="1520"/>
                  <a:pt x="1015" y="1536"/>
                </a:cubicBezTo>
                <a:cubicBezTo>
                  <a:pt x="1030" y="1558"/>
                  <a:pt x="1030" y="1587"/>
                  <a:pt x="1042" y="1611"/>
                </a:cubicBezTo>
                <a:cubicBezTo>
                  <a:pt x="1049" y="1624"/>
                  <a:pt x="1050" y="1621"/>
                  <a:pt x="1066" y="1626"/>
                </a:cubicBezTo>
                <a:cubicBezTo>
                  <a:pt x="1069" y="1627"/>
                  <a:pt x="1075" y="1629"/>
                  <a:pt x="1075" y="1629"/>
                </a:cubicBezTo>
                <a:cubicBezTo>
                  <a:pt x="1098" y="1626"/>
                  <a:pt x="1098" y="1633"/>
                  <a:pt x="1102" y="1617"/>
                </a:cubicBezTo>
                <a:cubicBezTo>
                  <a:pt x="1103" y="1612"/>
                  <a:pt x="1119" y="1609"/>
                  <a:pt x="1123" y="1605"/>
                </a:cubicBezTo>
                <a:cubicBezTo>
                  <a:pt x="1128" y="1600"/>
                  <a:pt x="1133" y="1593"/>
                  <a:pt x="1141" y="1590"/>
                </a:cubicBezTo>
                <a:cubicBezTo>
                  <a:pt x="1147" y="1588"/>
                  <a:pt x="1159" y="1584"/>
                  <a:pt x="1159" y="1584"/>
                </a:cubicBezTo>
                <a:cubicBezTo>
                  <a:pt x="1173" y="1563"/>
                  <a:pt x="1164" y="1560"/>
                  <a:pt x="1192" y="1551"/>
                </a:cubicBezTo>
                <a:cubicBezTo>
                  <a:pt x="1198" y="1549"/>
                  <a:pt x="1204" y="1547"/>
                  <a:pt x="1210" y="1545"/>
                </a:cubicBezTo>
                <a:cubicBezTo>
                  <a:pt x="1213" y="1544"/>
                  <a:pt x="1219" y="1542"/>
                  <a:pt x="1219" y="1542"/>
                </a:cubicBezTo>
                <a:cubicBezTo>
                  <a:pt x="1240" y="1510"/>
                  <a:pt x="1271" y="1512"/>
                  <a:pt x="1306" y="1509"/>
                </a:cubicBezTo>
                <a:cubicBezTo>
                  <a:pt x="1320" y="1495"/>
                  <a:pt x="1317" y="1473"/>
                  <a:pt x="1336" y="1467"/>
                </a:cubicBezTo>
                <a:cubicBezTo>
                  <a:pt x="1342" y="1461"/>
                  <a:pt x="1351" y="1459"/>
                  <a:pt x="1354" y="1452"/>
                </a:cubicBezTo>
                <a:cubicBezTo>
                  <a:pt x="1358" y="1440"/>
                  <a:pt x="1352" y="1425"/>
                  <a:pt x="1363" y="1416"/>
                </a:cubicBezTo>
                <a:cubicBezTo>
                  <a:pt x="1370" y="1410"/>
                  <a:pt x="1384" y="1407"/>
                  <a:pt x="1393" y="1404"/>
                </a:cubicBezTo>
                <a:cubicBezTo>
                  <a:pt x="1399" y="1402"/>
                  <a:pt x="1411" y="1398"/>
                  <a:pt x="1411" y="1398"/>
                </a:cubicBezTo>
                <a:cubicBezTo>
                  <a:pt x="1423" y="1386"/>
                  <a:pt x="1431" y="1376"/>
                  <a:pt x="1447" y="1371"/>
                </a:cubicBezTo>
                <a:cubicBezTo>
                  <a:pt x="1450" y="1355"/>
                  <a:pt x="1455" y="1356"/>
                  <a:pt x="1468" y="1350"/>
                </a:cubicBezTo>
                <a:cubicBezTo>
                  <a:pt x="1474" y="1347"/>
                  <a:pt x="1486" y="1344"/>
                  <a:pt x="1486" y="1344"/>
                </a:cubicBezTo>
                <a:cubicBezTo>
                  <a:pt x="1518" y="1345"/>
                  <a:pt x="1551" y="1338"/>
                  <a:pt x="1582" y="1347"/>
                </a:cubicBezTo>
                <a:cubicBezTo>
                  <a:pt x="1588" y="1349"/>
                  <a:pt x="1579" y="1387"/>
                  <a:pt x="1564" y="1392"/>
                </a:cubicBezTo>
                <a:cubicBezTo>
                  <a:pt x="1552" y="1429"/>
                  <a:pt x="1599" y="1408"/>
                  <a:pt x="1630" y="1407"/>
                </a:cubicBezTo>
                <a:cubicBezTo>
                  <a:pt x="1641" y="1399"/>
                  <a:pt x="1653" y="1391"/>
                  <a:pt x="1666" y="1386"/>
                </a:cubicBezTo>
                <a:cubicBezTo>
                  <a:pt x="1679" y="1380"/>
                  <a:pt x="1693" y="1379"/>
                  <a:pt x="1705" y="1371"/>
                </a:cubicBezTo>
                <a:cubicBezTo>
                  <a:pt x="1709" y="1356"/>
                  <a:pt x="1712" y="1355"/>
                  <a:pt x="1726" y="1350"/>
                </a:cubicBezTo>
                <a:cubicBezTo>
                  <a:pt x="1762" y="1354"/>
                  <a:pt x="1799" y="1348"/>
                  <a:pt x="1834" y="1356"/>
                </a:cubicBezTo>
                <a:cubicBezTo>
                  <a:pt x="1840" y="1357"/>
                  <a:pt x="1838" y="1368"/>
                  <a:pt x="1840" y="1374"/>
                </a:cubicBezTo>
                <a:cubicBezTo>
                  <a:pt x="1842" y="1380"/>
                  <a:pt x="1852" y="1379"/>
                  <a:pt x="1858" y="1383"/>
                </a:cubicBezTo>
                <a:cubicBezTo>
                  <a:pt x="1868" y="1412"/>
                  <a:pt x="1851" y="1414"/>
                  <a:pt x="1891" y="1410"/>
                </a:cubicBezTo>
                <a:cubicBezTo>
                  <a:pt x="1913" y="1403"/>
                  <a:pt x="1915" y="1387"/>
                  <a:pt x="1924" y="1371"/>
                </a:cubicBezTo>
                <a:cubicBezTo>
                  <a:pt x="1929" y="1362"/>
                  <a:pt x="1938" y="1354"/>
                  <a:pt x="1945" y="1353"/>
                </a:cubicBezTo>
                <a:cubicBezTo>
                  <a:pt x="1941" y="1338"/>
                  <a:pt x="1935" y="1337"/>
                  <a:pt x="1924" y="1326"/>
                </a:cubicBezTo>
                <a:cubicBezTo>
                  <a:pt x="1918" y="1309"/>
                  <a:pt x="1909" y="1294"/>
                  <a:pt x="1894" y="1284"/>
                </a:cubicBezTo>
                <a:cubicBezTo>
                  <a:pt x="1887" y="1274"/>
                  <a:pt x="1880" y="1268"/>
                  <a:pt x="1876" y="1257"/>
                </a:cubicBezTo>
                <a:cubicBezTo>
                  <a:pt x="1879" y="1244"/>
                  <a:pt x="1887" y="1239"/>
                  <a:pt x="1891" y="1227"/>
                </a:cubicBezTo>
                <a:cubicBezTo>
                  <a:pt x="1888" y="1196"/>
                  <a:pt x="1887" y="1184"/>
                  <a:pt x="1867" y="1164"/>
                </a:cubicBezTo>
                <a:cubicBezTo>
                  <a:pt x="1869" y="1135"/>
                  <a:pt x="1879" y="1101"/>
                  <a:pt x="1852" y="1083"/>
                </a:cubicBezTo>
                <a:cubicBezTo>
                  <a:pt x="1842" y="1069"/>
                  <a:pt x="1847" y="1077"/>
                  <a:pt x="1840" y="1056"/>
                </a:cubicBezTo>
                <a:cubicBezTo>
                  <a:pt x="1839" y="1053"/>
                  <a:pt x="1837" y="1047"/>
                  <a:pt x="1837" y="1047"/>
                </a:cubicBezTo>
                <a:cubicBezTo>
                  <a:pt x="1838" y="1030"/>
                  <a:pt x="1836" y="1013"/>
                  <a:pt x="1840" y="996"/>
                </a:cubicBezTo>
                <a:cubicBezTo>
                  <a:pt x="1842" y="989"/>
                  <a:pt x="1852" y="978"/>
                  <a:pt x="1852" y="978"/>
                </a:cubicBezTo>
                <a:cubicBezTo>
                  <a:pt x="1851" y="965"/>
                  <a:pt x="1852" y="952"/>
                  <a:pt x="1849" y="939"/>
                </a:cubicBezTo>
                <a:cubicBezTo>
                  <a:pt x="1848" y="933"/>
                  <a:pt x="1835" y="927"/>
                  <a:pt x="1831" y="924"/>
                </a:cubicBezTo>
                <a:cubicBezTo>
                  <a:pt x="1801" y="899"/>
                  <a:pt x="1756" y="898"/>
                  <a:pt x="1723" y="876"/>
                </a:cubicBezTo>
                <a:cubicBezTo>
                  <a:pt x="1708" y="879"/>
                  <a:pt x="1692" y="876"/>
                  <a:pt x="1678" y="882"/>
                </a:cubicBezTo>
                <a:cubicBezTo>
                  <a:pt x="1674" y="884"/>
                  <a:pt x="1676" y="890"/>
                  <a:pt x="1675" y="894"/>
                </a:cubicBezTo>
                <a:cubicBezTo>
                  <a:pt x="1673" y="900"/>
                  <a:pt x="1671" y="906"/>
                  <a:pt x="1669" y="912"/>
                </a:cubicBezTo>
                <a:cubicBezTo>
                  <a:pt x="1667" y="919"/>
                  <a:pt x="1655" y="916"/>
                  <a:pt x="1648" y="918"/>
                </a:cubicBezTo>
                <a:cubicBezTo>
                  <a:pt x="1638" y="917"/>
                  <a:pt x="1628" y="918"/>
                  <a:pt x="1618" y="915"/>
                </a:cubicBezTo>
                <a:cubicBezTo>
                  <a:pt x="1610" y="912"/>
                  <a:pt x="1591" y="880"/>
                  <a:pt x="1588" y="870"/>
                </a:cubicBezTo>
                <a:cubicBezTo>
                  <a:pt x="1587" y="858"/>
                  <a:pt x="1587" y="846"/>
                  <a:pt x="1585" y="834"/>
                </a:cubicBezTo>
                <a:cubicBezTo>
                  <a:pt x="1583" y="824"/>
                  <a:pt x="1561" y="813"/>
                  <a:pt x="1561" y="813"/>
                </a:cubicBezTo>
                <a:cubicBezTo>
                  <a:pt x="1566" y="785"/>
                  <a:pt x="1591" y="792"/>
                  <a:pt x="1615" y="780"/>
                </a:cubicBezTo>
                <a:cubicBezTo>
                  <a:pt x="1611" y="751"/>
                  <a:pt x="1579" y="732"/>
                  <a:pt x="1558" y="711"/>
                </a:cubicBezTo>
                <a:cubicBezTo>
                  <a:pt x="1539" y="655"/>
                  <a:pt x="1566" y="740"/>
                  <a:pt x="1549" y="597"/>
                </a:cubicBezTo>
                <a:cubicBezTo>
                  <a:pt x="1548" y="585"/>
                  <a:pt x="1516" y="585"/>
                  <a:pt x="1516" y="585"/>
                </a:cubicBezTo>
                <a:cubicBezTo>
                  <a:pt x="1505" y="586"/>
                  <a:pt x="1491" y="583"/>
                  <a:pt x="1483" y="591"/>
                </a:cubicBezTo>
                <a:cubicBezTo>
                  <a:pt x="1460" y="614"/>
                  <a:pt x="1495" y="607"/>
                  <a:pt x="1447" y="612"/>
                </a:cubicBezTo>
                <a:cubicBezTo>
                  <a:pt x="1438" y="639"/>
                  <a:pt x="1378" y="622"/>
                  <a:pt x="1366" y="621"/>
                </a:cubicBezTo>
                <a:cubicBezTo>
                  <a:pt x="1350" y="618"/>
                  <a:pt x="1334" y="614"/>
                  <a:pt x="1318" y="609"/>
                </a:cubicBezTo>
                <a:cubicBezTo>
                  <a:pt x="1301" y="612"/>
                  <a:pt x="1286" y="617"/>
                  <a:pt x="1270" y="621"/>
                </a:cubicBezTo>
                <a:cubicBezTo>
                  <a:pt x="1259" y="632"/>
                  <a:pt x="1249" y="631"/>
                  <a:pt x="1234" y="636"/>
                </a:cubicBezTo>
                <a:cubicBezTo>
                  <a:pt x="1230" y="647"/>
                  <a:pt x="1223" y="652"/>
                  <a:pt x="1219" y="663"/>
                </a:cubicBezTo>
                <a:cubicBezTo>
                  <a:pt x="1218" y="672"/>
                  <a:pt x="1221" y="698"/>
                  <a:pt x="1201" y="681"/>
                </a:cubicBezTo>
                <a:cubicBezTo>
                  <a:pt x="1198" y="678"/>
                  <a:pt x="1201" y="672"/>
                  <a:pt x="1198" y="669"/>
                </a:cubicBezTo>
                <a:cubicBezTo>
                  <a:pt x="1196" y="667"/>
                  <a:pt x="1192" y="667"/>
                  <a:pt x="1189" y="666"/>
                </a:cubicBezTo>
                <a:cubicBezTo>
                  <a:pt x="1178" y="655"/>
                  <a:pt x="1170" y="644"/>
                  <a:pt x="1165" y="630"/>
                </a:cubicBezTo>
                <a:cubicBezTo>
                  <a:pt x="1138" y="634"/>
                  <a:pt x="1144" y="643"/>
                  <a:pt x="1117" y="648"/>
                </a:cubicBezTo>
                <a:cubicBezTo>
                  <a:pt x="1102" y="658"/>
                  <a:pt x="1100" y="657"/>
                  <a:pt x="1081" y="654"/>
                </a:cubicBezTo>
                <a:cubicBezTo>
                  <a:pt x="1071" y="639"/>
                  <a:pt x="1072" y="632"/>
                  <a:pt x="1078" y="615"/>
                </a:cubicBezTo>
                <a:cubicBezTo>
                  <a:pt x="1070" y="567"/>
                  <a:pt x="1087" y="634"/>
                  <a:pt x="1027" y="594"/>
                </a:cubicBezTo>
                <a:cubicBezTo>
                  <a:pt x="1019" y="589"/>
                  <a:pt x="1029" y="576"/>
                  <a:pt x="1030" y="567"/>
                </a:cubicBezTo>
                <a:cubicBezTo>
                  <a:pt x="1029" y="562"/>
                  <a:pt x="1031" y="556"/>
                  <a:pt x="1027" y="552"/>
                </a:cubicBezTo>
                <a:cubicBezTo>
                  <a:pt x="1023" y="548"/>
                  <a:pt x="1009" y="546"/>
                  <a:pt x="1009" y="546"/>
                </a:cubicBezTo>
                <a:cubicBezTo>
                  <a:pt x="965" y="551"/>
                  <a:pt x="992" y="545"/>
                  <a:pt x="970" y="567"/>
                </a:cubicBezTo>
                <a:cubicBezTo>
                  <a:pt x="961" y="576"/>
                  <a:pt x="944" y="572"/>
                  <a:pt x="931" y="573"/>
                </a:cubicBezTo>
                <a:cubicBezTo>
                  <a:pt x="920" y="581"/>
                  <a:pt x="923" y="589"/>
                  <a:pt x="913" y="597"/>
                </a:cubicBezTo>
                <a:cubicBezTo>
                  <a:pt x="900" y="608"/>
                  <a:pt x="841" y="606"/>
                  <a:pt x="841" y="606"/>
                </a:cubicBezTo>
                <a:cubicBezTo>
                  <a:pt x="838" y="607"/>
                  <a:pt x="835" y="610"/>
                  <a:pt x="832" y="609"/>
                </a:cubicBezTo>
                <a:cubicBezTo>
                  <a:pt x="825" y="606"/>
                  <a:pt x="828" y="595"/>
                  <a:pt x="826" y="588"/>
                </a:cubicBezTo>
                <a:cubicBezTo>
                  <a:pt x="823" y="576"/>
                  <a:pt x="818" y="571"/>
                  <a:pt x="808" y="564"/>
                </a:cubicBezTo>
                <a:cubicBezTo>
                  <a:pt x="794" y="544"/>
                  <a:pt x="778" y="540"/>
                  <a:pt x="754" y="555"/>
                </a:cubicBezTo>
                <a:cubicBezTo>
                  <a:pt x="735" y="561"/>
                  <a:pt x="715" y="573"/>
                  <a:pt x="709" y="549"/>
                </a:cubicBezTo>
                <a:cubicBezTo>
                  <a:pt x="651" y="553"/>
                  <a:pt x="681" y="548"/>
                  <a:pt x="652" y="567"/>
                </a:cubicBezTo>
                <a:cubicBezTo>
                  <a:pt x="626" y="564"/>
                  <a:pt x="609" y="555"/>
                  <a:pt x="583" y="552"/>
                </a:cubicBezTo>
                <a:cubicBezTo>
                  <a:pt x="582" y="552"/>
                  <a:pt x="511" y="563"/>
                  <a:pt x="493" y="558"/>
                </a:cubicBezTo>
                <a:cubicBezTo>
                  <a:pt x="479" y="516"/>
                  <a:pt x="494" y="566"/>
                  <a:pt x="484" y="486"/>
                </a:cubicBezTo>
                <a:cubicBezTo>
                  <a:pt x="483" y="480"/>
                  <a:pt x="478" y="468"/>
                  <a:pt x="478" y="468"/>
                </a:cubicBezTo>
                <a:cubicBezTo>
                  <a:pt x="480" y="442"/>
                  <a:pt x="481" y="428"/>
                  <a:pt x="502" y="414"/>
                </a:cubicBezTo>
                <a:cubicBezTo>
                  <a:pt x="515" y="434"/>
                  <a:pt x="502" y="436"/>
                  <a:pt x="532" y="432"/>
                </a:cubicBezTo>
                <a:cubicBezTo>
                  <a:pt x="535" y="431"/>
                  <a:pt x="539" y="432"/>
                  <a:pt x="541" y="429"/>
                </a:cubicBezTo>
                <a:cubicBezTo>
                  <a:pt x="545" y="424"/>
                  <a:pt x="547" y="411"/>
                  <a:pt x="547" y="411"/>
                </a:cubicBezTo>
                <a:cubicBezTo>
                  <a:pt x="542" y="395"/>
                  <a:pt x="528" y="386"/>
                  <a:pt x="541" y="366"/>
                </a:cubicBezTo>
                <a:cubicBezTo>
                  <a:pt x="544" y="361"/>
                  <a:pt x="553" y="362"/>
                  <a:pt x="559" y="360"/>
                </a:cubicBezTo>
                <a:cubicBezTo>
                  <a:pt x="588" y="350"/>
                  <a:pt x="589" y="344"/>
                  <a:pt x="622" y="342"/>
                </a:cubicBezTo>
                <a:cubicBezTo>
                  <a:pt x="629" y="321"/>
                  <a:pt x="637" y="329"/>
                  <a:pt x="652" y="324"/>
                </a:cubicBezTo>
                <a:cubicBezTo>
                  <a:pt x="659" y="325"/>
                  <a:pt x="667" y="324"/>
                  <a:pt x="673" y="327"/>
                </a:cubicBezTo>
                <a:cubicBezTo>
                  <a:pt x="696" y="338"/>
                  <a:pt x="652" y="335"/>
                  <a:pt x="685" y="342"/>
                </a:cubicBezTo>
                <a:cubicBezTo>
                  <a:pt x="697" y="344"/>
                  <a:pt x="709" y="344"/>
                  <a:pt x="721" y="345"/>
                </a:cubicBezTo>
                <a:cubicBezTo>
                  <a:pt x="729" y="369"/>
                  <a:pt x="754" y="363"/>
                  <a:pt x="772" y="375"/>
                </a:cubicBezTo>
                <a:cubicBezTo>
                  <a:pt x="773" y="378"/>
                  <a:pt x="773" y="382"/>
                  <a:pt x="775" y="384"/>
                </a:cubicBezTo>
                <a:cubicBezTo>
                  <a:pt x="777" y="386"/>
                  <a:pt x="782" y="384"/>
                  <a:pt x="784" y="387"/>
                </a:cubicBezTo>
                <a:cubicBezTo>
                  <a:pt x="802" y="412"/>
                  <a:pt x="779" y="401"/>
                  <a:pt x="799" y="408"/>
                </a:cubicBezTo>
                <a:cubicBezTo>
                  <a:pt x="824" y="402"/>
                  <a:pt x="811" y="378"/>
                  <a:pt x="823" y="360"/>
                </a:cubicBezTo>
                <a:cubicBezTo>
                  <a:pt x="827" y="354"/>
                  <a:pt x="835" y="355"/>
                  <a:pt x="841" y="351"/>
                </a:cubicBezTo>
                <a:cubicBezTo>
                  <a:pt x="848" y="340"/>
                  <a:pt x="861" y="334"/>
                  <a:pt x="874" y="330"/>
                </a:cubicBezTo>
                <a:cubicBezTo>
                  <a:pt x="903" y="337"/>
                  <a:pt x="890" y="368"/>
                  <a:pt x="904" y="390"/>
                </a:cubicBezTo>
                <a:cubicBezTo>
                  <a:pt x="899" y="391"/>
                  <a:pt x="892" y="389"/>
                  <a:pt x="889" y="393"/>
                </a:cubicBezTo>
                <a:cubicBezTo>
                  <a:pt x="886" y="397"/>
                  <a:pt x="888" y="405"/>
                  <a:pt x="892" y="408"/>
                </a:cubicBezTo>
                <a:cubicBezTo>
                  <a:pt x="899" y="412"/>
                  <a:pt x="908" y="410"/>
                  <a:pt x="916" y="411"/>
                </a:cubicBezTo>
                <a:cubicBezTo>
                  <a:pt x="913" y="424"/>
                  <a:pt x="905" y="430"/>
                  <a:pt x="919" y="435"/>
                </a:cubicBezTo>
                <a:cubicBezTo>
                  <a:pt x="966" y="430"/>
                  <a:pt x="942" y="427"/>
                  <a:pt x="955" y="387"/>
                </a:cubicBezTo>
                <a:cubicBezTo>
                  <a:pt x="950" y="358"/>
                  <a:pt x="944" y="363"/>
                  <a:pt x="922" y="378"/>
                </a:cubicBezTo>
                <a:cubicBezTo>
                  <a:pt x="905" y="375"/>
                  <a:pt x="907" y="368"/>
                  <a:pt x="892" y="363"/>
                </a:cubicBezTo>
                <a:cubicBezTo>
                  <a:pt x="887" y="347"/>
                  <a:pt x="889" y="332"/>
                  <a:pt x="898" y="318"/>
                </a:cubicBezTo>
                <a:cubicBezTo>
                  <a:pt x="893" y="285"/>
                  <a:pt x="874" y="278"/>
                  <a:pt x="853" y="309"/>
                </a:cubicBezTo>
                <a:cubicBezTo>
                  <a:pt x="840" y="308"/>
                  <a:pt x="826" y="310"/>
                  <a:pt x="814" y="306"/>
                </a:cubicBezTo>
                <a:cubicBezTo>
                  <a:pt x="811" y="305"/>
                  <a:pt x="817" y="300"/>
                  <a:pt x="817" y="297"/>
                </a:cubicBezTo>
                <a:cubicBezTo>
                  <a:pt x="817" y="289"/>
                  <a:pt x="818" y="280"/>
                  <a:pt x="814" y="273"/>
                </a:cubicBezTo>
                <a:cubicBezTo>
                  <a:pt x="806" y="259"/>
                  <a:pt x="780" y="255"/>
                  <a:pt x="766" y="252"/>
                </a:cubicBezTo>
                <a:cubicBezTo>
                  <a:pt x="757" y="239"/>
                  <a:pt x="760" y="226"/>
                  <a:pt x="751" y="213"/>
                </a:cubicBezTo>
                <a:cubicBezTo>
                  <a:pt x="757" y="196"/>
                  <a:pt x="754" y="192"/>
                  <a:pt x="772" y="189"/>
                </a:cubicBezTo>
                <a:cubicBezTo>
                  <a:pt x="784" y="171"/>
                  <a:pt x="790" y="168"/>
                  <a:pt x="814" y="162"/>
                </a:cubicBezTo>
                <a:cubicBezTo>
                  <a:pt x="829" y="152"/>
                  <a:pt x="828" y="132"/>
                  <a:pt x="838" y="117"/>
                </a:cubicBezTo>
                <a:cubicBezTo>
                  <a:pt x="834" y="102"/>
                  <a:pt x="828" y="102"/>
                  <a:pt x="820" y="90"/>
                </a:cubicBezTo>
                <a:cubicBezTo>
                  <a:pt x="836" y="85"/>
                  <a:pt x="826" y="78"/>
                  <a:pt x="817" y="69"/>
                </a:cubicBezTo>
                <a:cubicBezTo>
                  <a:pt x="815" y="63"/>
                  <a:pt x="813" y="57"/>
                  <a:pt x="811" y="51"/>
                </a:cubicBezTo>
                <a:cubicBezTo>
                  <a:pt x="809" y="44"/>
                  <a:pt x="793" y="39"/>
                  <a:pt x="793" y="39"/>
                </a:cubicBezTo>
                <a:cubicBezTo>
                  <a:pt x="787" y="22"/>
                  <a:pt x="781" y="6"/>
                  <a:pt x="763" y="0"/>
                </a:cubicBezTo>
                <a:cubicBezTo>
                  <a:pt x="749" y="21"/>
                  <a:pt x="749" y="25"/>
                  <a:pt x="754" y="6"/>
                </a:cubicBezTo>
                <a:close/>
              </a:path>
            </a:pathLst>
          </a:custGeom>
          <a:solidFill>
            <a:srgbClr val="D0D0D4">
              <a:alpha val="50000"/>
            </a:srgbClr>
          </a:solidFill>
          <a:ln w="3175" cmpd="sng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pic>
        <p:nvPicPr>
          <p:cNvPr id="1026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2400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283489292"/>
              </p:ext>
            </p:extLst>
          </p:nvPr>
        </p:nvGraphicFramePr>
        <p:xfrm>
          <a:off x="107505" y="1052736"/>
          <a:ext cx="8856984" cy="578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 bwMode="auto">
          <a:xfrm>
            <a:off x="2640" y="1052736"/>
            <a:ext cx="9144000" cy="0"/>
          </a:xfrm>
          <a:prstGeom prst="line">
            <a:avLst/>
          </a:prstGeom>
          <a:ln>
            <a:solidFill>
              <a:srgbClr val="0070C0"/>
            </a:solidFill>
            <a:headEnd type="none" w="sm" len="sm"/>
            <a:tailEnd type="none" w="sm" len="sm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227729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56926" y="272009"/>
            <a:ext cx="6405999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alibri" pitchFamily="34" charset="0"/>
              </a:rPr>
              <a:t>PROJECT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DESCRIPTION</a:t>
            </a:r>
          </a:p>
        </p:txBody>
      </p:sp>
      <p:pic>
        <p:nvPicPr>
          <p:cNvPr id="25" name="Picture 8" descr="plsh_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6" y="4509120"/>
            <a:ext cx="755903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6926" y="4506926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Current </a:t>
            </a:r>
            <a:r>
              <a:rPr lang="en-US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status of the project</a:t>
            </a:r>
            <a:r>
              <a:rPr lang="ru-RU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</a:p>
          <a:p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Project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is included in country strategy papers; </a:t>
            </a:r>
          </a:p>
          <a:p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Project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is approved by the 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PPP Council; </a:t>
            </a:r>
            <a:endParaRPr lang="en-US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Preliminary 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negotiations with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potential investors and development 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partners to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develop a feasibility 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study in progress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7" name="Picture 8" descr="plsh_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1" y="2947235"/>
            <a:ext cx="8141097" cy="14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0218" y="2924944"/>
            <a:ext cx="6538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Description</a:t>
            </a:r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Railroad branch "Spitamen"Station - FEZ "</a:t>
            </a:r>
            <a:r>
              <a:rPr 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Sughd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" will be in the long term prospects component part of </a:t>
            </a:r>
            <a:r>
              <a:rPr 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of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the railroad branches stretching over 140 km to the largest silver </a:t>
            </a:r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mine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Big </a:t>
            </a:r>
            <a:r>
              <a:rPr 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Koni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Mansur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8" name="Picture 8" descr="plsh_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7" y="1343331"/>
            <a:ext cx="7956883" cy="141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1284297"/>
            <a:ext cx="69847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Cost of projects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</a:p>
          <a:p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$ 150 000 –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Feasibility study development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$ 120000 –Select the direction and execution of works on preparation of project documentation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$</a:t>
            </a:r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45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mln</a:t>
            </a:r>
            <a:r>
              <a:rPr 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. – </a:t>
            </a:r>
            <a:r>
              <a:rPr 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Preliminary cost</a:t>
            </a:r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0785" y="6433591"/>
            <a:ext cx="13657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http://gki.tj/</a:t>
            </a:r>
          </a:p>
        </p:txBody>
      </p:sp>
      <p:sp>
        <p:nvSpPr>
          <p:cNvPr id="30" name="Rectangle 4"/>
          <p:cNvSpPr/>
          <p:nvPr/>
        </p:nvSpPr>
        <p:spPr>
          <a:xfrm flipV="1">
            <a:off x="0" y="6384576"/>
            <a:ext cx="9026505" cy="40580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561551" y="6433591"/>
            <a:ext cx="13657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http://gki.tj/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11</a:t>
            </a:fld>
            <a:endParaRPr lang="ru-RU"/>
          </a:p>
        </p:txBody>
      </p:sp>
      <p:sp>
        <p:nvSpPr>
          <p:cNvPr id="32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39553" y="0"/>
            <a:ext cx="8604448" cy="6858000"/>
            <a:chOff x="539552" y="0"/>
            <a:chExt cx="8604448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39552" y="0"/>
              <a:ext cx="8604448" cy="6858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39552" y="1196752"/>
              <a:ext cx="86040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19671" y="333136"/>
            <a:ext cx="605178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cs typeface="Times New Roman" pitchFamily="18" charset="0"/>
              </a:rPr>
              <a:t>KEY PARTICIPANTS OF PPP</a:t>
            </a:r>
            <a:endParaRPr lang="ru-RU" sz="3200" b="1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271" y="1349152"/>
            <a:ext cx="8317209" cy="520142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itchFamily="2" charset="2"/>
              <a:buChar char="q"/>
            </a:pPr>
            <a:endParaRPr lang="ru-RU" sz="2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PPP Council</a:t>
            </a: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Authorized government body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AGB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Contracting Authority 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CA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Regulatory body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RB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Expert</a:t>
            </a:r>
            <a:r>
              <a:rPr lang="ru-RU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/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Consultants</a:t>
            </a:r>
          </a:p>
          <a:p>
            <a:pPr marL="457200" indent="-457200" algn="just">
              <a:spcBef>
                <a:spcPts val="120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Private sector</a:t>
            </a:r>
            <a:endParaRPr lang="ru-RU" sz="2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endParaRPr lang="ru-RU" sz="28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endParaRPr lang="ru-RU" sz="2800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12</a:t>
            </a:fld>
            <a:endParaRPr lang="ru-RU"/>
          </a:p>
        </p:txBody>
      </p:sp>
      <p:sp>
        <p:nvSpPr>
          <p:cNvPr id="15" name="Rectangle 4"/>
          <p:cNvSpPr/>
          <p:nvPr/>
        </p:nvSpPr>
        <p:spPr>
          <a:xfrm>
            <a:off x="118662" y="6550575"/>
            <a:ext cx="9025338" cy="338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70785" y="6433591"/>
            <a:ext cx="13657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http://gki.tj/</a:t>
            </a:r>
          </a:p>
        </p:txBody>
      </p:sp>
      <p:sp>
        <p:nvSpPr>
          <p:cNvPr id="17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1" y="217675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227729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8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539553" y="0"/>
            <a:ext cx="8604448" cy="6858000"/>
            <a:chOff x="539552" y="0"/>
            <a:chExt cx="8604448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39552" y="0"/>
              <a:ext cx="8604448" cy="6858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39552" y="1196752"/>
              <a:ext cx="86040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9572" y="1412776"/>
            <a:ext cx="8346891" cy="500125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Clear </a:t>
            </a:r>
            <a:r>
              <a:rPr lang="en-US" sz="2800" dirty="0">
                <a:solidFill>
                  <a:schemeClr val="bg1"/>
                </a:solidFill>
              </a:rPr>
              <a:t>legal framework (PPP Law and Regulations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Clear </a:t>
            </a:r>
            <a:r>
              <a:rPr lang="en-US" sz="2800" dirty="0">
                <a:solidFill>
                  <a:schemeClr val="bg1"/>
                </a:solidFill>
              </a:rPr>
              <a:t>institutional </a:t>
            </a:r>
            <a:r>
              <a:rPr lang="en-US" sz="2800" dirty="0" smtClean="0">
                <a:solidFill>
                  <a:schemeClr val="bg1"/>
                </a:solidFill>
              </a:rPr>
              <a:t>responsibilities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PPP </a:t>
            </a:r>
            <a:r>
              <a:rPr lang="en-US" sz="2800" dirty="0">
                <a:solidFill>
                  <a:schemeClr val="bg1"/>
                </a:solidFill>
              </a:rPr>
              <a:t>contracts meeting international </a:t>
            </a:r>
            <a:r>
              <a:rPr lang="en-US" sz="2800" dirty="0" smtClean="0">
                <a:solidFill>
                  <a:schemeClr val="bg1"/>
                </a:solidFill>
              </a:rPr>
              <a:t>requirements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Templates </a:t>
            </a:r>
            <a:r>
              <a:rPr lang="en-US" sz="2800" dirty="0">
                <a:solidFill>
                  <a:schemeClr val="bg1"/>
                </a:solidFill>
              </a:rPr>
              <a:t>and guidelines </a:t>
            </a:r>
            <a:r>
              <a:rPr lang="en-US" sz="2800" dirty="0" smtClean="0">
                <a:solidFill>
                  <a:schemeClr val="bg1"/>
                </a:solidFill>
              </a:rPr>
              <a:t>provided</a:t>
            </a:r>
          </a:p>
          <a:p>
            <a:endParaRPr lang="ru-RU" sz="2800" dirty="0"/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bg1"/>
                </a:solidFill>
              </a:rPr>
              <a:t>Project Development Fund </a:t>
            </a:r>
            <a:r>
              <a:rPr lang="en-US" sz="2800" dirty="0">
                <a:solidFill>
                  <a:schemeClr val="bg1"/>
                </a:solidFill>
              </a:rPr>
              <a:t>to be setup to support preparing </a:t>
            </a:r>
            <a:r>
              <a:rPr lang="en-US" sz="2800" dirty="0" smtClean="0">
                <a:solidFill>
                  <a:schemeClr val="bg1"/>
                </a:solidFill>
              </a:rPr>
              <a:t>projects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6250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19674" y="282631"/>
            <a:ext cx="604867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FOR PPP-s IN TAJIKISTAN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13</a:t>
            </a:fld>
            <a:endParaRPr lang="ru-RU" dirty="0"/>
          </a:p>
        </p:txBody>
      </p:sp>
      <p:sp>
        <p:nvSpPr>
          <p:cNvPr id="16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1" y="217675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227729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/>
          <p:nvPr/>
        </p:nvSpPr>
        <p:spPr>
          <a:xfrm>
            <a:off x="719572" y="6414034"/>
            <a:ext cx="8346892" cy="3383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70785" y="6433591"/>
            <a:ext cx="13657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http://gki.tj/</a:t>
            </a:r>
          </a:p>
        </p:txBody>
      </p:sp>
    </p:spTree>
    <p:extLst>
      <p:ext uri="{BB962C8B-B14F-4D97-AF65-F5344CB8AC3E}">
        <p14:creationId xmlns:p14="http://schemas.microsoft.com/office/powerpoint/2010/main" val="36247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99033" y="46931"/>
            <a:ext cx="8783512" cy="6858000"/>
            <a:chOff x="360040" y="48816"/>
            <a:chExt cx="8783512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60040" y="48816"/>
              <a:ext cx="8676455" cy="6858000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2">
              <a:schemeClr val="accent1"/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39552" y="1196752"/>
              <a:ext cx="8604000" cy="152400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03648" y="332656"/>
            <a:ext cx="626713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  <a:cs typeface="Times New Roman" pitchFamily="18" charset="0"/>
              </a:rPr>
              <a:t>KEY STAGES OF PPP PROJECTS</a:t>
            </a:r>
            <a:endParaRPr lang="ru-RU" sz="3200" b="1" dirty="0"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06803" y="1484784"/>
            <a:ext cx="8501701" cy="1154116"/>
            <a:chOff x="113" y="1162"/>
            <a:chExt cx="5554" cy="727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113" y="1163"/>
              <a:ext cx="1179" cy="724"/>
            </a:xfrm>
            <a:prstGeom prst="homePlate">
              <a:avLst>
                <a:gd name="adj" fmla="val 19360"/>
              </a:avLst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prstShdw prst="shdw17" dist="17961" dir="2700000">
                <a:srgbClr val="4D4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r>
                <a:rPr kumimoji="0" lang="en-US" sz="1400" b="1" dirty="0" smtClean="0">
                  <a:solidFill>
                    <a:schemeClr val="bg1"/>
                  </a:solidFill>
                </a:rPr>
                <a:t>IIDENTIFICATION STAGE AND PREPARATION</a:t>
              </a:r>
              <a:endParaRPr kumimoji="0"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2290" y="1162"/>
              <a:ext cx="1179" cy="726"/>
            </a:xfrm>
            <a:prstGeom prst="chevron">
              <a:avLst>
                <a:gd name="adj" fmla="val 17894"/>
              </a:avLst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prstShdw prst="shdw17" dist="17961" dir="2700000">
                <a:srgbClr val="4D4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 anchor="ctr"/>
            <a:lstStyle/>
            <a:p>
              <a:pPr marL="180975" algn="ctr"/>
              <a:r>
                <a:rPr kumimoji="0" lang="en-US" sz="1100" b="1" dirty="0" smtClean="0">
                  <a:solidFill>
                    <a:schemeClr val="bg1"/>
                  </a:solidFill>
                </a:rPr>
                <a:t>AGREEING AND SIGNING CONTRACTS</a:t>
              </a:r>
              <a:endParaRPr kumimoji="0" lang="ru-RU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4488" y="1163"/>
              <a:ext cx="1179" cy="726"/>
            </a:xfrm>
            <a:prstGeom prst="chevron">
              <a:avLst>
                <a:gd name="adj" fmla="val 17909"/>
              </a:avLst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prstShdw prst="shdw17" dist="17961" dir="2700000">
                <a:srgbClr val="4D4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 anchor="ctr"/>
            <a:lstStyle/>
            <a:p>
              <a:pPr marL="85725" indent="-85725" algn="ctr"/>
              <a:r>
                <a:rPr kumimoji="0" lang="en-US" sz="1400" b="1" dirty="0" smtClean="0">
                  <a:solidFill>
                    <a:schemeClr val="bg1"/>
                  </a:solidFill>
                </a:rPr>
                <a:t>MONITOR </a:t>
              </a:r>
              <a:endParaRPr kumimoji="0"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3403" y="1162"/>
              <a:ext cx="1325" cy="726"/>
            </a:xfrm>
            <a:prstGeom prst="chevron">
              <a:avLst>
                <a:gd name="adj" fmla="val 18751"/>
              </a:avLst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prstShdw prst="shdw17" dist="17961" dir="2700000">
                <a:srgbClr val="4D4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 anchor="ctr"/>
            <a:lstStyle/>
            <a:p>
              <a:pPr marL="85725" indent="-85725" algn="ctr"/>
              <a:r>
                <a:rPr lang="en-US" sz="1400" b="1" dirty="0" smtClean="0">
                  <a:solidFill>
                    <a:schemeClr val="bg1"/>
                  </a:solidFill>
                </a:rPr>
                <a:t>IMPLEMENTATION</a:t>
              </a:r>
              <a:endParaRPr kumimoji="0"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AutoShape 5"/>
            <p:cNvSpPr>
              <a:spLocks noChangeArrowheads="1"/>
            </p:cNvSpPr>
            <p:nvPr/>
          </p:nvSpPr>
          <p:spPr bwMode="auto">
            <a:xfrm>
              <a:off x="1202" y="1162"/>
              <a:ext cx="1179" cy="726"/>
            </a:xfrm>
            <a:prstGeom prst="chevron">
              <a:avLst>
                <a:gd name="adj" fmla="val 17894"/>
              </a:avLst>
            </a:prstGeom>
            <a:noFill/>
            <a:ln w="25400">
              <a:solidFill>
                <a:schemeClr val="accent1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>
              <a:prstShdw prst="shdw17" dist="17961" dir="2700000">
                <a:srgbClr val="4D4D00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</a:extLst>
          </p:spPr>
          <p:txBody>
            <a:bodyPr anchor="ctr"/>
            <a:lstStyle/>
            <a:p>
              <a:pPr marL="180975" indent="-95250" algn="ctr"/>
              <a:r>
                <a:rPr kumimoji="0" lang="ru-RU" sz="1400" b="1" dirty="0" smtClean="0">
                  <a:solidFill>
                    <a:schemeClr val="bg1"/>
                  </a:solidFill>
                </a:rPr>
                <a:t>ТЕ</a:t>
              </a:r>
              <a:r>
                <a:rPr lang="en-US" sz="1400" b="1" dirty="0" smtClean="0">
                  <a:solidFill>
                    <a:schemeClr val="bg1"/>
                  </a:solidFill>
                </a:rPr>
                <a:t>NDER</a:t>
              </a:r>
              <a:endParaRPr kumimoji="0" lang="ru-RU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Блок-схема: процесс 3"/>
          <p:cNvSpPr/>
          <p:nvPr/>
        </p:nvSpPr>
        <p:spPr>
          <a:xfrm>
            <a:off x="611562" y="3573016"/>
            <a:ext cx="1584174" cy="3600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Initiation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11562" y="4221088"/>
            <a:ext cx="1584174" cy="3600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Development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611560" y="4869160"/>
            <a:ext cx="1584174" cy="3600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Agreeing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273773" y="3617640"/>
            <a:ext cx="1578145" cy="5314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Pre-selection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2273773" y="4437112"/>
            <a:ext cx="1578145" cy="57292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Final selection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6" y="5326459"/>
            <a:ext cx="8532438" cy="110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Блок-схема: процесс 26"/>
          <p:cNvSpPr/>
          <p:nvPr/>
        </p:nvSpPr>
        <p:spPr>
          <a:xfrm>
            <a:off x="3991822" y="3573016"/>
            <a:ext cx="1584174" cy="29071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Revising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3991822" y="2990850"/>
            <a:ext cx="1584174" cy="29413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Agreeing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4009384" y="4149080"/>
            <a:ext cx="1584174" cy="29356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Signing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5652120" y="2996952"/>
            <a:ext cx="1584174" cy="296416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Construction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5652120" y="3609020"/>
            <a:ext cx="1584174" cy="54006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Service providing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7320911" y="2996952"/>
            <a:ext cx="1584174" cy="3600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Reports etc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902583" y="4084030"/>
            <a:ext cx="293563" cy="423664"/>
          </a:xfrm>
          <a:prstGeom prst="rightArrow">
            <a:avLst>
              <a:gd name="adj1" fmla="val 50000"/>
              <a:gd name="adj2" fmla="val 62466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579745">
            <a:off x="1272070" y="2574628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5579745">
            <a:off x="1267748" y="3222699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5579745">
            <a:off x="1267748" y="3859709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 rot="5579745">
            <a:off x="1267748" y="4507781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7" name="Стрелка вправо 36"/>
          <p:cNvSpPr/>
          <p:nvPr/>
        </p:nvSpPr>
        <p:spPr>
          <a:xfrm rot="5579745">
            <a:off x="4645243" y="2635573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 rot="5579745">
            <a:off x="4652124" y="3222699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 rot="5579745">
            <a:off x="4652124" y="3798763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 rot="5579745">
            <a:off x="6236300" y="2635573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 rot="5579745">
            <a:off x="6236300" y="3211637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 rot="5579745">
            <a:off x="7964492" y="2646635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5579745">
            <a:off x="2918401" y="2574627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611560" y="2924944"/>
            <a:ext cx="1584174" cy="36004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Selection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2293926" y="2953705"/>
            <a:ext cx="1578145" cy="368424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Organization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6" name="Стрелка вправо 45"/>
          <p:cNvSpPr/>
          <p:nvPr/>
        </p:nvSpPr>
        <p:spPr>
          <a:xfrm rot="5579745">
            <a:off x="2944334" y="3246450"/>
            <a:ext cx="277331" cy="423664"/>
          </a:xfrm>
          <a:prstGeom prst="rightArrow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14</a:t>
            </a:fld>
            <a:endParaRPr lang="ru-RU"/>
          </a:p>
        </p:txBody>
      </p:sp>
      <p:sp>
        <p:nvSpPr>
          <p:cNvPr id="47" name="Rectangle 4"/>
          <p:cNvSpPr/>
          <p:nvPr/>
        </p:nvSpPr>
        <p:spPr>
          <a:xfrm>
            <a:off x="118662" y="6355507"/>
            <a:ext cx="9025338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70785" y="6433591"/>
            <a:ext cx="13657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http://gki.tj/</a:t>
            </a:r>
          </a:p>
        </p:txBody>
      </p:sp>
      <p:sp>
        <p:nvSpPr>
          <p:cNvPr id="50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6" y="217675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83" y="227729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0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51517" y="0"/>
            <a:ext cx="9143551" cy="6858000"/>
            <a:chOff x="1" y="0"/>
            <a:chExt cx="9143551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39552" y="1196752"/>
              <a:ext cx="8604000" cy="1524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 descr="Безымянный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539551" cy="6858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475656" y="409747"/>
            <a:ext cx="61206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OF PPP PROJECT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5209" y="1628800"/>
            <a:ext cx="7707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en-US" sz="2800" dirty="0"/>
              <a:t>Clear legal framework (PPP Law and Regulations)</a:t>
            </a:r>
            <a:endParaRPr lang="ru-RU" sz="2800" dirty="0"/>
          </a:p>
          <a:p>
            <a:r>
              <a:rPr lang="en-US" sz="2800" dirty="0"/>
              <a:t>o   Clear institutional responsibilities</a:t>
            </a:r>
            <a:endParaRPr lang="ru-RU" sz="2800" dirty="0"/>
          </a:p>
          <a:p>
            <a:r>
              <a:rPr lang="en-US" sz="2800" dirty="0"/>
              <a:t>o   PPP contracts meeting international requirements</a:t>
            </a:r>
            <a:endParaRPr lang="ru-RU" sz="2800" dirty="0"/>
          </a:p>
          <a:p>
            <a:r>
              <a:rPr lang="en-US" sz="2800" dirty="0"/>
              <a:t>o   Templates and guidelines provided</a:t>
            </a:r>
            <a:endParaRPr lang="ru-RU" sz="2800" dirty="0"/>
          </a:p>
          <a:p>
            <a:r>
              <a:rPr lang="en-US" sz="2800" dirty="0"/>
              <a:t>o   PDF to be setup to support preparing projects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6250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4" y="1196752"/>
            <a:ext cx="8604448" cy="53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15</a:t>
            </a:fld>
            <a:endParaRPr lang="ru-RU"/>
          </a:p>
        </p:txBody>
      </p:sp>
      <p:sp>
        <p:nvSpPr>
          <p:cNvPr id="15" name="Rectangle 7"/>
          <p:cNvSpPr/>
          <p:nvPr/>
        </p:nvSpPr>
        <p:spPr>
          <a:xfrm>
            <a:off x="-251517" y="0"/>
            <a:ext cx="9395517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766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58564"/>
            <a:ext cx="1224138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51517" y="0"/>
            <a:ext cx="9143999" cy="6858000"/>
            <a:chOff x="1" y="0"/>
            <a:chExt cx="9143999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39552" y="0"/>
              <a:ext cx="8604448" cy="6858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Безымянный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539551" cy="6858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85209" y="332656"/>
            <a:ext cx="795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Support for PPPs in </a:t>
            </a:r>
            <a:r>
              <a:rPr lang="en-US" sz="3200" dirty="0" smtClean="0"/>
              <a:t>Tajikistan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6250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4" y="994377"/>
            <a:ext cx="8716977" cy="560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16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75656" y="308208"/>
            <a:ext cx="612068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PRESELECTION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-251517" y="0"/>
            <a:ext cx="9143999" cy="224934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934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84" y="259478"/>
            <a:ext cx="120937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51517" y="0"/>
            <a:ext cx="9143999" cy="6858000"/>
            <a:chOff x="1" y="0"/>
            <a:chExt cx="9143999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39552" y="0"/>
              <a:ext cx="8604448" cy="6858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Безымянный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539551" cy="6858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85209" y="332656"/>
            <a:ext cx="795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Support for PPPs in </a:t>
            </a:r>
            <a:r>
              <a:rPr lang="en-US" sz="3200" dirty="0" smtClean="0"/>
              <a:t>Tajikistan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6250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6313"/>
            <a:ext cx="8748017" cy="562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17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1" y="306621"/>
            <a:ext cx="590465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SELECTION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-251517" y="0"/>
            <a:ext cx="9395517" cy="224934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460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276" y="191641"/>
            <a:ext cx="120937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Безымянный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36004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5209" y="332656"/>
            <a:ext cx="7958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Support for PPPs in </a:t>
            </a:r>
            <a:r>
              <a:rPr lang="en-US" sz="3200" dirty="0" smtClean="0"/>
              <a:t>Tajikistan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6250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92949"/>
            <a:ext cx="8820025" cy="539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18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347440"/>
            <a:ext cx="60486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AGREEING &amp;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IGNING CONTRACTS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-108520" y="0"/>
            <a:ext cx="9252520" cy="246852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77" y="217675"/>
            <a:ext cx="120937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2460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8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51517" y="0"/>
            <a:ext cx="9143999" cy="6858000"/>
            <a:chOff x="1" y="0"/>
            <a:chExt cx="9143999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39552" y="0"/>
              <a:ext cx="8604448" cy="6858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Безымянный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0"/>
              <a:ext cx="539551" cy="68580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47664" y="224934"/>
            <a:ext cx="5904656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WITHOUT COMPETITIVE PROCEDURES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6250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85378"/>
            <a:ext cx="8389762" cy="590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19</a:t>
            </a:fld>
            <a:endParaRPr lang="ru-RU"/>
          </a:p>
        </p:txBody>
      </p:sp>
      <p:sp>
        <p:nvSpPr>
          <p:cNvPr id="11" name="Rectangle 7"/>
          <p:cNvSpPr/>
          <p:nvPr/>
        </p:nvSpPr>
        <p:spPr>
          <a:xfrm>
            <a:off x="-251517" y="0"/>
            <a:ext cx="9395517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0698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28" y="164422"/>
            <a:ext cx="120937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/>
          </p:cNvSpPr>
          <p:nvPr/>
        </p:nvSpPr>
        <p:spPr bwMode="auto">
          <a:xfrm>
            <a:off x="1107849" y="1392292"/>
            <a:ext cx="7518400" cy="4916980"/>
          </a:xfrm>
          <a:custGeom>
            <a:avLst/>
            <a:gdLst/>
            <a:ahLst/>
            <a:cxnLst>
              <a:cxn ang="0">
                <a:pos x="679" y="78"/>
              </a:cxn>
              <a:cxn ang="0">
                <a:pos x="523" y="87"/>
              </a:cxn>
              <a:cxn ang="0">
                <a:pos x="475" y="279"/>
              </a:cxn>
              <a:cxn ang="0">
                <a:pos x="328" y="333"/>
              </a:cxn>
              <a:cxn ang="0">
                <a:pos x="379" y="426"/>
              </a:cxn>
              <a:cxn ang="0">
                <a:pos x="328" y="438"/>
              </a:cxn>
              <a:cxn ang="0">
                <a:pos x="196" y="531"/>
              </a:cxn>
              <a:cxn ang="0">
                <a:pos x="13" y="600"/>
              </a:cxn>
              <a:cxn ang="0">
                <a:pos x="88" y="720"/>
              </a:cxn>
              <a:cxn ang="0">
                <a:pos x="184" y="846"/>
              </a:cxn>
              <a:cxn ang="0">
                <a:pos x="175" y="930"/>
              </a:cxn>
              <a:cxn ang="0">
                <a:pos x="211" y="1137"/>
              </a:cxn>
              <a:cxn ang="0">
                <a:pos x="133" y="1272"/>
              </a:cxn>
              <a:cxn ang="0">
                <a:pos x="178" y="1521"/>
              </a:cxn>
              <a:cxn ang="0">
                <a:pos x="307" y="1440"/>
              </a:cxn>
              <a:cxn ang="0">
                <a:pos x="442" y="1446"/>
              </a:cxn>
              <a:cxn ang="0">
                <a:pos x="535" y="1302"/>
              </a:cxn>
              <a:cxn ang="0">
                <a:pos x="727" y="1215"/>
              </a:cxn>
              <a:cxn ang="0">
                <a:pos x="790" y="1062"/>
              </a:cxn>
              <a:cxn ang="0">
                <a:pos x="919" y="1002"/>
              </a:cxn>
              <a:cxn ang="0">
                <a:pos x="976" y="1074"/>
              </a:cxn>
              <a:cxn ang="0">
                <a:pos x="1018" y="1290"/>
              </a:cxn>
              <a:cxn ang="0">
                <a:pos x="1042" y="1611"/>
              </a:cxn>
              <a:cxn ang="0">
                <a:pos x="1123" y="1605"/>
              </a:cxn>
              <a:cxn ang="0">
                <a:pos x="1210" y="1545"/>
              </a:cxn>
              <a:cxn ang="0">
                <a:pos x="1354" y="1452"/>
              </a:cxn>
              <a:cxn ang="0">
                <a:pos x="1447" y="1371"/>
              </a:cxn>
              <a:cxn ang="0">
                <a:pos x="1564" y="1392"/>
              </a:cxn>
              <a:cxn ang="0">
                <a:pos x="1726" y="1350"/>
              </a:cxn>
              <a:cxn ang="0">
                <a:pos x="1891" y="1410"/>
              </a:cxn>
              <a:cxn ang="0">
                <a:pos x="1894" y="1284"/>
              </a:cxn>
              <a:cxn ang="0">
                <a:pos x="1852" y="1083"/>
              </a:cxn>
              <a:cxn ang="0">
                <a:pos x="1852" y="978"/>
              </a:cxn>
              <a:cxn ang="0">
                <a:pos x="1678" y="882"/>
              </a:cxn>
              <a:cxn ang="0">
                <a:pos x="1618" y="915"/>
              </a:cxn>
              <a:cxn ang="0">
                <a:pos x="1615" y="780"/>
              </a:cxn>
              <a:cxn ang="0">
                <a:pos x="1483" y="591"/>
              </a:cxn>
              <a:cxn ang="0">
                <a:pos x="1270" y="621"/>
              </a:cxn>
              <a:cxn ang="0">
                <a:pos x="1198" y="669"/>
              </a:cxn>
              <a:cxn ang="0">
                <a:pos x="1081" y="654"/>
              </a:cxn>
              <a:cxn ang="0">
                <a:pos x="1027" y="552"/>
              </a:cxn>
              <a:cxn ang="0">
                <a:pos x="913" y="597"/>
              </a:cxn>
              <a:cxn ang="0">
                <a:pos x="808" y="564"/>
              </a:cxn>
              <a:cxn ang="0">
                <a:pos x="583" y="552"/>
              </a:cxn>
              <a:cxn ang="0">
                <a:pos x="502" y="414"/>
              </a:cxn>
              <a:cxn ang="0">
                <a:pos x="541" y="366"/>
              </a:cxn>
              <a:cxn ang="0">
                <a:pos x="673" y="327"/>
              </a:cxn>
              <a:cxn ang="0">
                <a:pos x="775" y="384"/>
              </a:cxn>
              <a:cxn ang="0">
                <a:pos x="841" y="351"/>
              </a:cxn>
              <a:cxn ang="0">
                <a:pos x="892" y="408"/>
              </a:cxn>
              <a:cxn ang="0">
                <a:pos x="922" y="378"/>
              </a:cxn>
              <a:cxn ang="0">
                <a:pos x="814" y="306"/>
              </a:cxn>
              <a:cxn ang="0">
                <a:pos x="751" y="213"/>
              </a:cxn>
              <a:cxn ang="0">
                <a:pos x="820" y="90"/>
              </a:cxn>
              <a:cxn ang="0">
                <a:pos x="763" y="0"/>
              </a:cxn>
            </a:cxnLst>
            <a:rect l="0" t="0" r="r" b="b"/>
            <a:pathLst>
              <a:path w="1945" h="1633">
                <a:moveTo>
                  <a:pt x="754" y="6"/>
                </a:moveTo>
                <a:cubicBezTo>
                  <a:pt x="747" y="32"/>
                  <a:pt x="742" y="54"/>
                  <a:pt x="715" y="66"/>
                </a:cubicBezTo>
                <a:cubicBezTo>
                  <a:pt x="706" y="70"/>
                  <a:pt x="697" y="72"/>
                  <a:pt x="688" y="75"/>
                </a:cubicBezTo>
                <a:cubicBezTo>
                  <a:pt x="685" y="76"/>
                  <a:pt x="679" y="78"/>
                  <a:pt x="679" y="78"/>
                </a:cubicBezTo>
                <a:cubicBezTo>
                  <a:pt x="671" y="103"/>
                  <a:pt x="650" y="107"/>
                  <a:pt x="625" y="111"/>
                </a:cubicBezTo>
                <a:cubicBezTo>
                  <a:pt x="612" y="119"/>
                  <a:pt x="611" y="134"/>
                  <a:pt x="598" y="138"/>
                </a:cubicBezTo>
                <a:cubicBezTo>
                  <a:pt x="568" y="134"/>
                  <a:pt x="579" y="133"/>
                  <a:pt x="559" y="120"/>
                </a:cubicBezTo>
                <a:cubicBezTo>
                  <a:pt x="552" y="110"/>
                  <a:pt x="534" y="91"/>
                  <a:pt x="523" y="87"/>
                </a:cubicBezTo>
                <a:cubicBezTo>
                  <a:pt x="503" y="90"/>
                  <a:pt x="505" y="95"/>
                  <a:pt x="499" y="114"/>
                </a:cubicBezTo>
                <a:cubicBezTo>
                  <a:pt x="496" y="163"/>
                  <a:pt x="507" y="157"/>
                  <a:pt x="475" y="165"/>
                </a:cubicBezTo>
                <a:cubicBezTo>
                  <a:pt x="469" y="183"/>
                  <a:pt x="462" y="209"/>
                  <a:pt x="484" y="216"/>
                </a:cubicBezTo>
                <a:cubicBezTo>
                  <a:pt x="487" y="239"/>
                  <a:pt x="500" y="266"/>
                  <a:pt x="475" y="279"/>
                </a:cubicBezTo>
                <a:cubicBezTo>
                  <a:pt x="479" y="297"/>
                  <a:pt x="479" y="288"/>
                  <a:pt x="475" y="306"/>
                </a:cubicBezTo>
                <a:cubicBezTo>
                  <a:pt x="450" y="303"/>
                  <a:pt x="451" y="307"/>
                  <a:pt x="430" y="300"/>
                </a:cubicBezTo>
                <a:cubicBezTo>
                  <a:pt x="388" y="303"/>
                  <a:pt x="371" y="309"/>
                  <a:pt x="328" y="312"/>
                </a:cubicBezTo>
                <a:cubicBezTo>
                  <a:pt x="321" y="323"/>
                  <a:pt x="313" y="328"/>
                  <a:pt x="328" y="333"/>
                </a:cubicBezTo>
                <a:cubicBezTo>
                  <a:pt x="350" y="366"/>
                  <a:pt x="325" y="315"/>
                  <a:pt x="379" y="348"/>
                </a:cubicBezTo>
                <a:cubicBezTo>
                  <a:pt x="385" y="350"/>
                  <a:pt x="388" y="360"/>
                  <a:pt x="388" y="360"/>
                </a:cubicBezTo>
                <a:cubicBezTo>
                  <a:pt x="368" y="362"/>
                  <a:pt x="378" y="361"/>
                  <a:pt x="367" y="378"/>
                </a:cubicBezTo>
                <a:cubicBezTo>
                  <a:pt x="369" y="394"/>
                  <a:pt x="381" y="424"/>
                  <a:pt x="379" y="426"/>
                </a:cubicBezTo>
                <a:cubicBezTo>
                  <a:pt x="374" y="430"/>
                  <a:pt x="361" y="420"/>
                  <a:pt x="361" y="420"/>
                </a:cubicBezTo>
                <a:cubicBezTo>
                  <a:pt x="360" y="417"/>
                  <a:pt x="360" y="409"/>
                  <a:pt x="358" y="411"/>
                </a:cubicBezTo>
                <a:cubicBezTo>
                  <a:pt x="340" y="429"/>
                  <a:pt x="364" y="427"/>
                  <a:pt x="343" y="435"/>
                </a:cubicBezTo>
                <a:cubicBezTo>
                  <a:pt x="338" y="437"/>
                  <a:pt x="333" y="437"/>
                  <a:pt x="328" y="438"/>
                </a:cubicBezTo>
                <a:cubicBezTo>
                  <a:pt x="323" y="464"/>
                  <a:pt x="342" y="506"/>
                  <a:pt x="313" y="516"/>
                </a:cubicBezTo>
                <a:cubicBezTo>
                  <a:pt x="291" y="538"/>
                  <a:pt x="312" y="544"/>
                  <a:pt x="274" y="549"/>
                </a:cubicBezTo>
                <a:cubicBezTo>
                  <a:pt x="257" y="548"/>
                  <a:pt x="240" y="549"/>
                  <a:pt x="223" y="546"/>
                </a:cubicBezTo>
                <a:cubicBezTo>
                  <a:pt x="215" y="545"/>
                  <a:pt x="204" y="532"/>
                  <a:pt x="196" y="531"/>
                </a:cubicBezTo>
                <a:cubicBezTo>
                  <a:pt x="174" y="528"/>
                  <a:pt x="152" y="529"/>
                  <a:pt x="130" y="528"/>
                </a:cubicBezTo>
                <a:cubicBezTo>
                  <a:pt x="104" y="510"/>
                  <a:pt x="119" y="515"/>
                  <a:pt x="82" y="519"/>
                </a:cubicBezTo>
                <a:cubicBezTo>
                  <a:pt x="72" y="548"/>
                  <a:pt x="82" y="536"/>
                  <a:pt x="40" y="540"/>
                </a:cubicBezTo>
                <a:cubicBezTo>
                  <a:pt x="33" y="561"/>
                  <a:pt x="29" y="584"/>
                  <a:pt x="13" y="600"/>
                </a:cubicBezTo>
                <a:cubicBezTo>
                  <a:pt x="10" y="627"/>
                  <a:pt x="0" y="639"/>
                  <a:pt x="16" y="663"/>
                </a:cubicBezTo>
                <a:cubicBezTo>
                  <a:pt x="21" y="684"/>
                  <a:pt x="36" y="678"/>
                  <a:pt x="52" y="687"/>
                </a:cubicBezTo>
                <a:cubicBezTo>
                  <a:pt x="58" y="691"/>
                  <a:pt x="70" y="699"/>
                  <a:pt x="70" y="699"/>
                </a:cubicBezTo>
                <a:cubicBezTo>
                  <a:pt x="77" y="710"/>
                  <a:pt x="84" y="708"/>
                  <a:pt x="88" y="720"/>
                </a:cubicBezTo>
                <a:cubicBezTo>
                  <a:pt x="94" y="776"/>
                  <a:pt x="121" y="759"/>
                  <a:pt x="178" y="762"/>
                </a:cubicBezTo>
                <a:cubicBezTo>
                  <a:pt x="193" y="777"/>
                  <a:pt x="185" y="793"/>
                  <a:pt x="196" y="810"/>
                </a:cubicBezTo>
                <a:cubicBezTo>
                  <a:pt x="192" y="822"/>
                  <a:pt x="185" y="822"/>
                  <a:pt x="181" y="834"/>
                </a:cubicBezTo>
                <a:cubicBezTo>
                  <a:pt x="182" y="838"/>
                  <a:pt x="185" y="842"/>
                  <a:pt x="184" y="846"/>
                </a:cubicBezTo>
                <a:cubicBezTo>
                  <a:pt x="183" y="849"/>
                  <a:pt x="177" y="849"/>
                  <a:pt x="175" y="852"/>
                </a:cubicBezTo>
                <a:cubicBezTo>
                  <a:pt x="172" y="856"/>
                  <a:pt x="174" y="862"/>
                  <a:pt x="172" y="867"/>
                </a:cubicBezTo>
                <a:cubicBezTo>
                  <a:pt x="171" y="870"/>
                  <a:pt x="168" y="873"/>
                  <a:pt x="166" y="876"/>
                </a:cubicBezTo>
                <a:cubicBezTo>
                  <a:pt x="167" y="889"/>
                  <a:pt x="169" y="916"/>
                  <a:pt x="175" y="930"/>
                </a:cubicBezTo>
                <a:cubicBezTo>
                  <a:pt x="181" y="944"/>
                  <a:pt x="191" y="952"/>
                  <a:pt x="196" y="966"/>
                </a:cubicBezTo>
                <a:cubicBezTo>
                  <a:pt x="198" y="982"/>
                  <a:pt x="203" y="1014"/>
                  <a:pt x="220" y="1020"/>
                </a:cubicBezTo>
                <a:cubicBezTo>
                  <a:pt x="231" y="1031"/>
                  <a:pt x="235" y="1043"/>
                  <a:pt x="244" y="1056"/>
                </a:cubicBezTo>
                <a:cubicBezTo>
                  <a:pt x="243" y="1082"/>
                  <a:pt x="244" y="1129"/>
                  <a:pt x="211" y="1137"/>
                </a:cubicBezTo>
                <a:cubicBezTo>
                  <a:pt x="206" y="1142"/>
                  <a:pt x="198" y="1144"/>
                  <a:pt x="193" y="1149"/>
                </a:cubicBezTo>
                <a:cubicBezTo>
                  <a:pt x="185" y="1157"/>
                  <a:pt x="188" y="1175"/>
                  <a:pt x="184" y="1185"/>
                </a:cubicBezTo>
                <a:cubicBezTo>
                  <a:pt x="179" y="1197"/>
                  <a:pt x="165" y="1211"/>
                  <a:pt x="154" y="1218"/>
                </a:cubicBezTo>
                <a:cubicBezTo>
                  <a:pt x="148" y="1237"/>
                  <a:pt x="139" y="1254"/>
                  <a:pt x="133" y="1272"/>
                </a:cubicBezTo>
                <a:cubicBezTo>
                  <a:pt x="129" y="1298"/>
                  <a:pt x="127" y="1328"/>
                  <a:pt x="103" y="1344"/>
                </a:cubicBezTo>
                <a:cubicBezTo>
                  <a:pt x="100" y="1351"/>
                  <a:pt x="103" y="1363"/>
                  <a:pt x="103" y="1371"/>
                </a:cubicBezTo>
                <a:cubicBezTo>
                  <a:pt x="85" y="1443"/>
                  <a:pt x="69" y="1489"/>
                  <a:pt x="148" y="1497"/>
                </a:cubicBezTo>
                <a:cubicBezTo>
                  <a:pt x="178" y="1554"/>
                  <a:pt x="143" y="1525"/>
                  <a:pt x="178" y="1521"/>
                </a:cubicBezTo>
                <a:cubicBezTo>
                  <a:pt x="183" y="1507"/>
                  <a:pt x="208" y="1490"/>
                  <a:pt x="223" y="1485"/>
                </a:cubicBezTo>
                <a:cubicBezTo>
                  <a:pt x="225" y="1479"/>
                  <a:pt x="223" y="1469"/>
                  <a:pt x="229" y="1467"/>
                </a:cubicBezTo>
                <a:cubicBezTo>
                  <a:pt x="249" y="1460"/>
                  <a:pt x="269" y="1454"/>
                  <a:pt x="289" y="1449"/>
                </a:cubicBezTo>
                <a:cubicBezTo>
                  <a:pt x="295" y="1445"/>
                  <a:pt x="302" y="1444"/>
                  <a:pt x="307" y="1440"/>
                </a:cubicBezTo>
                <a:cubicBezTo>
                  <a:pt x="326" y="1425"/>
                  <a:pt x="335" y="1408"/>
                  <a:pt x="361" y="1401"/>
                </a:cubicBezTo>
                <a:cubicBezTo>
                  <a:pt x="406" y="1407"/>
                  <a:pt x="384" y="1391"/>
                  <a:pt x="412" y="1410"/>
                </a:cubicBezTo>
                <a:cubicBezTo>
                  <a:pt x="420" y="1422"/>
                  <a:pt x="410" y="1436"/>
                  <a:pt x="424" y="1440"/>
                </a:cubicBezTo>
                <a:cubicBezTo>
                  <a:pt x="430" y="1442"/>
                  <a:pt x="442" y="1446"/>
                  <a:pt x="442" y="1446"/>
                </a:cubicBezTo>
                <a:cubicBezTo>
                  <a:pt x="452" y="1475"/>
                  <a:pt x="480" y="1460"/>
                  <a:pt x="508" y="1458"/>
                </a:cubicBezTo>
                <a:cubicBezTo>
                  <a:pt x="516" y="1433"/>
                  <a:pt x="514" y="1407"/>
                  <a:pt x="496" y="1389"/>
                </a:cubicBezTo>
                <a:cubicBezTo>
                  <a:pt x="497" y="1371"/>
                  <a:pt x="495" y="1353"/>
                  <a:pt x="499" y="1335"/>
                </a:cubicBezTo>
                <a:cubicBezTo>
                  <a:pt x="503" y="1317"/>
                  <a:pt x="523" y="1303"/>
                  <a:pt x="535" y="1302"/>
                </a:cubicBezTo>
                <a:cubicBezTo>
                  <a:pt x="616" y="1293"/>
                  <a:pt x="587" y="1298"/>
                  <a:pt x="652" y="1305"/>
                </a:cubicBezTo>
                <a:cubicBezTo>
                  <a:pt x="661" y="1306"/>
                  <a:pt x="679" y="1314"/>
                  <a:pt x="679" y="1314"/>
                </a:cubicBezTo>
                <a:cubicBezTo>
                  <a:pt x="702" y="1306"/>
                  <a:pt x="690" y="1280"/>
                  <a:pt x="715" y="1272"/>
                </a:cubicBezTo>
                <a:cubicBezTo>
                  <a:pt x="721" y="1253"/>
                  <a:pt x="715" y="1232"/>
                  <a:pt x="727" y="1215"/>
                </a:cubicBezTo>
                <a:cubicBezTo>
                  <a:pt x="723" y="1199"/>
                  <a:pt x="716" y="1187"/>
                  <a:pt x="700" y="1182"/>
                </a:cubicBezTo>
                <a:cubicBezTo>
                  <a:pt x="683" y="1156"/>
                  <a:pt x="715" y="1154"/>
                  <a:pt x="733" y="1149"/>
                </a:cubicBezTo>
                <a:cubicBezTo>
                  <a:pt x="749" y="1138"/>
                  <a:pt x="753" y="1120"/>
                  <a:pt x="769" y="1110"/>
                </a:cubicBezTo>
                <a:cubicBezTo>
                  <a:pt x="772" y="1078"/>
                  <a:pt x="768" y="1077"/>
                  <a:pt x="790" y="1062"/>
                </a:cubicBezTo>
                <a:cubicBezTo>
                  <a:pt x="797" y="1051"/>
                  <a:pt x="817" y="1006"/>
                  <a:pt x="826" y="999"/>
                </a:cubicBezTo>
                <a:cubicBezTo>
                  <a:pt x="834" y="993"/>
                  <a:pt x="847" y="980"/>
                  <a:pt x="856" y="978"/>
                </a:cubicBezTo>
                <a:cubicBezTo>
                  <a:pt x="873" y="979"/>
                  <a:pt x="883" y="978"/>
                  <a:pt x="895" y="969"/>
                </a:cubicBezTo>
                <a:cubicBezTo>
                  <a:pt x="899" y="970"/>
                  <a:pt x="916" y="1000"/>
                  <a:pt x="919" y="1002"/>
                </a:cubicBezTo>
                <a:cubicBezTo>
                  <a:pt x="925" y="1007"/>
                  <a:pt x="938" y="1011"/>
                  <a:pt x="946" y="1014"/>
                </a:cubicBezTo>
                <a:cubicBezTo>
                  <a:pt x="950" y="1026"/>
                  <a:pt x="955" y="1031"/>
                  <a:pt x="967" y="1035"/>
                </a:cubicBezTo>
                <a:cubicBezTo>
                  <a:pt x="976" y="1063"/>
                  <a:pt x="997" y="1049"/>
                  <a:pt x="970" y="1047"/>
                </a:cubicBezTo>
                <a:cubicBezTo>
                  <a:pt x="991" y="1033"/>
                  <a:pt x="953" y="1068"/>
                  <a:pt x="976" y="1074"/>
                </a:cubicBezTo>
                <a:cubicBezTo>
                  <a:pt x="970" y="1139"/>
                  <a:pt x="963" y="1078"/>
                  <a:pt x="967" y="1176"/>
                </a:cubicBezTo>
                <a:cubicBezTo>
                  <a:pt x="974" y="1176"/>
                  <a:pt x="1014" y="1162"/>
                  <a:pt x="1027" y="1170"/>
                </a:cubicBezTo>
                <a:cubicBezTo>
                  <a:pt x="1032" y="1186"/>
                  <a:pt x="1035" y="1197"/>
                  <a:pt x="1030" y="1212"/>
                </a:cubicBezTo>
                <a:cubicBezTo>
                  <a:pt x="1026" y="1282"/>
                  <a:pt x="1030" y="1254"/>
                  <a:pt x="1018" y="1290"/>
                </a:cubicBezTo>
                <a:cubicBezTo>
                  <a:pt x="1017" y="1335"/>
                  <a:pt x="1018" y="1380"/>
                  <a:pt x="1015" y="1425"/>
                </a:cubicBezTo>
                <a:cubicBezTo>
                  <a:pt x="1015" y="1431"/>
                  <a:pt x="1009" y="1443"/>
                  <a:pt x="1009" y="1443"/>
                </a:cubicBezTo>
                <a:cubicBezTo>
                  <a:pt x="1007" y="1468"/>
                  <a:pt x="991" y="1520"/>
                  <a:pt x="1015" y="1536"/>
                </a:cubicBezTo>
                <a:cubicBezTo>
                  <a:pt x="1030" y="1558"/>
                  <a:pt x="1030" y="1587"/>
                  <a:pt x="1042" y="1611"/>
                </a:cubicBezTo>
                <a:cubicBezTo>
                  <a:pt x="1049" y="1624"/>
                  <a:pt x="1050" y="1621"/>
                  <a:pt x="1066" y="1626"/>
                </a:cubicBezTo>
                <a:cubicBezTo>
                  <a:pt x="1069" y="1627"/>
                  <a:pt x="1075" y="1629"/>
                  <a:pt x="1075" y="1629"/>
                </a:cubicBezTo>
                <a:cubicBezTo>
                  <a:pt x="1098" y="1626"/>
                  <a:pt x="1098" y="1633"/>
                  <a:pt x="1102" y="1617"/>
                </a:cubicBezTo>
                <a:cubicBezTo>
                  <a:pt x="1103" y="1612"/>
                  <a:pt x="1119" y="1609"/>
                  <a:pt x="1123" y="1605"/>
                </a:cubicBezTo>
                <a:cubicBezTo>
                  <a:pt x="1128" y="1600"/>
                  <a:pt x="1133" y="1593"/>
                  <a:pt x="1141" y="1590"/>
                </a:cubicBezTo>
                <a:cubicBezTo>
                  <a:pt x="1147" y="1588"/>
                  <a:pt x="1159" y="1584"/>
                  <a:pt x="1159" y="1584"/>
                </a:cubicBezTo>
                <a:cubicBezTo>
                  <a:pt x="1173" y="1563"/>
                  <a:pt x="1164" y="1560"/>
                  <a:pt x="1192" y="1551"/>
                </a:cubicBezTo>
                <a:cubicBezTo>
                  <a:pt x="1198" y="1549"/>
                  <a:pt x="1204" y="1547"/>
                  <a:pt x="1210" y="1545"/>
                </a:cubicBezTo>
                <a:cubicBezTo>
                  <a:pt x="1213" y="1544"/>
                  <a:pt x="1219" y="1542"/>
                  <a:pt x="1219" y="1542"/>
                </a:cubicBezTo>
                <a:cubicBezTo>
                  <a:pt x="1240" y="1510"/>
                  <a:pt x="1271" y="1512"/>
                  <a:pt x="1306" y="1509"/>
                </a:cubicBezTo>
                <a:cubicBezTo>
                  <a:pt x="1320" y="1495"/>
                  <a:pt x="1317" y="1473"/>
                  <a:pt x="1336" y="1467"/>
                </a:cubicBezTo>
                <a:cubicBezTo>
                  <a:pt x="1342" y="1461"/>
                  <a:pt x="1351" y="1459"/>
                  <a:pt x="1354" y="1452"/>
                </a:cubicBezTo>
                <a:cubicBezTo>
                  <a:pt x="1358" y="1440"/>
                  <a:pt x="1352" y="1425"/>
                  <a:pt x="1363" y="1416"/>
                </a:cubicBezTo>
                <a:cubicBezTo>
                  <a:pt x="1370" y="1410"/>
                  <a:pt x="1384" y="1407"/>
                  <a:pt x="1393" y="1404"/>
                </a:cubicBezTo>
                <a:cubicBezTo>
                  <a:pt x="1399" y="1402"/>
                  <a:pt x="1411" y="1398"/>
                  <a:pt x="1411" y="1398"/>
                </a:cubicBezTo>
                <a:cubicBezTo>
                  <a:pt x="1423" y="1386"/>
                  <a:pt x="1431" y="1376"/>
                  <a:pt x="1447" y="1371"/>
                </a:cubicBezTo>
                <a:cubicBezTo>
                  <a:pt x="1450" y="1355"/>
                  <a:pt x="1455" y="1356"/>
                  <a:pt x="1468" y="1350"/>
                </a:cubicBezTo>
                <a:cubicBezTo>
                  <a:pt x="1474" y="1347"/>
                  <a:pt x="1486" y="1344"/>
                  <a:pt x="1486" y="1344"/>
                </a:cubicBezTo>
                <a:cubicBezTo>
                  <a:pt x="1518" y="1345"/>
                  <a:pt x="1551" y="1338"/>
                  <a:pt x="1582" y="1347"/>
                </a:cubicBezTo>
                <a:cubicBezTo>
                  <a:pt x="1588" y="1349"/>
                  <a:pt x="1579" y="1387"/>
                  <a:pt x="1564" y="1392"/>
                </a:cubicBezTo>
                <a:cubicBezTo>
                  <a:pt x="1552" y="1429"/>
                  <a:pt x="1599" y="1408"/>
                  <a:pt x="1630" y="1407"/>
                </a:cubicBezTo>
                <a:cubicBezTo>
                  <a:pt x="1641" y="1399"/>
                  <a:pt x="1653" y="1391"/>
                  <a:pt x="1666" y="1386"/>
                </a:cubicBezTo>
                <a:cubicBezTo>
                  <a:pt x="1679" y="1380"/>
                  <a:pt x="1693" y="1379"/>
                  <a:pt x="1705" y="1371"/>
                </a:cubicBezTo>
                <a:cubicBezTo>
                  <a:pt x="1709" y="1356"/>
                  <a:pt x="1712" y="1355"/>
                  <a:pt x="1726" y="1350"/>
                </a:cubicBezTo>
                <a:cubicBezTo>
                  <a:pt x="1762" y="1354"/>
                  <a:pt x="1799" y="1348"/>
                  <a:pt x="1834" y="1356"/>
                </a:cubicBezTo>
                <a:cubicBezTo>
                  <a:pt x="1840" y="1357"/>
                  <a:pt x="1838" y="1368"/>
                  <a:pt x="1840" y="1374"/>
                </a:cubicBezTo>
                <a:cubicBezTo>
                  <a:pt x="1842" y="1380"/>
                  <a:pt x="1852" y="1379"/>
                  <a:pt x="1858" y="1383"/>
                </a:cubicBezTo>
                <a:cubicBezTo>
                  <a:pt x="1868" y="1412"/>
                  <a:pt x="1851" y="1414"/>
                  <a:pt x="1891" y="1410"/>
                </a:cubicBezTo>
                <a:cubicBezTo>
                  <a:pt x="1913" y="1403"/>
                  <a:pt x="1915" y="1387"/>
                  <a:pt x="1924" y="1371"/>
                </a:cubicBezTo>
                <a:cubicBezTo>
                  <a:pt x="1929" y="1362"/>
                  <a:pt x="1938" y="1354"/>
                  <a:pt x="1945" y="1353"/>
                </a:cubicBezTo>
                <a:cubicBezTo>
                  <a:pt x="1941" y="1338"/>
                  <a:pt x="1935" y="1337"/>
                  <a:pt x="1924" y="1326"/>
                </a:cubicBezTo>
                <a:cubicBezTo>
                  <a:pt x="1918" y="1309"/>
                  <a:pt x="1909" y="1294"/>
                  <a:pt x="1894" y="1284"/>
                </a:cubicBezTo>
                <a:cubicBezTo>
                  <a:pt x="1887" y="1274"/>
                  <a:pt x="1880" y="1268"/>
                  <a:pt x="1876" y="1257"/>
                </a:cubicBezTo>
                <a:cubicBezTo>
                  <a:pt x="1879" y="1244"/>
                  <a:pt x="1887" y="1239"/>
                  <a:pt x="1891" y="1227"/>
                </a:cubicBezTo>
                <a:cubicBezTo>
                  <a:pt x="1888" y="1196"/>
                  <a:pt x="1887" y="1184"/>
                  <a:pt x="1867" y="1164"/>
                </a:cubicBezTo>
                <a:cubicBezTo>
                  <a:pt x="1869" y="1135"/>
                  <a:pt x="1879" y="1101"/>
                  <a:pt x="1852" y="1083"/>
                </a:cubicBezTo>
                <a:cubicBezTo>
                  <a:pt x="1842" y="1069"/>
                  <a:pt x="1847" y="1077"/>
                  <a:pt x="1840" y="1056"/>
                </a:cubicBezTo>
                <a:cubicBezTo>
                  <a:pt x="1839" y="1053"/>
                  <a:pt x="1837" y="1047"/>
                  <a:pt x="1837" y="1047"/>
                </a:cubicBezTo>
                <a:cubicBezTo>
                  <a:pt x="1838" y="1030"/>
                  <a:pt x="1836" y="1013"/>
                  <a:pt x="1840" y="996"/>
                </a:cubicBezTo>
                <a:cubicBezTo>
                  <a:pt x="1842" y="989"/>
                  <a:pt x="1852" y="978"/>
                  <a:pt x="1852" y="978"/>
                </a:cubicBezTo>
                <a:cubicBezTo>
                  <a:pt x="1851" y="965"/>
                  <a:pt x="1852" y="952"/>
                  <a:pt x="1849" y="939"/>
                </a:cubicBezTo>
                <a:cubicBezTo>
                  <a:pt x="1848" y="933"/>
                  <a:pt x="1835" y="927"/>
                  <a:pt x="1831" y="924"/>
                </a:cubicBezTo>
                <a:cubicBezTo>
                  <a:pt x="1801" y="899"/>
                  <a:pt x="1756" y="898"/>
                  <a:pt x="1723" y="876"/>
                </a:cubicBezTo>
                <a:cubicBezTo>
                  <a:pt x="1708" y="879"/>
                  <a:pt x="1692" y="876"/>
                  <a:pt x="1678" y="882"/>
                </a:cubicBezTo>
                <a:cubicBezTo>
                  <a:pt x="1674" y="884"/>
                  <a:pt x="1676" y="890"/>
                  <a:pt x="1675" y="894"/>
                </a:cubicBezTo>
                <a:cubicBezTo>
                  <a:pt x="1673" y="900"/>
                  <a:pt x="1671" y="906"/>
                  <a:pt x="1669" y="912"/>
                </a:cubicBezTo>
                <a:cubicBezTo>
                  <a:pt x="1667" y="919"/>
                  <a:pt x="1655" y="916"/>
                  <a:pt x="1648" y="918"/>
                </a:cubicBezTo>
                <a:cubicBezTo>
                  <a:pt x="1638" y="917"/>
                  <a:pt x="1628" y="918"/>
                  <a:pt x="1618" y="915"/>
                </a:cubicBezTo>
                <a:cubicBezTo>
                  <a:pt x="1610" y="912"/>
                  <a:pt x="1591" y="880"/>
                  <a:pt x="1588" y="870"/>
                </a:cubicBezTo>
                <a:cubicBezTo>
                  <a:pt x="1587" y="858"/>
                  <a:pt x="1587" y="846"/>
                  <a:pt x="1585" y="834"/>
                </a:cubicBezTo>
                <a:cubicBezTo>
                  <a:pt x="1583" y="824"/>
                  <a:pt x="1561" y="813"/>
                  <a:pt x="1561" y="813"/>
                </a:cubicBezTo>
                <a:cubicBezTo>
                  <a:pt x="1566" y="785"/>
                  <a:pt x="1591" y="792"/>
                  <a:pt x="1615" y="780"/>
                </a:cubicBezTo>
                <a:cubicBezTo>
                  <a:pt x="1611" y="751"/>
                  <a:pt x="1579" y="732"/>
                  <a:pt x="1558" y="711"/>
                </a:cubicBezTo>
                <a:cubicBezTo>
                  <a:pt x="1539" y="655"/>
                  <a:pt x="1566" y="740"/>
                  <a:pt x="1549" y="597"/>
                </a:cubicBezTo>
                <a:cubicBezTo>
                  <a:pt x="1548" y="585"/>
                  <a:pt x="1516" y="585"/>
                  <a:pt x="1516" y="585"/>
                </a:cubicBezTo>
                <a:cubicBezTo>
                  <a:pt x="1505" y="586"/>
                  <a:pt x="1491" y="583"/>
                  <a:pt x="1483" y="591"/>
                </a:cubicBezTo>
                <a:cubicBezTo>
                  <a:pt x="1460" y="614"/>
                  <a:pt x="1495" y="607"/>
                  <a:pt x="1447" y="612"/>
                </a:cubicBezTo>
                <a:cubicBezTo>
                  <a:pt x="1438" y="639"/>
                  <a:pt x="1378" y="622"/>
                  <a:pt x="1366" y="621"/>
                </a:cubicBezTo>
                <a:cubicBezTo>
                  <a:pt x="1350" y="618"/>
                  <a:pt x="1334" y="614"/>
                  <a:pt x="1318" y="609"/>
                </a:cubicBezTo>
                <a:cubicBezTo>
                  <a:pt x="1301" y="612"/>
                  <a:pt x="1286" y="617"/>
                  <a:pt x="1270" y="621"/>
                </a:cubicBezTo>
                <a:cubicBezTo>
                  <a:pt x="1259" y="632"/>
                  <a:pt x="1249" y="631"/>
                  <a:pt x="1234" y="636"/>
                </a:cubicBezTo>
                <a:cubicBezTo>
                  <a:pt x="1230" y="647"/>
                  <a:pt x="1223" y="652"/>
                  <a:pt x="1219" y="663"/>
                </a:cubicBezTo>
                <a:cubicBezTo>
                  <a:pt x="1218" y="672"/>
                  <a:pt x="1221" y="698"/>
                  <a:pt x="1201" y="681"/>
                </a:cubicBezTo>
                <a:cubicBezTo>
                  <a:pt x="1198" y="678"/>
                  <a:pt x="1201" y="672"/>
                  <a:pt x="1198" y="669"/>
                </a:cubicBezTo>
                <a:cubicBezTo>
                  <a:pt x="1196" y="667"/>
                  <a:pt x="1192" y="667"/>
                  <a:pt x="1189" y="666"/>
                </a:cubicBezTo>
                <a:cubicBezTo>
                  <a:pt x="1178" y="655"/>
                  <a:pt x="1170" y="644"/>
                  <a:pt x="1165" y="630"/>
                </a:cubicBezTo>
                <a:cubicBezTo>
                  <a:pt x="1138" y="634"/>
                  <a:pt x="1144" y="643"/>
                  <a:pt x="1117" y="648"/>
                </a:cubicBezTo>
                <a:cubicBezTo>
                  <a:pt x="1102" y="658"/>
                  <a:pt x="1100" y="657"/>
                  <a:pt x="1081" y="654"/>
                </a:cubicBezTo>
                <a:cubicBezTo>
                  <a:pt x="1071" y="639"/>
                  <a:pt x="1072" y="632"/>
                  <a:pt x="1078" y="615"/>
                </a:cubicBezTo>
                <a:cubicBezTo>
                  <a:pt x="1070" y="567"/>
                  <a:pt x="1087" y="634"/>
                  <a:pt x="1027" y="594"/>
                </a:cubicBezTo>
                <a:cubicBezTo>
                  <a:pt x="1019" y="589"/>
                  <a:pt x="1029" y="576"/>
                  <a:pt x="1030" y="567"/>
                </a:cubicBezTo>
                <a:cubicBezTo>
                  <a:pt x="1029" y="562"/>
                  <a:pt x="1031" y="556"/>
                  <a:pt x="1027" y="552"/>
                </a:cubicBezTo>
                <a:cubicBezTo>
                  <a:pt x="1023" y="548"/>
                  <a:pt x="1009" y="546"/>
                  <a:pt x="1009" y="546"/>
                </a:cubicBezTo>
                <a:cubicBezTo>
                  <a:pt x="965" y="551"/>
                  <a:pt x="992" y="545"/>
                  <a:pt x="970" y="567"/>
                </a:cubicBezTo>
                <a:cubicBezTo>
                  <a:pt x="961" y="576"/>
                  <a:pt x="944" y="572"/>
                  <a:pt x="931" y="573"/>
                </a:cubicBezTo>
                <a:cubicBezTo>
                  <a:pt x="920" y="581"/>
                  <a:pt x="923" y="589"/>
                  <a:pt x="913" y="597"/>
                </a:cubicBezTo>
                <a:cubicBezTo>
                  <a:pt x="900" y="608"/>
                  <a:pt x="841" y="606"/>
                  <a:pt x="841" y="606"/>
                </a:cubicBezTo>
                <a:cubicBezTo>
                  <a:pt x="838" y="607"/>
                  <a:pt x="835" y="610"/>
                  <a:pt x="832" y="609"/>
                </a:cubicBezTo>
                <a:cubicBezTo>
                  <a:pt x="825" y="606"/>
                  <a:pt x="828" y="595"/>
                  <a:pt x="826" y="588"/>
                </a:cubicBezTo>
                <a:cubicBezTo>
                  <a:pt x="823" y="576"/>
                  <a:pt x="818" y="571"/>
                  <a:pt x="808" y="564"/>
                </a:cubicBezTo>
                <a:cubicBezTo>
                  <a:pt x="794" y="544"/>
                  <a:pt x="778" y="540"/>
                  <a:pt x="754" y="555"/>
                </a:cubicBezTo>
                <a:cubicBezTo>
                  <a:pt x="735" y="561"/>
                  <a:pt x="715" y="573"/>
                  <a:pt x="709" y="549"/>
                </a:cubicBezTo>
                <a:cubicBezTo>
                  <a:pt x="651" y="553"/>
                  <a:pt x="681" y="548"/>
                  <a:pt x="652" y="567"/>
                </a:cubicBezTo>
                <a:cubicBezTo>
                  <a:pt x="626" y="564"/>
                  <a:pt x="609" y="555"/>
                  <a:pt x="583" y="552"/>
                </a:cubicBezTo>
                <a:cubicBezTo>
                  <a:pt x="582" y="552"/>
                  <a:pt x="511" y="563"/>
                  <a:pt x="493" y="558"/>
                </a:cubicBezTo>
                <a:cubicBezTo>
                  <a:pt x="479" y="516"/>
                  <a:pt x="494" y="566"/>
                  <a:pt x="484" y="486"/>
                </a:cubicBezTo>
                <a:cubicBezTo>
                  <a:pt x="483" y="480"/>
                  <a:pt x="478" y="468"/>
                  <a:pt x="478" y="468"/>
                </a:cubicBezTo>
                <a:cubicBezTo>
                  <a:pt x="480" y="442"/>
                  <a:pt x="481" y="428"/>
                  <a:pt x="502" y="414"/>
                </a:cubicBezTo>
                <a:cubicBezTo>
                  <a:pt x="515" y="434"/>
                  <a:pt x="502" y="436"/>
                  <a:pt x="532" y="432"/>
                </a:cubicBezTo>
                <a:cubicBezTo>
                  <a:pt x="535" y="431"/>
                  <a:pt x="539" y="432"/>
                  <a:pt x="541" y="429"/>
                </a:cubicBezTo>
                <a:cubicBezTo>
                  <a:pt x="545" y="424"/>
                  <a:pt x="547" y="411"/>
                  <a:pt x="547" y="411"/>
                </a:cubicBezTo>
                <a:cubicBezTo>
                  <a:pt x="542" y="395"/>
                  <a:pt x="528" y="386"/>
                  <a:pt x="541" y="366"/>
                </a:cubicBezTo>
                <a:cubicBezTo>
                  <a:pt x="544" y="361"/>
                  <a:pt x="553" y="362"/>
                  <a:pt x="559" y="360"/>
                </a:cubicBezTo>
                <a:cubicBezTo>
                  <a:pt x="588" y="350"/>
                  <a:pt x="589" y="344"/>
                  <a:pt x="622" y="342"/>
                </a:cubicBezTo>
                <a:cubicBezTo>
                  <a:pt x="629" y="321"/>
                  <a:pt x="637" y="329"/>
                  <a:pt x="652" y="324"/>
                </a:cubicBezTo>
                <a:cubicBezTo>
                  <a:pt x="659" y="325"/>
                  <a:pt x="667" y="324"/>
                  <a:pt x="673" y="327"/>
                </a:cubicBezTo>
                <a:cubicBezTo>
                  <a:pt x="696" y="338"/>
                  <a:pt x="652" y="335"/>
                  <a:pt x="685" y="342"/>
                </a:cubicBezTo>
                <a:cubicBezTo>
                  <a:pt x="697" y="344"/>
                  <a:pt x="709" y="344"/>
                  <a:pt x="721" y="345"/>
                </a:cubicBezTo>
                <a:cubicBezTo>
                  <a:pt x="729" y="369"/>
                  <a:pt x="754" y="363"/>
                  <a:pt x="772" y="375"/>
                </a:cubicBezTo>
                <a:cubicBezTo>
                  <a:pt x="773" y="378"/>
                  <a:pt x="773" y="382"/>
                  <a:pt x="775" y="384"/>
                </a:cubicBezTo>
                <a:cubicBezTo>
                  <a:pt x="777" y="386"/>
                  <a:pt x="782" y="384"/>
                  <a:pt x="784" y="387"/>
                </a:cubicBezTo>
                <a:cubicBezTo>
                  <a:pt x="802" y="412"/>
                  <a:pt x="779" y="401"/>
                  <a:pt x="799" y="408"/>
                </a:cubicBezTo>
                <a:cubicBezTo>
                  <a:pt x="824" y="402"/>
                  <a:pt x="811" y="378"/>
                  <a:pt x="823" y="360"/>
                </a:cubicBezTo>
                <a:cubicBezTo>
                  <a:pt x="827" y="354"/>
                  <a:pt x="835" y="355"/>
                  <a:pt x="841" y="351"/>
                </a:cubicBezTo>
                <a:cubicBezTo>
                  <a:pt x="848" y="340"/>
                  <a:pt x="861" y="334"/>
                  <a:pt x="874" y="330"/>
                </a:cubicBezTo>
                <a:cubicBezTo>
                  <a:pt x="903" y="337"/>
                  <a:pt x="890" y="368"/>
                  <a:pt x="904" y="390"/>
                </a:cubicBezTo>
                <a:cubicBezTo>
                  <a:pt x="899" y="391"/>
                  <a:pt x="892" y="389"/>
                  <a:pt x="889" y="393"/>
                </a:cubicBezTo>
                <a:cubicBezTo>
                  <a:pt x="886" y="397"/>
                  <a:pt x="888" y="405"/>
                  <a:pt x="892" y="408"/>
                </a:cubicBezTo>
                <a:cubicBezTo>
                  <a:pt x="899" y="412"/>
                  <a:pt x="908" y="410"/>
                  <a:pt x="916" y="411"/>
                </a:cubicBezTo>
                <a:cubicBezTo>
                  <a:pt x="913" y="424"/>
                  <a:pt x="905" y="430"/>
                  <a:pt x="919" y="435"/>
                </a:cubicBezTo>
                <a:cubicBezTo>
                  <a:pt x="966" y="430"/>
                  <a:pt x="942" y="427"/>
                  <a:pt x="955" y="387"/>
                </a:cubicBezTo>
                <a:cubicBezTo>
                  <a:pt x="950" y="358"/>
                  <a:pt x="944" y="363"/>
                  <a:pt x="922" y="378"/>
                </a:cubicBezTo>
                <a:cubicBezTo>
                  <a:pt x="905" y="375"/>
                  <a:pt x="907" y="368"/>
                  <a:pt x="892" y="363"/>
                </a:cubicBezTo>
                <a:cubicBezTo>
                  <a:pt x="887" y="347"/>
                  <a:pt x="889" y="332"/>
                  <a:pt x="898" y="318"/>
                </a:cubicBezTo>
                <a:cubicBezTo>
                  <a:pt x="893" y="285"/>
                  <a:pt x="874" y="278"/>
                  <a:pt x="853" y="309"/>
                </a:cubicBezTo>
                <a:cubicBezTo>
                  <a:pt x="840" y="308"/>
                  <a:pt x="826" y="310"/>
                  <a:pt x="814" y="306"/>
                </a:cubicBezTo>
                <a:cubicBezTo>
                  <a:pt x="811" y="305"/>
                  <a:pt x="817" y="300"/>
                  <a:pt x="817" y="297"/>
                </a:cubicBezTo>
                <a:cubicBezTo>
                  <a:pt x="817" y="289"/>
                  <a:pt x="818" y="280"/>
                  <a:pt x="814" y="273"/>
                </a:cubicBezTo>
                <a:cubicBezTo>
                  <a:pt x="806" y="259"/>
                  <a:pt x="780" y="255"/>
                  <a:pt x="766" y="252"/>
                </a:cubicBezTo>
                <a:cubicBezTo>
                  <a:pt x="757" y="239"/>
                  <a:pt x="760" y="226"/>
                  <a:pt x="751" y="213"/>
                </a:cubicBezTo>
                <a:cubicBezTo>
                  <a:pt x="757" y="196"/>
                  <a:pt x="754" y="192"/>
                  <a:pt x="772" y="189"/>
                </a:cubicBezTo>
                <a:cubicBezTo>
                  <a:pt x="784" y="171"/>
                  <a:pt x="790" y="168"/>
                  <a:pt x="814" y="162"/>
                </a:cubicBezTo>
                <a:cubicBezTo>
                  <a:pt x="829" y="152"/>
                  <a:pt x="828" y="132"/>
                  <a:pt x="838" y="117"/>
                </a:cubicBezTo>
                <a:cubicBezTo>
                  <a:pt x="834" y="102"/>
                  <a:pt x="828" y="102"/>
                  <a:pt x="820" y="90"/>
                </a:cubicBezTo>
                <a:cubicBezTo>
                  <a:pt x="836" y="85"/>
                  <a:pt x="826" y="78"/>
                  <a:pt x="817" y="69"/>
                </a:cubicBezTo>
                <a:cubicBezTo>
                  <a:pt x="815" y="63"/>
                  <a:pt x="813" y="57"/>
                  <a:pt x="811" y="51"/>
                </a:cubicBezTo>
                <a:cubicBezTo>
                  <a:pt x="809" y="44"/>
                  <a:pt x="793" y="39"/>
                  <a:pt x="793" y="39"/>
                </a:cubicBezTo>
                <a:cubicBezTo>
                  <a:pt x="787" y="22"/>
                  <a:pt x="781" y="6"/>
                  <a:pt x="763" y="0"/>
                </a:cubicBezTo>
                <a:cubicBezTo>
                  <a:pt x="749" y="21"/>
                  <a:pt x="749" y="25"/>
                  <a:pt x="754" y="6"/>
                </a:cubicBezTo>
                <a:close/>
              </a:path>
            </a:pathLst>
          </a:custGeom>
          <a:solidFill>
            <a:srgbClr val="D0D0D4">
              <a:alpha val="50000"/>
            </a:srgbClr>
          </a:solidFill>
          <a:ln w="3175" cmpd="sng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2601" y="54000"/>
            <a:ext cx="6496895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Legal acts that have been adopted for the PPP </a:t>
            </a:r>
            <a:r>
              <a:rPr lang="en-US" sz="2400" b="1" dirty="0" smtClean="0">
                <a:solidFill>
                  <a:schemeClr val="tx1"/>
                </a:solidFill>
              </a:rPr>
              <a:t>development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5474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237711878"/>
              </p:ext>
            </p:extLst>
          </p:nvPr>
        </p:nvGraphicFramePr>
        <p:xfrm>
          <a:off x="654395" y="1419435"/>
          <a:ext cx="7957489" cy="503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 bwMode="auto">
          <a:xfrm>
            <a:off x="2640" y="1015154"/>
            <a:ext cx="9144000" cy="0"/>
          </a:xfrm>
          <a:prstGeom prst="line">
            <a:avLst/>
          </a:prstGeom>
          <a:ln>
            <a:solidFill>
              <a:srgbClr val="0070C0"/>
            </a:solidFill>
            <a:headEnd type="none" w="sm" len="sm"/>
            <a:tailEnd type="none" w="sm" len="sm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09501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rb_le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17526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9406" y="1223808"/>
            <a:ext cx="614261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 FOR YOUR </a:t>
            </a:r>
            <a:r>
              <a:rPr lang="en-US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ATTENTION !</a:t>
            </a:r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8D2D-2EE1-4AC8-91E4-4219E0C0BE7A}" type="slidenum">
              <a:rPr lang="en-US" sz="1600" smtClean="0"/>
              <a:pPr/>
              <a:t>20</a:t>
            </a:fld>
            <a:endParaRPr lang="en-US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406728"/>
            <a:ext cx="8856984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96514" y="2204864"/>
            <a:ext cx="6142617" cy="37856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/>
              </a:rPr>
              <a:t>OUR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/>
              </a:rPr>
              <a:t>CONTACTS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/>
              </a:rPr>
              <a:t>PIU PPP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/>
              </a:rPr>
              <a:t>CENTER:</a:t>
            </a:r>
            <a:endParaRPr lang="ru-RU" sz="2800" b="1" i="1" dirty="0">
              <a:solidFill>
                <a:schemeClr val="tx1"/>
              </a:solidFill>
              <a:latin typeface="Calibri" pitchFamily="34" charset="0"/>
              <a:cs typeface="Times New Roman" pitchFamily="18" charset="0"/>
              <a:hlinkClick r:id=""/>
            </a:endParaRP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"/>
              </a:rPr>
              <a:t>44, Rudaki avenue</a:t>
            </a:r>
            <a:r>
              <a:rPr lang="ru-RU" sz="2800" b="1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"/>
              </a:rPr>
              <a:t>web-site:   www.gki.tj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"/>
              </a:rPr>
              <a:t>e-mail: pppcenter@gki.tj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"/>
              </a:rPr>
              <a:t>sh.sharaf@mail.ru  </a:t>
            </a:r>
            <a:endParaRPr lang="ru-RU" sz="28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  <a:hlinkClick r:id="rId3"/>
            </a:endParaRP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rId4"/>
              </a:rPr>
              <a:t>Tel:(</a:t>
            </a:r>
            <a:r>
              <a:rPr lang="ru-RU" sz="2800" b="1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rId4"/>
              </a:rPr>
              <a:t>99</a:t>
            </a:r>
            <a:r>
              <a:rPr lang="en-US" sz="2800" b="1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rId4"/>
              </a:rPr>
              <a:t>2-37)</a:t>
            </a:r>
            <a:r>
              <a:rPr lang="en-US" sz="2800" b="1" i="1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  <a:hlinkClick r:id="rId3"/>
              </a:rPr>
              <a:t> 221-11-56 </a:t>
            </a:r>
            <a:endParaRPr lang="en-US" sz="28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  <a:hlinkClick r:id="rId3"/>
            </a:endParaRPr>
          </a:p>
          <a:p>
            <a:pPr algn="ctr"/>
            <a:endParaRPr lang="en-US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0785" y="6433591"/>
            <a:ext cx="13657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http://gki.tj/</a:t>
            </a:r>
          </a:p>
        </p:txBody>
      </p:sp>
    </p:spTree>
    <p:extLst>
      <p:ext uri="{BB962C8B-B14F-4D97-AF65-F5344CB8AC3E}">
        <p14:creationId xmlns:p14="http://schemas.microsoft.com/office/powerpoint/2010/main" val="20745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/>
          </p:cNvSpPr>
          <p:nvPr/>
        </p:nvSpPr>
        <p:spPr bwMode="auto">
          <a:xfrm>
            <a:off x="1107849" y="1392292"/>
            <a:ext cx="7518400" cy="4916980"/>
          </a:xfrm>
          <a:custGeom>
            <a:avLst/>
            <a:gdLst/>
            <a:ahLst/>
            <a:cxnLst>
              <a:cxn ang="0">
                <a:pos x="679" y="78"/>
              </a:cxn>
              <a:cxn ang="0">
                <a:pos x="523" y="87"/>
              </a:cxn>
              <a:cxn ang="0">
                <a:pos x="475" y="279"/>
              </a:cxn>
              <a:cxn ang="0">
                <a:pos x="328" y="333"/>
              </a:cxn>
              <a:cxn ang="0">
                <a:pos x="379" y="426"/>
              </a:cxn>
              <a:cxn ang="0">
                <a:pos x="328" y="438"/>
              </a:cxn>
              <a:cxn ang="0">
                <a:pos x="196" y="531"/>
              </a:cxn>
              <a:cxn ang="0">
                <a:pos x="13" y="600"/>
              </a:cxn>
              <a:cxn ang="0">
                <a:pos x="88" y="720"/>
              </a:cxn>
              <a:cxn ang="0">
                <a:pos x="184" y="846"/>
              </a:cxn>
              <a:cxn ang="0">
                <a:pos x="175" y="930"/>
              </a:cxn>
              <a:cxn ang="0">
                <a:pos x="211" y="1137"/>
              </a:cxn>
              <a:cxn ang="0">
                <a:pos x="133" y="1272"/>
              </a:cxn>
              <a:cxn ang="0">
                <a:pos x="178" y="1521"/>
              </a:cxn>
              <a:cxn ang="0">
                <a:pos x="307" y="1440"/>
              </a:cxn>
              <a:cxn ang="0">
                <a:pos x="442" y="1446"/>
              </a:cxn>
              <a:cxn ang="0">
                <a:pos x="535" y="1302"/>
              </a:cxn>
              <a:cxn ang="0">
                <a:pos x="727" y="1215"/>
              </a:cxn>
              <a:cxn ang="0">
                <a:pos x="790" y="1062"/>
              </a:cxn>
              <a:cxn ang="0">
                <a:pos x="919" y="1002"/>
              </a:cxn>
              <a:cxn ang="0">
                <a:pos x="976" y="1074"/>
              </a:cxn>
              <a:cxn ang="0">
                <a:pos x="1018" y="1290"/>
              </a:cxn>
              <a:cxn ang="0">
                <a:pos x="1042" y="1611"/>
              </a:cxn>
              <a:cxn ang="0">
                <a:pos x="1123" y="1605"/>
              </a:cxn>
              <a:cxn ang="0">
                <a:pos x="1210" y="1545"/>
              </a:cxn>
              <a:cxn ang="0">
                <a:pos x="1354" y="1452"/>
              </a:cxn>
              <a:cxn ang="0">
                <a:pos x="1447" y="1371"/>
              </a:cxn>
              <a:cxn ang="0">
                <a:pos x="1564" y="1392"/>
              </a:cxn>
              <a:cxn ang="0">
                <a:pos x="1726" y="1350"/>
              </a:cxn>
              <a:cxn ang="0">
                <a:pos x="1891" y="1410"/>
              </a:cxn>
              <a:cxn ang="0">
                <a:pos x="1894" y="1284"/>
              </a:cxn>
              <a:cxn ang="0">
                <a:pos x="1852" y="1083"/>
              </a:cxn>
              <a:cxn ang="0">
                <a:pos x="1852" y="978"/>
              </a:cxn>
              <a:cxn ang="0">
                <a:pos x="1678" y="882"/>
              </a:cxn>
              <a:cxn ang="0">
                <a:pos x="1618" y="915"/>
              </a:cxn>
              <a:cxn ang="0">
                <a:pos x="1615" y="780"/>
              </a:cxn>
              <a:cxn ang="0">
                <a:pos x="1483" y="591"/>
              </a:cxn>
              <a:cxn ang="0">
                <a:pos x="1270" y="621"/>
              </a:cxn>
              <a:cxn ang="0">
                <a:pos x="1198" y="669"/>
              </a:cxn>
              <a:cxn ang="0">
                <a:pos x="1081" y="654"/>
              </a:cxn>
              <a:cxn ang="0">
                <a:pos x="1027" y="552"/>
              </a:cxn>
              <a:cxn ang="0">
                <a:pos x="913" y="597"/>
              </a:cxn>
              <a:cxn ang="0">
                <a:pos x="808" y="564"/>
              </a:cxn>
              <a:cxn ang="0">
                <a:pos x="583" y="552"/>
              </a:cxn>
              <a:cxn ang="0">
                <a:pos x="502" y="414"/>
              </a:cxn>
              <a:cxn ang="0">
                <a:pos x="541" y="366"/>
              </a:cxn>
              <a:cxn ang="0">
                <a:pos x="673" y="327"/>
              </a:cxn>
              <a:cxn ang="0">
                <a:pos x="775" y="384"/>
              </a:cxn>
              <a:cxn ang="0">
                <a:pos x="841" y="351"/>
              </a:cxn>
              <a:cxn ang="0">
                <a:pos x="892" y="408"/>
              </a:cxn>
              <a:cxn ang="0">
                <a:pos x="922" y="378"/>
              </a:cxn>
              <a:cxn ang="0">
                <a:pos x="814" y="306"/>
              </a:cxn>
              <a:cxn ang="0">
                <a:pos x="751" y="213"/>
              </a:cxn>
              <a:cxn ang="0">
                <a:pos x="820" y="90"/>
              </a:cxn>
              <a:cxn ang="0">
                <a:pos x="763" y="0"/>
              </a:cxn>
            </a:cxnLst>
            <a:rect l="0" t="0" r="r" b="b"/>
            <a:pathLst>
              <a:path w="1945" h="1633">
                <a:moveTo>
                  <a:pt x="754" y="6"/>
                </a:moveTo>
                <a:cubicBezTo>
                  <a:pt x="747" y="32"/>
                  <a:pt x="742" y="54"/>
                  <a:pt x="715" y="66"/>
                </a:cubicBezTo>
                <a:cubicBezTo>
                  <a:pt x="706" y="70"/>
                  <a:pt x="697" y="72"/>
                  <a:pt x="688" y="75"/>
                </a:cubicBezTo>
                <a:cubicBezTo>
                  <a:pt x="685" y="76"/>
                  <a:pt x="679" y="78"/>
                  <a:pt x="679" y="78"/>
                </a:cubicBezTo>
                <a:cubicBezTo>
                  <a:pt x="671" y="103"/>
                  <a:pt x="650" y="107"/>
                  <a:pt x="625" y="111"/>
                </a:cubicBezTo>
                <a:cubicBezTo>
                  <a:pt x="612" y="119"/>
                  <a:pt x="611" y="134"/>
                  <a:pt x="598" y="138"/>
                </a:cubicBezTo>
                <a:cubicBezTo>
                  <a:pt x="568" y="134"/>
                  <a:pt x="579" y="133"/>
                  <a:pt x="559" y="120"/>
                </a:cubicBezTo>
                <a:cubicBezTo>
                  <a:pt x="552" y="110"/>
                  <a:pt x="534" y="91"/>
                  <a:pt x="523" y="87"/>
                </a:cubicBezTo>
                <a:cubicBezTo>
                  <a:pt x="503" y="90"/>
                  <a:pt x="505" y="95"/>
                  <a:pt x="499" y="114"/>
                </a:cubicBezTo>
                <a:cubicBezTo>
                  <a:pt x="496" y="163"/>
                  <a:pt x="507" y="157"/>
                  <a:pt x="475" y="165"/>
                </a:cubicBezTo>
                <a:cubicBezTo>
                  <a:pt x="469" y="183"/>
                  <a:pt x="462" y="209"/>
                  <a:pt x="484" y="216"/>
                </a:cubicBezTo>
                <a:cubicBezTo>
                  <a:pt x="487" y="239"/>
                  <a:pt x="500" y="266"/>
                  <a:pt x="475" y="279"/>
                </a:cubicBezTo>
                <a:cubicBezTo>
                  <a:pt x="479" y="297"/>
                  <a:pt x="479" y="288"/>
                  <a:pt x="475" y="306"/>
                </a:cubicBezTo>
                <a:cubicBezTo>
                  <a:pt x="450" y="303"/>
                  <a:pt x="451" y="307"/>
                  <a:pt x="430" y="300"/>
                </a:cubicBezTo>
                <a:cubicBezTo>
                  <a:pt x="388" y="303"/>
                  <a:pt x="371" y="309"/>
                  <a:pt x="328" y="312"/>
                </a:cubicBezTo>
                <a:cubicBezTo>
                  <a:pt x="321" y="323"/>
                  <a:pt x="313" y="328"/>
                  <a:pt x="328" y="333"/>
                </a:cubicBezTo>
                <a:cubicBezTo>
                  <a:pt x="350" y="366"/>
                  <a:pt x="325" y="315"/>
                  <a:pt x="379" y="348"/>
                </a:cubicBezTo>
                <a:cubicBezTo>
                  <a:pt x="385" y="350"/>
                  <a:pt x="388" y="360"/>
                  <a:pt x="388" y="360"/>
                </a:cubicBezTo>
                <a:cubicBezTo>
                  <a:pt x="368" y="362"/>
                  <a:pt x="378" y="361"/>
                  <a:pt x="367" y="378"/>
                </a:cubicBezTo>
                <a:cubicBezTo>
                  <a:pt x="369" y="394"/>
                  <a:pt x="381" y="424"/>
                  <a:pt x="379" y="426"/>
                </a:cubicBezTo>
                <a:cubicBezTo>
                  <a:pt x="374" y="430"/>
                  <a:pt x="361" y="420"/>
                  <a:pt x="361" y="420"/>
                </a:cubicBezTo>
                <a:cubicBezTo>
                  <a:pt x="360" y="417"/>
                  <a:pt x="360" y="409"/>
                  <a:pt x="358" y="411"/>
                </a:cubicBezTo>
                <a:cubicBezTo>
                  <a:pt x="340" y="429"/>
                  <a:pt x="364" y="427"/>
                  <a:pt x="343" y="435"/>
                </a:cubicBezTo>
                <a:cubicBezTo>
                  <a:pt x="338" y="437"/>
                  <a:pt x="333" y="437"/>
                  <a:pt x="328" y="438"/>
                </a:cubicBezTo>
                <a:cubicBezTo>
                  <a:pt x="323" y="464"/>
                  <a:pt x="342" y="506"/>
                  <a:pt x="313" y="516"/>
                </a:cubicBezTo>
                <a:cubicBezTo>
                  <a:pt x="291" y="538"/>
                  <a:pt x="312" y="544"/>
                  <a:pt x="274" y="549"/>
                </a:cubicBezTo>
                <a:cubicBezTo>
                  <a:pt x="257" y="548"/>
                  <a:pt x="240" y="549"/>
                  <a:pt x="223" y="546"/>
                </a:cubicBezTo>
                <a:cubicBezTo>
                  <a:pt x="215" y="545"/>
                  <a:pt x="204" y="532"/>
                  <a:pt x="196" y="531"/>
                </a:cubicBezTo>
                <a:cubicBezTo>
                  <a:pt x="174" y="528"/>
                  <a:pt x="152" y="529"/>
                  <a:pt x="130" y="528"/>
                </a:cubicBezTo>
                <a:cubicBezTo>
                  <a:pt x="104" y="510"/>
                  <a:pt x="119" y="515"/>
                  <a:pt x="82" y="519"/>
                </a:cubicBezTo>
                <a:cubicBezTo>
                  <a:pt x="72" y="548"/>
                  <a:pt x="82" y="536"/>
                  <a:pt x="40" y="540"/>
                </a:cubicBezTo>
                <a:cubicBezTo>
                  <a:pt x="33" y="561"/>
                  <a:pt x="29" y="584"/>
                  <a:pt x="13" y="600"/>
                </a:cubicBezTo>
                <a:cubicBezTo>
                  <a:pt x="10" y="627"/>
                  <a:pt x="0" y="639"/>
                  <a:pt x="16" y="663"/>
                </a:cubicBezTo>
                <a:cubicBezTo>
                  <a:pt x="21" y="684"/>
                  <a:pt x="36" y="678"/>
                  <a:pt x="52" y="687"/>
                </a:cubicBezTo>
                <a:cubicBezTo>
                  <a:pt x="58" y="691"/>
                  <a:pt x="70" y="699"/>
                  <a:pt x="70" y="699"/>
                </a:cubicBezTo>
                <a:cubicBezTo>
                  <a:pt x="77" y="710"/>
                  <a:pt x="84" y="708"/>
                  <a:pt x="88" y="720"/>
                </a:cubicBezTo>
                <a:cubicBezTo>
                  <a:pt x="94" y="776"/>
                  <a:pt x="121" y="759"/>
                  <a:pt x="178" y="762"/>
                </a:cubicBezTo>
                <a:cubicBezTo>
                  <a:pt x="193" y="777"/>
                  <a:pt x="185" y="793"/>
                  <a:pt x="196" y="810"/>
                </a:cubicBezTo>
                <a:cubicBezTo>
                  <a:pt x="192" y="822"/>
                  <a:pt x="185" y="822"/>
                  <a:pt x="181" y="834"/>
                </a:cubicBezTo>
                <a:cubicBezTo>
                  <a:pt x="182" y="838"/>
                  <a:pt x="185" y="842"/>
                  <a:pt x="184" y="846"/>
                </a:cubicBezTo>
                <a:cubicBezTo>
                  <a:pt x="183" y="849"/>
                  <a:pt x="177" y="849"/>
                  <a:pt x="175" y="852"/>
                </a:cubicBezTo>
                <a:cubicBezTo>
                  <a:pt x="172" y="856"/>
                  <a:pt x="174" y="862"/>
                  <a:pt x="172" y="867"/>
                </a:cubicBezTo>
                <a:cubicBezTo>
                  <a:pt x="171" y="870"/>
                  <a:pt x="168" y="873"/>
                  <a:pt x="166" y="876"/>
                </a:cubicBezTo>
                <a:cubicBezTo>
                  <a:pt x="167" y="889"/>
                  <a:pt x="169" y="916"/>
                  <a:pt x="175" y="930"/>
                </a:cubicBezTo>
                <a:cubicBezTo>
                  <a:pt x="181" y="944"/>
                  <a:pt x="191" y="952"/>
                  <a:pt x="196" y="966"/>
                </a:cubicBezTo>
                <a:cubicBezTo>
                  <a:pt x="198" y="982"/>
                  <a:pt x="203" y="1014"/>
                  <a:pt x="220" y="1020"/>
                </a:cubicBezTo>
                <a:cubicBezTo>
                  <a:pt x="231" y="1031"/>
                  <a:pt x="235" y="1043"/>
                  <a:pt x="244" y="1056"/>
                </a:cubicBezTo>
                <a:cubicBezTo>
                  <a:pt x="243" y="1082"/>
                  <a:pt x="244" y="1129"/>
                  <a:pt x="211" y="1137"/>
                </a:cubicBezTo>
                <a:cubicBezTo>
                  <a:pt x="206" y="1142"/>
                  <a:pt x="198" y="1144"/>
                  <a:pt x="193" y="1149"/>
                </a:cubicBezTo>
                <a:cubicBezTo>
                  <a:pt x="185" y="1157"/>
                  <a:pt x="188" y="1175"/>
                  <a:pt x="184" y="1185"/>
                </a:cubicBezTo>
                <a:cubicBezTo>
                  <a:pt x="179" y="1197"/>
                  <a:pt x="165" y="1211"/>
                  <a:pt x="154" y="1218"/>
                </a:cubicBezTo>
                <a:cubicBezTo>
                  <a:pt x="148" y="1237"/>
                  <a:pt x="139" y="1254"/>
                  <a:pt x="133" y="1272"/>
                </a:cubicBezTo>
                <a:cubicBezTo>
                  <a:pt x="129" y="1298"/>
                  <a:pt x="127" y="1328"/>
                  <a:pt x="103" y="1344"/>
                </a:cubicBezTo>
                <a:cubicBezTo>
                  <a:pt x="100" y="1351"/>
                  <a:pt x="103" y="1363"/>
                  <a:pt x="103" y="1371"/>
                </a:cubicBezTo>
                <a:cubicBezTo>
                  <a:pt x="85" y="1443"/>
                  <a:pt x="69" y="1489"/>
                  <a:pt x="148" y="1497"/>
                </a:cubicBezTo>
                <a:cubicBezTo>
                  <a:pt x="178" y="1554"/>
                  <a:pt x="143" y="1525"/>
                  <a:pt x="178" y="1521"/>
                </a:cubicBezTo>
                <a:cubicBezTo>
                  <a:pt x="183" y="1507"/>
                  <a:pt x="208" y="1490"/>
                  <a:pt x="223" y="1485"/>
                </a:cubicBezTo>
                <a:cubicBezTo>
                  <a:pt x="225" y="1479"/>
                  <a:pt x="223" y="1469"/>
                  <a:pt x="229" y="1467"/>
                </a:cubicBezTo>
                <a:cubicBezTo>
                  <a:pt x="249" y="1460"/>
                  <a:pt x="269" y="1454"/>
                  <a:pt x="289" y="1449"/>
                </a:cubicBezTo>
                <a:cubicBezTo>
                  <a:pt x="295" y="1445"/>
                  <a:pt x="302" y="1444"/>
                  <a:pt x="307" y="1440"/>
                </a:cubicBezTo>
                <a:cubicBezTo>
                  <a:pt x="326" y="1425"/>
                  <a:pt x="335" y="1408"/>
                  <a:pt x="361" y="1401"/>
                </a:cubicBezTo>
                <a:cubicBezTo>
                  <a:pt x="406" y="1407"/>
                  <a:pt x="384" y="1391"/>
                  <a:pt x="412" y="1410"/>
                </a:cubicBezTo>
                <a:cubicBezTo>
                  <a:pt x="420" y="1422"/>
                  <a:pt x="410" y="1436"/>
                  <a:pt x="424" y="1440"/>
                </a:cubicBezTo>
                <a:cubicBezTo>
                  <a:pt x="430" y="1442"/>
                  <a:pt x="442" y="1446"/>
                  <a:pt x="442" y="1446"/>
                </a:cubicBezTo>
                <a:cubicBezTo>
                  <a:pt x="452" y="1475"/>
                  <a:pt x="480" y="1460"/>
                  <a:pt x="508" y="1458"/>
                </a:cubicBezTo>
                <a:cubicBezTo>
                  <a:pt x="516" y="1433"/>
                  <a:pt x="514" y="1407"/>
                  <a:pt x="496" y="1389"/>
                </a:cubicBezTo>
                <a:cubicBezTo>
                  <a:pt x="497" y="1371"/>
                  <a:pt x="495" y="1353"/>
                  <a:pt x="499" y="1335"/>
                </a:cubicBezTo>
                <a:cubicBezTo>
                  <a:pt x="503" y="1317"/>
                  <a:pt x="523" y="1303"/>
                  <a:pt x="535" y="1302"/>
                </a:cubicBezTo>
                <a:cubicBezTo>
                  <a:pt x="616" y="1293"/>
                  <a:pt x="587" y="1298"/>
                  <a:pt x="652" y="1305"/>
                </a:cubicBezTo>
                <a:cubicBezTo>
                  <a:pt x="661" y="1306"/>
                  <a:pt x="679" y="1314"/>
                  <a:pt x="679" y="1314"/>
                </a:cubicBezTo>
                <a:cubicBezTo>
                  <a:pt x="702" y="1306"/>
                  <a:pt x="690" y="1280"/>
                  <a:pt x="715" y="1272"/>
                </a:cubicBezTo>
                <a:cubicBezTo>
                  <a:pt x="721" y="1253"/>
                  <a:pt x="715" y="1232"/>
                  <a:pt x="727" y="1215"/>
                </a:cubicBezTo>
                <a:cubicBezTo>
                  <a:pt x="723" y="1199"/>
                  <a:pt x="716" y="1187"/>
                  <a:pt x="700" y="1182"/>
                </a:cubicBezTo>
                <a:cubicBezTo>
                  <a:pt x="683" y="1156"/>
                  <a:pt x="715" y="1154"/>
                  <a:pt x="733" y="1149"/>
                </a:cubicBezTo>
                <a:cubicBezTo>
                  <a:pt x="749" y="1138"/>
                  <a:pt x="753" y="1120"/>
                  <a:pt x="769" y="1110"/>
                </a:cubicBezTo>
                <a:cubicBezTo>
                  <a:pt x="772" y="1078"/>
                  <a:pt x="768" y="1077"/>
                  <a:pt x="790" y="1062"/>
                </a:cubicBezTo>
                <a:cubicBezTo>
                  <a:pt x="797" y="1051"/>
                  <a:pt x="817" y="1006"/>
                  <a:pt x="826" y="999"/>
                </a:cubicBezTo>
                <a:cubicBezTo>
                  <a:pt x="834" y="993"/>
                  <a:pt x="847" y="980"/>
                  <a:pt x="856" y="978"/>
                </a:cubicBezTo>
                <a:cubicBezTo>
                  <a:pt x="873" y="979"/>
                  <a:pt x="883" y="978"/>
                  <a:pt x="895" y="969"/>
                </a:cubicBezTo>
                <a:cubicBezTo>
                  <a:pt x="899" y="970"/>
                  <a:pt x="916" y="1000"/>
                  <a:pt x="919" y="1002"/>
                </a:cubicBezTo>
                <a:cubicBezTo>
                  <a:pt x="925" y="1007"/>
                  <a:pt x="938" y="1011"/>
                  <a:pt x="946" y="1014"/>
                </a:cubicBezTo>
                <a:cubicBezTo>
                  <a:pt x="950" y="1026"/>
                  <a:pt x="955" y="1031"/>
                  <a:pt x="967" y="1035"/>
                </a:cubicBezTo>
                <a:cubicBezTo>
                  <a:pt x="976" y="1063"/>
                  <a:pt x="997" y="1049"/>
                  <a:pt x="970" y="1047"/>
                </a:cubicBezTo>
                <a:cubicBezTo>
                  <a:pt x="991" y="1033"/>
                  <a:pt x="953" y="1068"/>
                  <a:pt x="976" y="1074"/>
                </a:cubicBezTo>
                <a:cubicBezTo>
                  <a:pt x="970" y="1139"/>
                  <a:pt x="963" y="1078"/>
                  <a:pt x="967" y="1176"/>
                </a:cubicBezTo>
                <a:cubicBezTo>
                  <a:pt x="974" y="1176"/>
                  <a:pt x="1014" y="1162"/>
                  <a:pt x="1027" y="1170"/>
                </a:cubicBezTo>
                <a:cubicBezTo>
                  <a:pt x="1032" y="1186"/>
                  <a:pt x="1035" y="1197"/>
                  <a:pt x="1030" y="1212"/>
                </a:cubicBezTo>
                <a:cubicBezTo>
                  <a:pt x="1026" y="1282"/>
                  <a:pt x="1030" y="1254"/>
                  <a:pt x="1018" y="1290"/>
                </a:cubicBezTo>
                <a:cubicBezTo>
                  <a:pt x="1017" y="1335"/>
                  <a:pt x="1018" y="1380"/>
                  <a:pt x="1015" y="1425"/>
                </a:cubicBezTo>
                <a:cubicBezTo>
                  <a:pt x="1015" y="1431"/>
                  <a:pt x="1009" y="1443"/>
                  <a:pt x="1009" y="1443"/>
                </a:cubicBezTo>
                <a:cubicBezTo>
                  <a:pt x="1007" y="1468"/>
                  <a:pt x="991" y="1520"/>
                  <a:pt x="1015" y="1536"/>
                </a:cubicBezTo>
                <a:cubicBezTo>
                  <a:pt x="1030" y="1558"/>
                  <a:pt x="1030" y="1587"/>
                  <a:pt x="1042" y="1611"/>
                </a:cubicBezTo>
                <a:cubicBezTo>
                  <a:pt x="1049" y="1624"/>
                  <a:pt x="1050" y="1621"/>
                  <a:pt x="1066" y="1626"/>
                </a:cubicBezTo>
                <a:cubicBezTo>
                  <a:pt x="1069" y="1627"/>
                  <a:pt x="1075" y="1629"/>
                  <a:pt x="1075" y="1629"/>
                </a:cubicBezTo>
                <a:cubicBezTo>
                  <a:pt x="1098" y="1626"/>
                  <a:pt x="1098" y="1633"/>
                  <a:pt x="1102" y="1617"/>
                </a:cubicBezTo>
                <a:cubicBezTo>
                  <a:pt x="1103" y="1612"/>
                  <a:pt x="1119" y="1609"/>
                  <a:pt x="1123" y="1605"/>
                </a:cubicBezTo>
                <a:cubicBezTo>
                  <a:pt x="1128" y="1600"/>
                  <a:pt x="1133" y="1593"/>
                  <a:pt x="1141" y="1590"/>
                </a:cubicBezTo>
                <a:cubicBezTo>
                  <a:pt x="1147" y="1588"/>
                  <a:pt x="1159" y="1584"/>
                  <a:pt x="1159" y="1584"/>
                </a:cubicBezTo>
                <a:cubicBezTo>
                  <a:pt x="1173" y="1563"/>
                  <a:pt x="1164" y="1560"/>
                  <a:pt x="1192" y="1551"/>
                </a:cubicBezTo>
                <a:cubicBezTo>
                  <a:pt x="1198" y="1549"/>
                  <a:pt x="1204" y="1547"/>
                  <a:pt x="1210" y="1545"/>
                </a:cubicBezTo>
                <a:cubicBezTo>
                  <a:pt x="1213" y="1544"/>
                  <a:pt x="1219" y="1542"/>
                  <a:pt x="1219" y="1542"/>
                </a:cubicBezTo>
                <a:cubicBezTo>
                  <a:pt x="1240" y="1510"/>
                  <a:pt x="1271" y="1512"/>
                  <a:pt x="1306" y="1509"/>
                </a:cubicBezTo>
                <a:cubicBezTo>
                  <a:pt x="1320" y="1495"/>
                  <a:pt x="1317" y="1473"/>
                  <a:pt x="1336" y="1467"/>
                </a:cubicBezTo>
                <a:cubicBezTo>
                  <a:pt x="1342" y="1461"/>
                  <a:pt x="1351" y="1459"/>
                  <a:pt x="1354" y="1452"/>
                </a:cubicBezTo>
                <a:cubicBezTo>
                  <a:pt x="1358" y="1440"/>
                  <a:pt x="1352" y="1425"/>
                  <a:pt x="1363" y="1416"/>
                </a:cubicBezTo>
                <a:cubicBezTo>
                  <a:pt x="1370" y="1410"/>
                  <a:pt x="1384" y="1407"/>
                  <a:pt x="1393" y="1404"/>
                </a:cubicBezTo>
                <a:cubicBezTo>
                  <a:pt x="1399" y="1402"/>
                  <a:pt x="1411" y="1398"/>
                  <a:pt x="1411" y="1398"/>
                </a:cubicBezTo>
                <a:cubicBezTo>
                  <a:pt x="1423" y="1386"/>
                  <a:pt x="1431" y="1376"/>
                  <a:pt x="1447" y="1371"/>
                </a:cubicBezTo>
                <a:cubicBezTo>
                  <a:pt x="1450" y="1355"/>
                  <a:pt x="1455" y="1356"/>
                  <a:pt x="1468" y="1350"/>
                </a:cubicBezTo>
                <a:cubicBezTo>
                  <a:pt x="1474" y="1347"/>
                  <a:pt x="1486" y="1344"/>
                  <a:pt x="1486" y="1344"/>
                </a:cubicBezTo>
                <a:cubicBezTo>
                  <a:pt x="1518" y="1345"/>
                  <a:pt x="1551" y="1338"/>
                  <a:pt x="1582" y="1347"/>
                </a:cubicBezTo>
                <a:cubicBezTo>
                  <a:pt x="1588" y="1349"/>
                  <a:pt x="1579" y="1387"/>
                  <a:pt x="1564" y="1392"/>
                </a:cubicBezTo>
                <a:cubicBezTo>
                  <a:pt x="1552" y="1429"/>
                  <a:pt x="1599" y="1408"/>
                  <a:pt x="1630" y="1407"/>
                </a:cubicBezTo>
                <a:cubicBezTo>
                  <a:pt x="1641" y="1399"/>
                  <a:pt x="1653" y="1391"/>
                  <a:pt x="1666" y="1386"/>
                </a:cubicBezTo>
                <a:cubicBezTo>
                  <a:pt x="1679" y="1380"/>
                  <a:pt x="1693" y="1379"/>
                  <a:pt x="1705" y="1371"/>
                </a:cubicBezTo>
                <a:cubicBezTo>
                  <a:pt x="1709" y="1356"/>
                  <a:pt x="1712" y="1355"/>
                  <a:pt x="1726" y="1350"/>
                </a:cubicBezTo>
                <a:cubicBezTo>
                  <a:pt x="1762" y="1354"/>
                  <a:pt x="1799" y="1348"/>
                  <a:pt x="1834" y="1356"/>
                </a:cubicBezTo>
                <a:cubicBezTo>
                  <a:pt x="1840" y="1357"/>
                  <a:pt x="1838" y="1368"/>
                  <a:pt x="1840" y="1374"/>
                </a:cubicBezTo>
                <a:cubicBezTo>
                  <a:pt x="1842" y="1380"/>
                  <a:pt x="1852" y="1379"/>
                  <a:pt x="1858" y="1383"/>
                </a:cubicBezTo>
                <a:cubicBezTo>
                  <a:pt x="1868" y="1412"/>
                  <a:pt x="1851" y="1414"/>
                  <a:pt x="1891" y="1410"/>
                </a:cubicBezTo>
                <a:cubicBezTo>
                  <a:pt x="1913" y="1403"/>
                  <a:pt x="1915" y="1387"/>
                  <a:pt x="1924" y="1371"/>
                </a:cubicBezTo>
                <a:cubicBezTo>
                  <a:pt x="1929" y="1362"/>
                  <a:pt x="1938" y="1354"/>
                  <a:pt x="1945" y="1353"/>
                </a:cubicBezTo>
                <a:cubicBezTo>
                  <a:pt x="1941" y="1338"/>
                  <a:pt x="1935" y="1337"/>
                  <a:pt x="1924" y="1326"/>
                </a:cubicBezTo>
                <a:cubicBezTo>
                  <a:pt x="1918" y="1309"/>
                  <a:pt x="1909" y="1294"/>
                  <a:pt x="1894" y="1284"/>
                </a:cubicBezTo>
                <a:cubicBezTo>
                  <a:pt x="1887" y="1274"/>
                  <a:pt x="1880" y="1268"/>
                  <a:pt x="1876" y="1257"/>
                </a:cubicBezTo>
                <a:cubicBezTo>
                  <a:pt x="1879" y="1244"/>
                  <a:pt x="1887" y="1239"/>
                  <a:pt x="1891" y="1227"/>
                </a:cubicBezTo>
                <a:cubicBezTo>
                  <a:pt x="1888" y="1196"/>
                  <a:pt x="1887" y="1184"/>
                  <a:pt x="1867" y="1164"/>
                </a:cubicBezTo>
                <a:cubicBezTo>
                  <a:pt x="1869" y="1135"/>
                  <a:pt x="1879" y="1101"/>
                  <a:pt x="1852" y="1083"/>
                </a:cubicBezTo>
                <a:cubicBezTo>
                  <a:pt x="1842" y="1069"/>
                  <a:pt x="1847" y="1077"/>
                  <a:pt x="1840" y="1056"/>
                </a:cubicBezTo>
                <a:cubicBezTo>
                  <a:pt x="1839" y="1053"/>
                  <a:pt x="1837" y="1047"/>
                  <a:pt x="1837" y="1047"/>
                </a:cubicBezTo>
                <a:cubicBezTo>
                  <a:pt x="1838" y="1030"/>
                  <a:pt x="1836" y="1013"/>
                  <a:pt x="1840" y="996"/>
                </a:cubicBezTo>
                <a:cubicBezTo>
                  <a:pt x="1842" y="989"/>
                  <a:pt x="1852" y="978"/>
                  <a:pt x="1852" y="978"/>
                </a:cubicBezTo>
                <a:cubicBezTo>
                  <a:pt x="1851" y="965"/>
                  <a:pt x="1852" y="952"/>
                  <a:pt x="1849" y="939"/>
                </a:cubicBezTo>
                <a:cubicBezTo>
                  <a:pt x="1848" y="933"/>
                  <a:pt x="1835" y="927"/>
                  <a:pt x="1831" y="924"/>
                </a:cubicBezTo>
                <a:cubicBezTo>
                  <a:pt x="1801" y="899"/>
                  <a:pt x="1756" y="898"/>
                  <a:pt x="1723" y="876"/>
                </a:cubicBezTo>
                <a:cubicBezTo>
                  <a:pt x="1708" y="879"/>
                  <a:pt x="1692" y="876"/>
                  <a:pt x="1678" y="882"/>
                </a:cubicBezTo>
                <a:cubicBezTo>
                  <a:pt x="1674" y="884"/>
                  <a:pt x="1676" y="890"/>
                  <a:pt x="1675" y="894"/>
                </a:cubicBezTo>
                <a:cubicBezTo>
                  <a:pt x="1673" y="900"/>
                  <a:pt x="1671" y="906"/>
                  <a:pt x="1669" y="912"/>
                </a:cubicBezTo>
                <a:cubicBezTo>
                  <a:pt x="1667" y="919"/>
                  <a:pt x="1655" y="916"/>
                  <a:pt x="1648" y="918"/>
                </a:cubicBezTo>
                <a:cubicBezTo>
                  <a:pt x="1638" y="917"/>
                  <a:pt x="1628" y="918"/>
                  <a:pt x="1618" y="915"/>
                </a:cubicBezTo>
                <a:cubicBezTo>
                  <a:pt x="1610" y="912"/>
                  <a:pt x="1591" y="880"/>
                  <a:pt x="1588" y="870"/>
                </a:cubicBezTo>
                <a:cubicBezTo>
                  <a:pt x="1587" y="858"/>
                  <a:pt x="1587" y="846"/>
                  <a:pt x="1585" y="834"/>
                </a:cubicBezTo>
                <a:cubicBezTo>
                  <a:pt x="1583" y="824"/>
                  <a:pt x="1561" y="813"/>
                  <a:pt x="1561" y="813"/>
                </a:cubicBezTo>
                <a:cubicBezTo>
                  <a:pt x="1566" y="785"/>
                  <a:pt x="1591" y="792"/>
                  <a:pt x="1615" y="780"/>
                </a:cubicBezTo>
                <a:cubicBezTo>
                  <a:pt x="1611" y="751"/>
                  <a:pt x="1579" y="732"/>
                  <a:pt x="1558" y="711"/>
                </a:cubicBezTo>
                <a:cubicBezTo>
                  <a:pt x="1539" y="655"/>
                  <a:pt x="1566" y="740"/>
                  <a:pt x="1549" y="597"/>
                </a:cubicBezTo>
                <a:cubicBezTo>
                  <a:pt x="1548" y="585"/>
                  <a:pt x="1516" y="585"/>
                  <a:pt x="1516" y="585"/>
                </a:cubicBezTo>
                <a:cubicBezTo>
                  <a:pt x="1505" y="586"/>
                  <a:pt x="1491" y="583"/>
                  <a:pt x="1483" y="591"/>
                </a:cubicBezTo>
                <a:cubicBezTo>
                  <a:pt x="1460" y="614"/>
                  <a:pt x="1495" y="607"/>
                  <a:pt x="1447" y="612"/>
                </a:cubicBezTo>
                <a:cubicBezTo>
                  <a:pt x="1438" y="639"/>
                  <a:pt x="1378" y="622"/>
                  <a:pt x="1366" y="621"/>
                </a:cubicBezTo>
                <a:cubicBezTo>
                  <a:pt x="1350" y="618"/>
                  <a:pt x="1334" y="614"/>
                  <a:pt x="1318" y="609"/>
                </a:cubicBezTo>
                <a:cubicBezTo>
                  <a:pt x="1301" y="612"/>
                  <a:pt x="1286" y="617"/>
                  <a:pt x="1270" y="621"/>
                </a:cubicBezTo>
                <a:cubicBezTo>
                  <a:pt x="1259" y="632"/>
                  <a:pt x="1249" y="631"/>
                  <a:pt x="1234" y="636"/>
                </a:cubicBezTo>
                <a:cubicBezTo>
                  <a:pt x="1230" y="647"/>
                  <a:pt x="1223" y="652"/>
                  <a:pt x="1219" y="663"/>
                </a:cubicBezTo>
                <a:cubicBezTo>
                  <a:pt x="1218" y="672"/>
                  <a:pt x="1221" y="698"/>
                  <a:pt x="1201" y="681"/>
                </a:cubicBezTo>
                <a:cubicBezTo>
                  <a:pt x="1198" y="678"/>
                  <a:pt x="1201" y="672"/>
                  <a:pt x="1198" y="669"/>
                </a:cubicBezTo>
                <a:cubicBezTo>
                  <a:pt x="1196" y="667"/>
                  <a:pt x="1192" y="667"/>
                  <a:pt x="1189" y="666"/>
                </a:cubicBezTo>
                <a:cubicBezTo>
                  <a:pt x="1178" y="655"/>
                  <a:pt x="1170" y="644"/>
                  <a:pt x="1165" y="630"/>
                </a:cubicBezTo>
                <a:cubicBezTo>
                  <a:pt x="1138" y="634"/>
                  <a:pt x="1144" y="643"/>
                  <a:pt x="1117" y="648"/>
                </a:cubicBezTo>
                <a:cubicBezTo>
                  <a:pt x="1102" y="658"/>
                  <a:pt x="1100" y="657"/>
                  <a:pt x="1081" y="654"/>
                </a:cubicBezTo>
                <a:cubicBezTo>
                  <a:pt x="1071" y="639"/>
                  <a:pt x="1072" y="632"/>
                  <a:pt x="1078" y="615"/>
                </a:cubicBezTo>
                <a:cubicBezTo>
                  <a:pt x="1070" y="567"/>
                  <a:pt x="1087" y="634"/>
                  <a:pt x="1027" y="594"/>
                </a:cubicBezTo>
                <a:cubicBezTo>
                  <a:pt x="1019" y="589"/>
                  <a:pt x="1029" y="576"/>
                  <a:pt x="1030" y="567"/>
                </a:cubicBezTo>
                <a:cubicBezTo>
                  <a:pt x="1029" y="562"/>
                  <a:pt x="1031" y="556"/>
                  <a:pt x="1027" y="552"/>
                </a:cubicBezTo>
                <a:cubicBezTo>
                  <a:pt x="1023" y="548"/>
                  <a:pt x="1009" y="546"/>
                  <a:pt x="1009" y="546"/>
                </a:cubicBezTo>
                <a:cubicBezTo>
                  <a:pt x="965" y="551"/>
                  <a:pt x="992" y="545"/>
                  <a:pt x="970" y="567"/>
                </a:cubicBezTo>
                <a:cubicBezTo>
                  <a:pt x="961" y="576"/>
                  <a:pt x="944" y="572"/>
                  <a:pt x="931" y="573"/>
                </a:cubicBezTo>
                <a:cubicBezTo>
                  <a:pt x="920" y="581"/>
                  <a:pt x="923" y="589"/>
                  <a:pt x="913" y="597"/>
                </a:cubicBezTo>
                <a:cubicBezTo>
                  <a:pt x="900" y="608"/>
                  <a:pt x="841" y="606"/>
                  <a:pt x="841" y="606"/>
                </a:cubicBezTo>
                <a:cubicBezTo>
                  <a:pt x="838" y="607"/>
                  <a:pt x="835" y="610"/>
                  <a:pt x="832" y="609"/>
                </a:cubicBezTo>
                <a:cubicBezTo>
                  <a:pt x="825" y="606"/>
                  <a:pt x="828" y="595"/>
                  <a:pt x="826" y="588"/>
                </a:cubicBezTo>
                <a:cubicBezTo>
                  <a:pt x="823" y="576"/>
                  <a:pt x="818" y="571"/>
                  <a:pt x="808" y="564"/>
                </a:cubicBezTo>
                <a:cubicBezTo>
                  <a:pt x="794" y="544"/>
                  <a:pt x="778" y="540"/>
                  <a:pt x="754" y="555"/>
                </a:cubicBezTo>
                <a:cubicBezTo>
                  <a:pt x="735" y="561"/>
                  <a:pt x="715" y="573"/>
                  <a:pt x="709" y="549"/>
                </a:cubicBezTo>
                <a:cubicBezTo>
                  <a:pt x="651" y="553"/>
                  <a:pt x="681" y="548"/>
                  <a:pt x="652" y="567"/>
                </a:cubicBezTo>
                <a:cubicBezTo>
                  <a:pt x="626" y="564"/>
                  <a:pt x="609" y="555"/>
                  <a:pt x="583" y="552"/>
                </a:cubicBezTo>
                <a:cubicBezTo>
                  <a:pt x="582" y="552"/>
                  <a:pt x="511" y="563"/>
                  <a:pt x="493" y="558"/>
                </a:cubicBezTo>
                <a:cubicBezTo>
                  <a:pt x="479" y="516"/>
                  <a:pt x="494" y="566"/>
                  <a:pt x="484" y="486"/>
                </a:cubicBezTo>
                <a:cubicBezTo>
                  <a:pt x="483" y="480"/>
                  <a:pt x="478" y="468"/>
                  <a:pt x="478" y="468"/>
                </a:cubicBezTo>
                <a:cubicBezTo>
                  <a:pt x="480" y="442"/>
                  <a:pt x="481" y="428"/>
                  <a:pt x="502" y="414"/>
                </a:cubicBezTo>
                <a:cubicBezTo>
                  <a:pt x="515" y="434"/>
                  <a:pt x="502" y="436"/>
                  <a:pt x="532" y="432"/>
                </a:cubicBezTo>
                <a:cubicBezTo>
                  <a:pt x="535" y="431"/>
                  <a:pt x="539" y="432"/>
                  <a:pt x="541" y="429"/>
                </a:cubicBezTo>
                <a:cubicBezTo>
                  <a:pt x="545" y="424"/>
                  <a:pt x="547" y="411"/>
                  <a:pt x="547" y="411"/>
                </a:cubicBezTo>
                <a:cubicBezTo>
                  <a:pt x="542" y="395"/>
                  <a:pt x="528" y="386"/>
                  <a:pt x="541" y="366"/>
                </a:cubicBezTo>
                <a:cubicBezTo>
                  <a:pt x="544" y="361"/>
                  <a:pt x="553" y="362"/>
                  <a:pt x="559" y="360"/>
                </a:cubicBezTo>
                <a:cubicBezTo>
                  <a:pt x="588" y="350"/>
                  <a:pt x="589" y="344"/>
                  <a:pt x="622" y="342"/>
                </a:cubicBezTo>
                <a:cubicBezTo>
                  <a:pt x="629" y="321"/>
                  <a:pt x="637" y="329"/>
                  <a:pt x="652" y="324"/>
                </a:cubicBezTo>
                <a:cubicBezTo>
                  <a:pt x="659" y="325"/>
                  <a:pt x="667" y="324"/>
                  <a:pt x="673" y="327"/>
                </a:cubicBezTo>
                <a:cubicBezTo>
                  <a:pt x="696" y="338"/>
                  <a:pt x="652" y="335"/>
                  <a:pt x="685" y="342"/>
                </a:cubicBezTo>
                <a:cubicBezTo>
                  <a:pt x="697" y="344"/>
                  <a:pt x="709" y="344"/>
                  <a:pt x="721" y="345"/>
                </a:cubicBezTo>
                <a:cubicBezTo>
                  <a:pt x="729" y="369"/>
                  <a:pt x="754" y="363"/>
                  <a:pt x="772" y="375"/>
                </a:cubicBezTo>
                <a:cubicBezTo>
                  <a:pt x="773" y="378"/>
                  <a:pt x="773" y="382"/>
                  <a:pt x="775" y="384"/>
                </a:cubicBezTo>
                <a:cubicBezTo>
                  <a:pt x="777" y="386"/>
                  <a:pt x="782" y="384"/>
                  <a:pt x="784" y="387"/>
                </a:cubicBezTo>
                <a:cubicBezTo>
                  <a:pt x="802" y="412"/>
                  <a:pt x="779" y="401"/>
                  <a:pt x="799" y="408"/>
                </a:cubicBezTo>
                <a:cubicBezTo>
                  <a:pt x="824" y="402"/>
                  <a:pt x="811" y="378"/>
                  <a:pt x="823" y="360"/>
                </a:cubicBezTo>
                <a:cubicBezTo>
                  <a:pt x="827" y="354"/>
                  <a:pt x="835" y="355"/>
                  <a:pt x="841" y="351"/>
                </a:cubicBezTo>
                <a:cubicBezTo>
                  <a:pt x="848" y="340"/>
                  <a:pt x="861" y="334"/>
                  <a:pt x="874" y="330"/>
                </a:cubicBezTo>
                <a:cubicBezTo>
                  <a:pt x="903" y="337"/>
                  <a:pt x="890" y="368"/>
                  <a:pt x="904" y="390"/>
                </a:cubicBezTo>
                <a:cubicBezTo>
                  <a:pt x="899" y="391"/>
                  <a:pt x="892" y="389"/>
                  <a:pt x="889" y="393"/>
                </a:cubicBezTo>
                <a:cubicBezTo>
                  <a:pt x="886" y="397"/>
                  <a:pt x="888" y="405"/>
                  <a:pt x="892" y="408"/>
                </a:cubicBezTo>
                <a:cubicBezTo>
                  <a:pt x="899" y="412"/>
                  <a:pt x="908" y="410"/>
                  <a:pt x="916" y="411"/>
                </a:cubicBezTo>
                <a:cubicBezTo>
                  <a:pt x="913" y="424"/>
                  <a:pt x="905" y="430"/>
                  <a:pt x="919" y="435"/>
                </a:cubicBezTo>
                <a:cubicBezTo>
                  <a:pt x="966" y="430"/>
                  <a:pt x="942" y="427"/>
                  <a:pt x="955" y="387"/>
                </a:cubicBezTo>
                <a:cubicBezTo>
                  <a:pt x="950" y="358"/>
                  <a:pt x="944" y="363"/>
                  <a:pt x="922" y="378"/>
                </a:cubicBezTo>
                <a:cubicBezTo>
                  <a:pt x="905" y="375"/>
                  <a:pt x="907" y="368"/>
                  <a:pt x="892" y="363"/>
                </a:cubicBezTo>
                <a:cubicBezTo>
                  <a:pt x="887" y="347"/>
                  <a:pt x="889" y="332"/>
                  <a:pt x="898" y="318"/>
                </a:cubicBezTo>
                <a:cubicBezTo>
                  <a:pt x="893" y="285"/>
                  <a:pt x="874" y="278"/>
                  <a:pt x="853" y="309"/>
                </a:cubicBezTo>
                <a:cubicBezTo>
                  <a:pt x="840" y="308"/>
                  <a:pt x="826" y="310"/>
                  <a:pt x="814" y="306"/>
                </a:cubicBezTo>
                <a:cubicBezTo>
                  <a:pt x="811" y="305"/>
                  <a:pt x="817" y="300"/>
                  <a:pt x="817" y="297"/>
                </a:cubicBezTo>
                <a:cubicBezTo>
                  <a:pt x="817" y="289"/>
                  <a:pt x="818" y="280"/>
                  <a:pt x="814" y="273"/>
                </a:cubicBezTo>
                <a:cubicBezTo>
                  <a:pt x="806" y="259"/>
                  <a:pt x="780" y="255"/>
                  <a:pt x="766" y="252"/>
                </a:cubicBezTo>
                <a:cubicBezTo>
                  <a:pt x="757" y="239"/>
                  <a:pt x="760" y="226"/>
                  <a:pt x="751" y="213"/>
                </a:cubicBezTo>
                <a:cubicBezTo>
                  <a:pt x="757" y="196"/>
                  <a:pt x="754" y="192"/>
                  <a:pt x="772" y="189"/>
                </a:cubicBezTo>
                <a:cubicBezTo>
                  <a:pt x="784" y="171"/>
                  <a:pt x="790" y="168"/>
                  <a:pt x="814" y="162"/>
                </a:cubicBezTo>
                <a:cubicBezTo>
                  <a:pt x="829" y="152"/>
                  <a:pt x="828" y="132"/>
                  <a:pt x="838" y="117"/>
                </a:cubicBezTo>
                <a:cubicBezTo>
                  <a:pt x="834" y="102"/>
                  <a:pt x="828" y="102"/>
                  <a:pt x="820" y="90"/>
                </a:cubicBezTo>
                <a:cubicBezTo>
                  <a:pt x="836" y="85"/>
                  <a:pt x="826" y="78"/>
                  <a:pt x="817" y="69"/>
                </a:cubicBezTo>
                <a:cubicBezTo>
                  <a:pt x="815" y="63"/>
                  <a:pt x="813" y="57"/>
                  <a:pt x="811" y="51"/>
                </a:cubicBezTo>
                <a:cubicBezTo>
                  <a:pt x="809" y="44"/>
                  <a:pt x="793" y="39"/>
                  <a:pt x="793" y="39"/>
                </a:cubicBezTo>
                <a:cubicBezTo>
                  <a:pt x="787" y="22"/>
                  <a:pt x="781" y="6"/>
                  <a:pt x="763" y="0"/>
                </a:cubicBezTo>
                <a:cubicBezTo>
                  <a:pt x="749" y="21"/>
                  <a:pt x="749" y="25"/>
                  <a:pt x="754" y="6"/>
                </a:cubicBezTo>
                <a:close/>
              </a:path>
            </a:pathLst>
          </a:custGeom>
          <a:solidFill>
            <a:srgbClr val="D0D0D4">
              <a:alpha val="50000"/>
            </a:srgbClr>
          </a:solidFill>
          <a:ln w="3175" cmpd="sng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6351" y="1204033"/>
            <a:ext cx="5336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INSTITUTIOInstNAL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 MECHANISM OF PPP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28750062"/>
              </p:ext>
            </p:extLst>
          </p:nvPr>
        </p:nvGraphicFramePr>
        <p:xfrm>
          <a:off x="323528" y="1392292"/>
          <a:ext cx="8064896" cy="523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1375714"/>
            <a:ext cx="543660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2400" spc="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GOVERNMENT  OF  THE  REPUBLIC  OF TAJIKISTAN</a:t>
            </a:r>
            <a:endParaRPr lang="ru-RU" sz="2400" spc="50" dirty="0" smtClean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2601" y="184157"/>
            <a:ext cx="649689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INSTITUTIONAL ARRANGEMENTS OF                          </a:t>
            </a:r>
            <a:r>
              <a:rPr lang="en-US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en-US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UBLIC </a:t>
            </a:r>
            <a:r>
              <a:rPr lang="en-US" sz="2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PRIVATE </a:t>
            </a:r>
            <a:r>
              <a:rPr lang="en-US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PARTNERSHIP</a:t>
            </a:r>
            <a:endParaRPr lang="en-US" sz="2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5474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 bwMode="auto">
          <a:xfrm>
            <a:off x="2640" y="91021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 type="none" w="sm" len="sm"/>
            <a:tailEnd type="none" w="sm" len="sm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57" y="95473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8D2D-2EE1-4AC8-91E4-4219E0C0BE7A}" type="slidenum">
              <a:rPr lang="en-US" sz="1600" smtClean="0"/>
              <a:pPr/>
              <a:t>4</a:t>
            </a:fld>
            <a:endParaRPr lang="en-US" sz="16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880856" y="1273476"/>
            <a:ext cx="7717576" cy="4243756"/>
            <a:chOff x="1100958" y="1573827"/>
            <a:chExt cx="7475235" cy="3461682"/>
          </a:xfrm>
        </p:grpSpPr>
        <p:sp>
          <p:nvSpPr>
            <p:cNvPr id="17" name="Полилиния 16"/>
            <p:cNvSpPr/>
            <p:nvPr/>
          </p:nvSpPr>
          <p:spPr>
            <a:xfrm>
              <a:off x="1100958" y="1573827"/>
              <a:ext cx="3247024" cy="3461682"/>
            </a:xfrm>
            <a:custGeom>
              <a:avLst/>
              <a:gdLst>
                <a:gd name="connsiteX0" fmla="*/ 0 w 3094437"/>
                <a:gd name="connsiteY0" fmla="*/ 309444 h 3744148"/>
                <a:gd name="connsiteX1" fmla="*/ 309444 w 3094437"/>
                <a:gd name="connsiteY1" fmla="*/ 0 h 3744148"/>
                <a:gd name="connsiteX2" fmla="*/ 2784993 w 3094437"/>
                <a:gd name="connsiteY2" fmla="*/ 0 h 3744148"/>
                <a:gd name="connsiteX3" fmla="*/ 3094437 w 3094437"/>
                <a:gd name="connsiteY3" fmla="*/ 309444 h 3744148"/>
                <a:gd name="connsiteX4" fmla="*/ 3094437 w 3094437"/>
                <a:gd name="connsiteY4" fmla="*/ 3434704 h 3744148"/>
                <a:gd name="connsiteX5" fmla="*/ 2784993 w 3094437"/>
                <a:gd name="connsiteY5" fmla="*/ 3744148 h 3744148"/>
                <a:gd name="connsiteX6" fmla="*/ 309444 w 3094437"/>
                <a:gd name="connsiteY6" fmla="*/ 3744148 h 3744148"/>
                <a:gd name="connsiteX7" fmla="*/ 0 w 3094437"/>
                <a:gd name="connsiteY7" fmla="*/ 3434704 h 3744148"/>
                <a:gd name="connsiteX8" fmla="*/ 0 w 3094437"/>
                <a:gd name="connsiteY8" fmla="*/ 309444 h 374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4437" h="3744148">
                  <a:moveTo>
                    <a:pt x="0" y="309444"/>
                  </a:moveTo>
                  <a:cubicBezTo>
                    <a:pt x="0" y="138543"/>
                    <a:pt x="138543" y="0"/>
                    <a:pt x="309444" y="0"/>
                  </a:cubicBezTo>
                  <a:lnTo>
                    <a:pt x="2784993" y="0"/>
                  </a:lnTo>
                  <a:cubicBezTo>
                    <a:pt x="2955894" y="0"/>
                    <a:pt x="3094437" y="138543"/>
                    <a:pt x="3094437" y="309444"/>
                  </a:cubicBezTo>
                  <a:lnTo>
                    <a:pt x="3094437" y="3434704"/>
                  </a:lnTo>
                  <a:cubicBezTo>
                    <a:pt x="3094437" y="3605605"/>
                    <a:pt x="2955894" y="3744148"/>
                    <a:pt x="2784993" y="3744148"/>
                  </a:cubicBezTo>
                  <a:lnTo>
                    <a:pt x="309444" y="3744148"/>
                  </a:lnTo>
                  <a:cubicBezTo>
                    <a:pt x="138543" y="3744148"/>
                    <a:pt x="0" y="3605605"/>
                    <a:pt x="0" y="3434704"/>
                  </a:cubicBezTo>
                  <a:lnTo>
                    <a:pt x="0" y="309444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2073" tIns="182073" rIns="182073" bIns="182073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2400" dirty="0" smtClean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 dirty="0" smtClean="0"/>
                <a:t>Operation </a:t>
              </a:r>
              <a:r>
                <a:rPr lang="en-US" sz="2400" b="1" dirty="0"/>
                <a:t>highway Dushanbe - </a:t>
              </a:r>
              <a:r>
                <a:rPr lang="en-US" sz="2400" b="1" dirty="0" err="1"/>
                <a:t>Khujand</a:t>
              </a:r>
              <a:r>
                <a:rPr lang="en-US" sz="2400" b="1" dirty="0"/>
                <a:t> , </a:t>
              </a:r>
              <a:r>
                <a:rPr lang="en-US" sz="2400" b="1" dirty="0" smtClean="0"/>
                <a:t>given to </a:t>
              </a:r>
              <a:r>
                <a:rPr lang="en-US" sz="2400" b="1" dirty="0"/>
                <a:t>private </a:t>
              </a:r>
              <a:r>
                <a:rPr lang="en-US" sz="2400" b="1" dirty="0" smtClean="0"/>
                <a:t>company </a:t>
              </a:r>
              <a:r>
                <a:rPr lang="ru-RU" sz="2400" b="1" dirty="0" smtClean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481756" y="1573828"/>
              <a:ext cx="3094437" cy="3461681"/>
            </a:xfrm>
            <a:custGeom>
              <a:avLst/>
              <a:gdLst>
                <a:gd name="connsiteX0" fmla="*/ 0 w 3094437"/>
                <a:gd name="connsiteY0" fmla="*/ 309444 h 3744148"/>
                <a:gd name="connsiteX1" fmla="*/ 309444 w 3094437"/>
                <a:gd name="connsiteY1" fmla="*/ 0 h 3744148"/>
                <a:gd name="connsiteX2" fmla="*/ 2784993 w 3094437"/>
                <a:gd name="connsiteY2" fmla="*/ 0 h 3744148"/>
                <a:gd name="connsiteX3" fmla="*/ 3094437 w 3094437"/>
                <a:gd name="connsiteY3" fmla="*/ 309444 h 3744148"/>
                <a:gd name="connsiteX4" fmla="*/ 3094437 w 3094437"/>
                <a:gd name="connsiteY4" fmla="*/ 3434704 h 3744148"/>
                <a:gd name="connsiteX5" fmla="*/ 2784993 w 3094437"/>
                <a:gd name="connsiteY5" fmla="*/ 3744148 h 3744148"/>
                <a:gd name="connsiteX6" fmla="*/ 309444 w 3094437"/>
                <a:gd name="connsiteY6" fmla="*/ 3744148 h 3744148"/>
                <a:gd name="connsiteX7" fmla="*/ 0 w 3094437"/>
                <a:gd name="connsiteY7" fmla="*/ 3434704 h 3744148"/>
                <a:gd name="connsiteX8" fmla="*/ 0 w 3094437"/>
                <a:gd name="connsiteY8" fmla="*/ 309444 h 374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4437" h="3744148">
                  <a:moveTo>
                    <a:pt x="0" y="309444"/>
                  </a:moveTo>
                  <a:cubicBezTo>
                    <a:pt x="0" y="138543"/>
                    <a:pt x="138543" y="0"/>
                    <a:pt x="309444" y="0"/>
                  </a:cubicBezTo>
                  <a:lnTo>
                    <a:pt x="2784993" y="0"/>
                  </a:lnTo>
                  <a:cubicBezTo>
                    <a:pt x="2955894" y="0"/>
                    <a:pt x="3094437" y="138543"/>
                    <a:pt x="3094437" y="309444"/>
                  </a:cubicBezTo>
                  <a:lnTo>
                    <a:pt x="3094437" y="3434704"/>
                  </a:lnTo>
                  <a:cubicBezTo>
                    <a:pt x="3094437" y="3605605"/>
                    <a:pt x="2955894" y="3744148"/>
                    <a:pt x="2784993" y="3744148"/>
                  </a:cubicBezTo>
                  <a:lnTo>
                    <a:pt x="309444" y="3744148"/>
                  </a:lnTo>
                  <a:cubicBezTo>
                    <a:pt x="138543" y="3744148"/>
                    <a:pt x="0" y="3605605"/>
                    <a:pt x="0" y="3434704"/>
                  </a:cubicBezTo>
                  <a:lnTo>
                    <a:pt x="0" y="309444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82073" tIns="182073" rIns="182073" bIns="182073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 smtClean="0">
                  <a:solidFill>
                    <a:schemeClr val="bg1"/>
                  </a:solidFill>
                </a:rPr>
                <a:t>2 Performance </a:t>
              </a:r>
              <a:r>
                <a:rPr lang="ru-RU" sz="2400" b="1" dirty="0" err="1">
                  <a:solidFill>
                    <a:schemeClr val="bg1"/>
                  </a:solidFill>
                </a:rPr>
                <a:t>Based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Maintenance</a:t>
              </a:r>
              <a:r>
                <a:rPr lang="ru-RU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(PBM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)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contracts </a:t>
              </a:r>
              <a:endParaRPr lang="ru-RU" sz="2400" b="1" kern="1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7624" y="320125"/>
            <a:ext cx="6419800" cy="8002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</a:rPr>
              <a:t>PROJECTS WITH THE PPP FEATURES IN </a:t>
            </a:r>
          </a:p>
          <a:p>
            <a:pPr algn="ctr"/>
            <a:r>
              <a:rPr lang="en-US" sz="2300" b="1" dirty="0" smtClean="0">
                <a:solidFill>
                  <a:srgbClr val="002060"/>
                </a:solidFill>
                <a:latin typeface="Calibri" pitchFamily="34" charset="0"/>
              </a:rPr>
              <a:t>TRANSPORT SECTOR</a:t>
            </a: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1024463" y="1407620"/>
            <a:ext cx="7518400" cy="4916980"/>
          </a:xfrm>
          <a:custGeom>
            <a:avLst/>
            <a:gdLst/>
            <a:ahLst/>
            <a:cxnLst>
              <a:cxn ang="0">
                <a:pos x="679" y="78"/>
              </a:cxn>
              <a:cxn ang="0">
                <a:pos x="523" y="87"/>
              </a:cxn>
              <a:cxn ang="0">
                <a:pos x="475" y="279"/>
              </a:cxn>
              <a:cxn ang="0">
                <a:pos x="328" y="333"/>
              </a:cxn>
              <a:cxn ang="0">
                <a:pos x="379" y="426"/>
              </a:cxn>
              <a:cxn ang="0">
                <a:pos x="328" y="438"/>
              </a:cxn>
              <a:cxn ang="0">
                <a:pos x="196" y="531"/>
              </a:cxn>
              <a:cxn ang="0">
                <a:pos x="13" y="600"/>
              </a:cxn>
              <a:cxn ang="0">
                <a:pos x="88" y="720"/>
              </a:cxn>
              <a:cxn ang="0">
                <a:pos x="184" y="846"/>
              </a:cxn>
              <a:cxn ang="0">
                <a:pos x="175" y="930"/>
              </a:cxn>
              <a:cxn ang="0">
                <a:pos x="211" y="1137"/>
              </a:cxn>
              <a:cxn ang="0">
                <a:pos x="133" y="1272"/>
              </a:cxn>
              <a:cxn ang="0">
                <a:pos x="178" y="1521"/>
              </a:cxn>
              <a:cxn ang="0">
                <a:pos x="307" y="1440"/>
              </a:cxn>
              <a:cxn ang="0">
                <a:pos x="442" y="1446"/>
              </a:cxn>
              <a:cxn ang="0">
                <a:pos x="535" y="1302"/>
              </a:cxn>
              <a:cxn ang="0">
                <a:pos x="727" y="1215"/>
              </a:cxn>
              <a:cxn ang="0">
                <a:pos x="790" y="1062"/>
              </a:cxn>
              <a:cxn ang="0">
                <a:pos x="919" y="1002"/>
              </a:cxn>
              <a:cxn ang="0">
                <a:pos x="976" y="1074"/>
              </a:cxn>
              <a:cxn ang="0">
                <a:pos x="1018" y="1290"/>
              </a:cxn>
              <a:cxn ang="0">
                <a:pos x="1042" y="1611"/>
              </a:cxn>
              <a:cxn ang="0">
                <a:pos x="1123" y="1605"/>
              </a:cxn>
              <a:cxn ang="0">
                <a:pos x="1210" y="1545"/>
              </a:cxn>
              <a:cxn ang="0">
                <a:pos x="1354" y="1452"/>
              </a:cxn>
              <a:cxn ang="0">
                <a:pos x="1447" y="1371"/>
              </a:cxn>
              <a:cxn ang="0">
                <a:pos x="1564" y="1392"/>
              </a:cxn>
              <a:cxn ang="0">
                <a:pos x="1726" y="1350"/>
              </a:cxn>
              <a:cxn ang="0">
                <a:pos x="1891" y="1410"/>
              </a:cxn>
              <a:cxn ang="0">
                <a:pos x="1894" y="1284"/>
              </a:cxn>
              <a:cxn ang="0">
                <a:pos x="1852" y="1083"/>
              </a:cxn>
              <a:cxn ang="0">
                <a:pos x="1852" y="978"/>
              </a:cxn>
              <a:cxn ang="0">
                <a:pos x="1678" y="882"/>
              </a:cxn>
              <a:cxn ang="0">
                <a:pos x="1618" y="915"/>
              </a:cxn>
              <a:cxn ang="0">
                <a:pos x="1615" y="780"/>
              </a:cxn>
              <a:cxn ang="0">
                <a:pos x="1483" y="591"/>
              </a:cxn>
              <a:cxn ang="0">
                <a:pos x="1270" y="621"/>
              </a:cxn>
              <a:cxn ang="0">
                <a:pos x="1198" y="669"/>
              </a:cxn>
              <a:cxn ang="0">
                <a:pos x="1081" y="654"/>
              </a:cxn>
              <a:cxn ang="0">
                <a:pos x="1027" y="552"/>
              </a:cxn>
              <a:cxn ang="0">
                <a:pos x="913" y="597"/>
              </a:cxn>
              <a:cxn ang="0">
                <a:pos x="808" y="564"/>
              </a:cxn>
              <a:cxn ang="0">
                <a:pos x="583" y="552"/>
              </a:cxn>
              <a:cxn ang="0">
                <a:pos x="502" y="414"/>
              </a:cxn>
              <a:cxn ang="0">
                <a:pos x="541" y="366"/>
              </a:cxn>
              <a:cxn ang="0">
                <a:pos x="673" y="327"/>
              </a:cxn>
              <a:cxn ang="0">
                <a:pos x="775" y="384"/>
              </a:cxn>
              <a:cxn ang="0">
                <a:pos x="841" y="351"/>
              </a:cxn>
              <a:cxn ang="0">
                <a:pos x="892" y="408"/>
              </a:cxn>
              <a:cxn ang="0">
                <a:pos x="922" y="378"/>
              </a:cxn>
              <a:cxn ang="0">
                <a:pos x="814" y="306"/>
              </a:cxn>
              <a:cxn ang="0">
                <a:pos x="751" y="213"/>
              </a:cxn>
              <a:cxn ang="0">
                <a:pos x="820" y="90"/>
              </a:cxn>
              <a:cxn ang="0">
                <a:pos x="763" y="0"/>
              </a:cxn>
            </a:cxnLst>
            <a:rect l="0" t="0" r="r" b="b"/>
            <a:pathLst>
              <a:path w="1945" h="1633">
                <a:moveTo>
                  <a:pt x="754" y="6"/>
                </a:moveTo>
                <a:cubicBezTo>
                  <a:pt x="747" y="32"/>
                  <a:pt x="742" y="54"/>
                  <a:pt x="715" y="66"/>
                </a:cubicBezTo>
                <a:cubicBezTo>
                  <a:pt x="706" y="70"/>
                  <a:pt x="697" y="72"/>
                  <a:pt x="688" y="75"/>
                </a:cubicBezTo>
                <a:cubicBezTo>
                  <a:pt x="685" y="76"/>
                  <a:pt x="679" y="78"/>
                  <a:pt x="679" y="78"/>
                </a:cubicBezTo>
                <a:cubicBezTo>
                  <a:pt x="671" y="103"/>
                  <a:pt x="650" y="107"/>
                  <a:pt x="625" y="111"/>
                </a:cubicBezTo>
                <a:cubicBezTo>
                  <a:pt x="612" y="119"/>
                  <a:pt x="611" y="134"/>
                  <a:pt x="598" y="138"/>
                </a:cubicBezTo>
                <a:cubicBezTo>
                  <a:pt x="568" y="134"/>
                  <a:pt x="579" y="133"/>
                  <a:pt x="559" y="120"/>
                </a:cubicBezTo>
                <a:cubicBezTo>
                  <a:pt x="552" y="110"/>
                  <a:pt x="534" y="91"/>
                  <a:pt x="523" y="87"/>
                </a:cubicBezTo>
                <a:cubicBezTo>
                  <a:pt x="503" y="90"/>
                  <a:pt x="505" y="95"/>
                  <a:pt x="499" y="114"/>
                </a:cubicBezTo>
                <a:cubicBezTo>
                  <a:pt x="496" y="163"/>
                  <a:pt x="507" y="157"/>
                  <a:pt x="475" y="165"/>
                </a:cubicBezTo>
                <a:cubicBezTo>
                  <a:pt x="469" y="183"/>
                  <a:pt x="462" y="209"/>
                  <a:pt x="484" y="216"/>
                </a:cubicBezTo>
                <a:cubicBezTo>
                  <a:pt x="487" y="239"/>
                  <a:pt x="500" y="266"/>
                  <a:pt x="475" y="279"/>
                </a:cubicBezTo>
                <a:cubicBezTo>
                  <a:pt x="479" y="297"/>
                  <a:pt x="479" y="288"/>
                  <a:pt x="475" y="306"/>
                </a:cubicBezTo>
                <a:cubicBezTo>
                  <a:pt x="450" y="303"/>
                  <a:pt x="451" y="307"/>
                  <a:pt x="430" y="300"/>
                </a:cubicBezTo>
                <a:cubicBezTo>
                  <a:pt x="388" y="303"/>
                  <a:pt x="371" y="309"/>
                  <a:pt x="328" y="312"/>
                </a:cubicBezTo>
                <a:cubicBezTo>
                  <a:pt x="321" y="323"/>
                  <a:pt x="313" y="328"/>
                  <a:pt x="328" y="333"/>
                </a:cubicBezTo>
                <a:cubicBezTo>
                  <a:pt x="350" y="366"/>
                  <a:pt x="325" y="315"/>
                  <a:pt x="379" y="348"/>
                </a:cubicBezTo>
                <a:cubicBezTo>
                  <a:pt x="385" y="350"/>
                  <a:pt x="388" y="360"/>
                  <a:pt x="388" y="360"/>
                </a:cubicBezTo>
                <a:cubicBezTo>
                  <a:pt x="368" y="362"/>
                  <a:pt x="378" y="361"/>
                  <a:pt x="367" y="378"/>
                </a:cubicBezTo>
                <a:cubicBezTo>
                  <a:pt x="369" y="394"/>
                  <a:pt x="381" y="424"/>
                  <a:pt x="379" y="426"/>
                </a:cubicBezTo>
                <a:cubicBezTo>
                  <a:pt x="374" y="430"/>
                  <a:pt x="361" y="420"/>
                  <a:pt x="361" y="420"/>
                </a:cubicBezTo>
                <a:cubicBezTo>
                  <a:pt x="360" y="417"/>
                  <a:pt x="360" y="409"/>
                  <a:pt x="358" y="411"/>
                </a:cubicBezTo>
                <a:cubicBezTo>
                  <a:pt x="340" y="429"/>
                  <a:pt x="364" y="427"/>
                  <a:pt x="343" y="435"/>
                </a:cubicBezTo>
                <a:cubicBezTo>
                  <a:pt x="338" y="437"/>
                  <a:pt x="333" y="437"/>
                  <a:pt x="328" y="438"/>
                </a:cubicBezTo>
                <a:cubicBezTo>
                  <a:pt x="323" y="464"/>
                  <a:pt x="342" y="506"/>
                  <a:pt x="313" y="516"/>
                </a:cubicBezTo>
                <a:cubicBezTo>
                  <a:pt x="291" y="538"/>
                  <a:pt x="312" y="544"/>
                  <a:pt x="274" y="549"/>
                </a:cubicBezTo>
                <a:cubicBezTo>
                  <a:pt x="257" y="548"/>
                  <a:pt x="240" y="549"/>
                  <a:pt x="223" y="546"/>
                </a:cubicBezTo>
                <a:cubicBezTo>
                  <a:pt x="215" y="545"/>
                  <a:pt x="204" y="532"/>
                  <a:pt x="196" y="531"/>
                </a:cubicBezTo>
                <a:cubicBezTo>
                  <a:pt x="174" y="528"/>
                  <a:pt x="152" y="529"/>
                  <a:pt x="130" y="528"/>
                </a:cubicBezTo>
                <a:cubicBezTo>
                  <a:pt x="104" y="510"/>
                  <a:pt x="119" y="515"/>
                  <a:pt x="82" y="519"/>
                </a:cubicBezTo>
                <a:cubicBezTo>
                  <a:pt x="72" y="548"/>
                  <a:pt x="82" y="536"/>
                  <a:pt x="40" y="540"/>
                </a:cubicBezTo>
                <a:cubicBezTo>
                  <a:pt x="33" y="561"/>
                  <a:pt x="29" y="584"/>
                  <a:pt x="13" y="600"/>
                </a:cubicBezTo>
                <a:cubicBezTo>
                  <a:pt x="10" y="627"/>
                  <a:pt x="0" y="639"/>
                  <a:pt x="16" y="663"/>
                </a:cubicBezTo>
                <a:cubicBezTo>
                  <a:pt x="21" y="684"/>
                  <a:pt x="36" y="678"/>
                  <a:pt x="52" y="687"/>
                </a:cubicBezTo>
                <a:cubicBezTo>
                  <a:pt x="58" y="691"/>
                  <a:pt x="70" y="699"/>
                  <a:pt x="70" y="699"/>
                </a:cubicBezTo>
                <a:cubicBezTo>
                  <a:pt x="77" y="710"/>
                  <a:pt x="84" y="708"/>
                  <a:pt x="88" y="720"/>
                </a:cubicBezTo>
                <a:cubicBezTo>
                  <a:pt x="94" y="776"/>
                  <a:pt x="121" y="759"/>
                  <a:pt x="178" y="762"/>
                </a:cubicBezTo>
                <a:cubicBezTo>
                  <a:pt x="193" y="777"/>
                  <a:pt x="185" y="793"/>
                  <a:pt x="196" y="810"/>
                </a:cubicBezTo>
                <a:cubicBezTo>
                  <a:pt x="192" y="822"/>
                  <a:pt x="185" y="822"/>
                  <a:pt x="181" y="834"/>
                </a:cubicBezTo>
                <a:cubicBezTo>
                  <a:pt x="182" y="838"/>
                  <a:pt x="185" y="842"/>
                  <a:pt x="184" y="846"/>
                </a:cubicBezTo>
                <a:cubicBezTo>
                  <a:pt x="183" y="849"/>
                  <a:pt x="177" y="849"/>
                  <a:pt x="175" y="852"/>
                </a:cubicBezTo>
                <a:cubicBezTo>
                  <a:pt x="172" y="856"/>
                  <a:pt x="174" y="862"/>
                  <a:pt x="172" y="867"/>
                </a:cubicBezTo>
                <a:cubicBezTo>
                  <a:pt x="171" y="870"/>
                  <a:pt x="168" y="873"/>
                  <a:pt x="166" y="876"/>
                </a:cubicBezTo>
                <a:cubicBezTo>
                  <a:pt x="167" y="889"/>
                  <a:pt x="169" y="916"/>
                  <a:pt x="175" y="930"/>
                </a:cubicBezTo>
                <a:cubicBezTo>
                  <a:pt x="181" y="944"/>
                  <a:pt x="191" y="952"/>
                  <a:pt x="196" y="966"/>
                </a:cubicBezTo>
                <a:cubicBezTo>
                  <a:pt x="198" y="982"/>
                  <a:pt x="203" y="1014"/>
                  <a:pt x="220" y="1020"/>
                </a:cubicBezTo>
                <a:cubicBezTo>
                  <a:pt x="231" y="1031"/>
                  <a:pt x="235" y="1043"/>
                  <a:pt x="244" y="1056"/>
                </a:cubicBezTo>
                <a:cubicBezTo>
                  <a:pt x="243" y="1082"/>
                  <a:pt x="244" y="1129"/>
                  <a:pt x="211" y="1137"/>
                </a:cubicBezTo>
                <a:cubicBezTo>
                  <a:pt x="206" y="1142"/>
                  <a:pt x="198" y="1144"/>
                  <a:pt x="193" y="1149"/>
                </a:cubicBezTo>
                <a:cubicBezTo>
                  <a:pt x="185" y="1157"/>
                  <a:pt x="188" y="1175"/>
                  <a:pt x="184" y="1185"/>
                </a:cubicBezTo>
                <a:cubicBezTo>
                  <a:pt x="179" y="1197"/>
                  <a:pt x="165" y="1211"/>
                  <a:pt x="154" y="1218"/>
                </a:cubicBezTo>
                <a:cubicBezTo>
                  <a:pt x="148" y="1237"/>
                  <a:pt x="139" y="1254"/>
                  <a:pt x="133" y="1272"/>
                </a:cubicBezTo>
                <a:cubicBezTo>
                  <a:pt x="129" y="1298"/>
                  <a:pt x="127" y="1328"/>
                  <a:pt x="103" y="1344"/>
                </a:cubicBezTo>
                <a:cubicBezTo>
                  <a:pt x="100" y="1351"/>
                  <a:pt x="103" y="1363"/>
                  <a:pt x="103" y="1371"/>
                </a:cubicBezTo>
                <a:cubicBezTo>
                  <a:pt x="85" y="1443"/>
                  <a:pt x="69" y="1489"/>
                  <a:pt x="148" y="1497"/>
                </a:cubicBezTo>
                <a:cubicBezTo>
                  <a:pt x="178" y="1554"/>
                  <a:pt x="143" y="1525"/>
                  <a:pt x="178" y="1521"/>
                </a:cubicBezTo>
                <a:cubicBezTo>
                  <a:pt x="183" y="1507"/>
                  <a:pt x="208" y="1490"/>
                  <a:pt x="223" y="1485"/>
                </a:cubicBezTo>
                <a:cubicBezTo>
                  <a:pt x="225" y="1479"/>
                  <a:pt x="223" y="1469"/>
                  <a:pt x="229" y="1467"/>
                </a:cubicBezTo>
                <a:cubicBezTo>
                  <a:pt x="249" y="1460"/>
                  <a:pt x="269" y="1454"/>
                  <a:pt x="289" y="1449"/>
                </a:cubicBezTo>
                <a:cubicBezTo>
                  <a:pt x="295" y="1445"/>
                  <a:pt x="302" y="1444"/>
                  <a:pt x="307" y="1440"/>
                </a:cubicBezTo>
                <a:cubicBezTo>
                  <a:pt x="326" y="1425"/>
                  <a:pt x="335" y="1408"/>
                  <a:pt x="361" y="1401"/>
                </a:cubicBezTo>
                <a:cubicBezTo>
                  <a:pt x="406" y="1407"/>
                  <a:pt x="384" y="1391"/>
                  <a:pt x="412" y="1410"/>
                </a:cubicBezTo>
                <a:cubicBezTo>
                  <a:pt x="420" y="1422"/>
                  <a:pt x="410" y="1436"/>
                  <a:pt x="424" y="1440"/>
                </a:cubicBezTo>
                <a:cubicBezTo>
                  <a:pt x="430" y="1442"/>
                  <a:pt x="442" y="1446"/>
                  <a:pt x="442" y="1446"/>
                </a:cubicBezTo>
                <a:cubicBezTo>
                  <a:pt x="452" y="1475"/>
                  <a:pt x="480" y="1460"/>
                  <a:pt x="508" y="1458"/>
                </a:cubicBezTo>
                <a:cubicBezTo>
                  <a:pt x="516" y="1433"/>
                  <a:pt x="514" y="1407"/>
                  <a:pt x="496" y="1389"/>
                </a:cubicBezTo>
                <a:cubicBezTo>
                  <a:pt x="497" y="1371"/>
                  <a:pt x="495" y="1353"/>
                  <a:pt x="499" y="1335"/>
                </a:cubicBezTo>
                <a:cubicBezTo>
                  <a:pt x="503" y="1317"/>
                  <a:pt x="523" y="1303"/>
                  <a:pt x="535" y="1302"/>
                </a:cubicBezTo>
                <a:cubicBezTo>
                  <a:pt x="616" y="1293"/>
                  <a:pt x="587" y="1298"/>
                  <a:pt x="652" y="1305"/>
                </a:cubicBezTo>
                <a:cubicBezTo>
                  <a:pt x="661" y="1306"/>
                  <a:pt x="679" y="1314"/>
                  <a:pt x="679" y="1314"/>
                </a:cubicBezTo>
                <a:cubicBezTo>
                  <a:pt x="702" y="1306"/>
                  <a:pt x="690" y="1280"/>
                  <a:pt x="715" y="1272"/>
                </a:cubicBezTo>
                <a:cubicBezTo>
                  <a:pt x="721" y="1253"/>
                  <a:pt x="715" y="1232"/>
                  <a:pt x="727" y="1215"/>
                </a:cubicBezTo>
                <a:cubicBezTo>
                  <a:pt x="723" y="1199"/>
                  <a:pt x="716" y="1187"/>
                  <a:pt x="700" y="1182"/>
                </a:cubicBezTo>
                <a:cubicBezTo>
                  <a:pt x="683" y="1156"/>
                  <a:pt x="715" y="1154"/>
                  <a:pt x="733" y="1149"/>
                </a:cubicBezTo>
                <a:cubicBezTo>
                  <a:pt x="749" y="1138"/>
                  <a:pt x="753" y="1120"/>
                  <a:pt x="769" y="1110"/>
                </a:cubicBezTo>
                <a:cubicBezTo>
                  <a:pt x="772" y="1078"/>
                  <a:pt x="768" y="1077"/>
                  <a:pt x="790" y="1062"/>
                </a:cubicBezTo>
                <a:cubicBezTo>
                  <a:pt x="797" y="1051"/>
                  <a:pt x="817" y="1006"/>
                  <a:pt x="826" y="999"/>
                </a:cubicBezTo>
                <a:cubicBezTo>
                  <a:pt x="834" y="993"/>
                  <a:pt x="847" y="980"/>
                  <a:pt x="856" y="978"/>
                </a:cubicBezTo>
                <a:cubicBezTo>
                  <a:pt x="873" y="979"/>
                  <a:pt x="883" y="978"/>
                  <a:pt x="895" y="969"/>
                </a:cubicBezTo>
                <a:cubicBezTo>
                  <a:pt x="899" y="970"/>
                  <a:pt x="916" y="1000"/>
                  <a:pt x="919" y="1002"/>
                </a:cubicBezTo>
                <a:cubicBezTo>
                  <a:pt x="925" y="1007"/>
                  <a:pt x="938" y="1011"/>
                  <a:pt x="946" y="1014"/>
                </a:cubicBezTo>
                <a:cubicBezTo>
                  <a:pt x="950" y="1026"/>
                  <a:pt x="955" y="1031"/>
                  <a:pt x="967" y="1035"/>
                </a:cubicBezTo>
                <a:cubicBezTo>
                  <a:pt x="976" y="1063"/>
                  <a:pt x="997" y="1049"/>
                  <a:pt x="970" y="1047"/>
                </a:cubicBezTo>
                <a:cubicBezTo>
                  <a:pt x="991" y="1033"/>
                  <a:pt x="953" y="1068"/>
                  <a:pt x="976" y="1074"/>
                </a:cubicBezTo>
                <a:cubicBezTo>
                  <a:pt x="970" y="1139"/>
                  <a:pt x="963" y="1078"/>
                  <a:pt x="967" y="1176"/>
                </a:cubicBezTo>
                <a:cubicBezTo>
                  <a:pt x="974" y="1176"/>
                  <a:pt x="1014" y="1162"/>
                  <a:pt x="1027" y="1170"/>
                </a:cubicBezTo>
                <a:cubicBezTo>
                  <a:pt x="1032" y="1186"/>
                  <a:pt x="1035" y="1197"/>
                  <a:pt x="1030" y="1212"/>
                </a:cubicBezTo>
                <a:cubicBezTo>
                  <a:pt x="1026" y="1282"/>
                  <a:pt x="1030" y="1254"/>
                  <a:pt x="1018" y="1290"/>
                </a:cubicBezTo>
                <a:cubicBezTo>
                  <a:pt x="1017" y="1335"/>
                  <a:pt x="1018" y="1380"/>
                  <a:pt x="1015" y="1425"/>
                </a:cubicBezTo>
                <a:cubicBezTo>
                  <a:pt x="1015" y="1431"/>
                  <a:pt x="1009" y="1443"/>
                  <a:pt x="1009" y="1443"/>
                </a:cubicBezTo>
                <a:cubicBezTo>
                  <a:pt x="1007" y="1468"/>
                  <a:pt x="991" y="1520"/>
                  <a:pt x="1015" y="1536"/>
                </a:cubicBezTo>
                <a:cubicBezTo>
                  <a:pt x="1030" y="1558"/>
                  <a:pt x="1030" y="1587"/>
                  <a:pt x="1042" y="1611"/>
                </a:cubicBezTo>
                <a:cubicBezTo>
                  <a:pt x="1049" y="1624"/>
                  <a:pt x="1050" y="1621"/>
                  <a:pt x="1066" y="1626"/>
                </a:cubicBezTo>
                <a:cubicBezTo>
                  <a:pt x="1069" y="1627"/>
                  <a:pt x="1075" y="1629"/>
                  <a:pt x="1075" y="1629"/>
                </a:cubicBezTo>
                <a:cubicBezTo>
                  <a:pt x="1098" y="1626"/>
                  <a:pt x="1098" y="1633"/>
                  <a:pt x="1102" y="1617"/>
                </a:cubicBezTo>
                <a:cubicBezTo>
                  <a:pt x="1103" y="1612"/>
                  <a:pt x="1119" y="1609"/>
                  <a:pt x="1123" y="1605"/>
                </a:cubicBezTo>
                <a:cubicBezTo>
                  <a:pt x="1128" y="1600"/>
                  <a:pt x="1133" y="1593"/>
                  <a:pt x="1141" y="1590"/>
                </a:cubicBezTo>
                <a:cubicBezTo>
                  <a:pt x="1147" y="1588"/>
                  <a:pt x="1159" y="1584"/>
                  <a:pt x="1159" y="1584"/>
                </a:cubicBezTo>
                <a:cubicBezTo>
                  <a:pt x="1173" y="1563"/>
                  <a:pt x="1164" y="1560"/>
                  <a:pt x="1192" y="1551"/>
                </a:cubicBezTo>
                <a:cubicBezTo>
                  <a:pt x="1198" y="1549"/>
                  <a:pt x="1204" y="1547"/>
                  <a:pt x="1210" y="1545"/>
                </a:cubicBezTo>
                <a:cubicBezTo>
                  <a:pt x="1213" y="1544"/>
                  <a:pt x="1219" y="1542"/>
                  <a:pt x="1219" y="1542"/>
                </a:cubicBezTo>
                <a:cubicBezTo>
                  <a:pt x="1240" y="1510"/>
                  <a:pt x="1271" y="1512"/>
                  <a:pt x="1306" y="1509"/>
                </a:cubicBezTo>
                <a:cubicBezTo>
                  <a:pt x="1320" y="1495"/>
                  <a:pt x="1317" y="1473"/>
                  <a:pt x="1336" y="1467"/>
                </a:cubicBezTo>
                <a:cubicBezTo>
                  <a:pt x="1342" y="1461"/>
                  <a:pt x="1351" y="1459"/>
                  <a:pt x="1354" y="1452"/>
                </a:cubicBezTo>
                <a:cubicBezTo>
                  <a:pt x="1358" y="1440"/>
                  <a:pt x="1352" y="1425"/>
                  <a:pt x="1363" y="1416"/>
                </a:cubicBezTo>
                <a:cubicBezTo>
                  <a:pt x="1370" y="1410"/>
                  <a:pt x="1384" y="1407"/>
                  <a:pt x="1393" y="1404"/>
                </a:cubicBezTo>
                <a:cubicBezTo>
                  <a:pt x="1399" y="1402"/>
                  <a:pt x="1411" y="1398"/>
                  <a:pt x="1411" y="1398"/>
                </a:cubicBezTo>
                <a:cubicBezTo>
                  <a:pt x="1423" y="1386"/>
                  <a:pt x="1431" y="1376"/>
                  <a:pt x="1447" y="1371"/>
                </a:cubicBezTo>
                <a:cubicBezTo>
                  <a:pt x="1450" y="1355"/>
                  <a:pt x="1455" y="1356"/>
                  <a:pt x="1468" y="1350"/>
                </a:cubicBezTo>
                <a:cubicBezTo>
                  <a:pt x="1474" y="1347"/>
                  <a:pt x="1486" y="1344"/>
                  <a:pt x="1486" y="1344"/>
                </a:cubicBezTo>
                <a:cubicBezTo>
                  <a:pt x="1518" y="1345"/>
                  <a:pt x="1551" y="1338"/>
                  <a:pt x="1582" y="1347"/>
                </a:cubicBezTo>
                <a:cubicBezTo>
                  <a:pt x="1588" y="1349"/>
                  <a:pt x="1579" y="1387"/>
                  <a:pt x="1564" y="1392"/>
                </a:cubicBezTo>
                <a:cubicBezTo>
                  <a:pt x="1552" y="1429"/>
                  <a:pt x="1599" y="1408"/>
                  <a:pt x="1630" y="1407"/>
                </a:cubicBezTo>
                <a:cubicBezTo>
                  <a:pt x="1641" y="1399"/>
                  <a:pt x="1653" y="1391"/>
                  <a:pt x="1666" y="1386"/>
                </a:cubicBezTo>
                <a:cubicBezTo>
                  <a:pt x="1679" y="1380"/>
                  <a:pt x="1693" y="1379"/>
                  <a:pt x="1705" y="1371"/>
                </a:cubicBezTo>
                <a:cubicBezTo>
                  <a:pt x="1709" y="1356"/>
                  <a:pt x="1712" y="1355"/>
                  <a:pt x="1726" y="1350"/>
                </a:cubicBezTo>
                <a:cubicBezTo>
                  <a:pt x="1762" y="1354"/>
                  <a:pt x="1799" y="1348"/>
                  <a:pt x="1834" y="1356"/>
                </a:cubicBezTo>
                <a:cubicBezTo>
                  <a:pt x="1840" y="1357"/>
                  <a:pt x="1838" y="1368"/>
                  <a:pt x="1840" y="1374"/>
                </a:cubicBezTo>
                <a:cubicBezTo>
                  <a:pt x="1842" y="1380"/>
                  <a:pt x="1852" y="1379"/>
                  <a:pt x="1858" y="1383"/>
                </a:cubicBezTo>
                <a:cubicBezTo>
                  <a:pt x="1868" y="1412"/>
                  <a:pt x="1851" y="1414"/>
                  <a:pt x="1891" y="1410"/>
                </a:cubicBezTo>
                <a:cubicBezTo>
                  <a:pt x="1913" y="1403"/>
                  <a:pt x="1915" y="1387"/>
                  <a:pt x="1924" y="1371"/>
                </a:cubicBezTo>
                <a:cubicBezTo>
                  <a:pt x="1929" y="1362"/>
                  <a:pt x="1938" y="1354"/>
                  <a:pt x="1945" y="1353"/>
                </a:cubicBezTo>
                <a:cubicBezTo>
                  <a:pt x="1941" y="1338"/>
                  <a:pt x="1935" y="1337"/>
                  <a:pt x="1924" y="1326"/>
                </a:cubicBezTo>
                <a:cubicBezTo>
                  <a:pt x="1918" y="1309"/>
                  <a:pt x="1909" y="1294"/>
                  <a:pt x="1894" y="1284"/>
                </a:cubicBezTo>
                <a:cubicBezTo>
                  <a:pt x="1887" y="1274"/>
                  <a:pt x="1880" y="1268"/>
                  <a:pt x="1876" y="1257"/>
                </a:cubicBezTo>
                <a:cubicBezTo>
                  <a:pt x="1879" y="1244"/>
                  <a:pt x="1887" y="1239"/>
                  <a:pt x="1891" y="1227"/>
                </a:cubicBezTo>
                <a:cubicBezTo>
                  <a:pt x="1888" y="1196"/>
                  <a:pt x="1887" y="1184"/>
                  <a:pt x="1867" y="1164"/>
                </a:cubicBezTo>
                <a:cubicBezTo>
                  <a:pt x="1869" y="1135"/>
                  <a:pt x="1879" y="1101"/>
                  <a:pt x="1852" y="1083"/>
                </a:cubicBezTo>
                <a:cubicBezTo>
                  <a:pt x="1842" y="1069"/>
                  <a:pt x="1847" y="1077"/>
                  <a:pt x="1840" y="1056"/>
                </a:cubicBezTo>
                <a:cubicBezTo>
                  <a:pt x="1839" y="1053"/>
                  <a:pt x="1837" y="1047"/>
                  <a:pt x="1837" y="1047"/>
                </a:cubicBezTo>
                <a:cubicBezTo>
                  <a:pt x="1838" y="1030"/>
                  <a:pt x="1836" y="1013"/>
                  <a:pt x="1840" y="996"/>
                </a:cubicBezTo>
                <a:cubicBezTo>
                  <a:pt x="1842" y="989"/>
                  <a:pt x="1852" y="978"/>
                  <a:pt x="1852" y="978"/>
                </a:cubicBezTo>
                <a:cubicBezTo>
                  <a:pt x="1851" y="965"/>
                  <a:pt x="1852" y="952"/>
                  <a:pt x="1849" y="939"/>
                </a:cubicBezTo>
                <a:cubicBezTo>
                  <a:pt x="1848" y="933"/>
                  <a:pt x="1835" y="927"/>
                  <a:pt x="1831" y="924"/>
                </a:cubicBezTo>
                <a:cubicBezTo>
                  <a:pt x="1801" y="899"/>
                  <a:pt x="1756" y="898"/>
                  <a:pt x="1723" y="876"/>
                </a:cubicBezTo>
                <a:cubicBezTo>
                  <a:pt x="1708" y="879"/>
                  <a:pt x="1692" y="876"/>
                  <a:pt x="1678" y="882"/>
                </a:cubicBezTo>
                <a:cubicBezTo>
                  <a:pt x="1674" y="884"/>
                  <a:pt x="1676" y="890"/>
                  <a:pt x="1675" y="894"/>
                </a:cubicBezTo>
                <a:cubicBezTo>
                  <a:pt x="1673" y="900"/>
                  <a:pt x="1671" y="906"/>
                  <a:pt x="1669" y="912"/>
                </a:cubicBezTo>
                <a:cubicBezTo>
                  <a:pt x="1667" y="919"/>
                  <a:pt x="1655" y="916"/>
                  <a:pt x="1648" y="918"/>
                </a:cubicBezTo>
                <a:cubicBezTo>
                  <a:pt x="1638" y="917"/>
                  <a:pt x="1628" y="918"/>
                  <a:pt x="1618" y="915"/>
                </a:cubicBezTo>
                <a:cubicBezTo>
                  <a:pt x="1610" y="912"/>
                  <a:pt x="1591" y="880"/>
                  <a:pt x="1588" y="870"/>
                </a:cubicBezTo>
                <a:cubicBezTo>
                  <a:pt x="1587" y="858"/>
                  <a:pt x="1587" y="846"/>
                  <a:pt x="1585" y="834"/>
                </a:cubicBezTo>
                <a:cubicBezTo>
                  <a:pt x="1583" y="824"/>
                  <a:pt x="1561" y="813"/>
                  <a:pt x="1561" y="813"/>
                </a:cubicBezTo>
                <a:cubicBezTo>
                  <a:pt x="1566" y="785"/>
                  <a:pt x="1591" y="792"/>
                  <a:pt x="1615" y="780"/>
                </a:cubicBezTo>
                <a:cubicBezTo>
                  <a:pt x="1611" y="751"/>
                  <a:pt x="1579" y="732"/>
                  <a:pt x="1558" y="711"/>
                </a:cubicBezTo>
                <a:cubicBezTo>
                  <a:pt x="1539" y="655"/>
                  <a:pt x="1566" y="740"/>
                  <a:pt x="1549" y="597"/>
                </a:cubicBezTo>
                <a:cubicBezTo>
                  <a:pt x="1548" y="585"/>
                  <a:pt x="1516" y="585"/>
                  <a:pt x="1516" y="585"/>
                </a:cubicBezTo>
                <a:cubicBezTo>
                  <a:pt x="1505" y="586"/>
                  <a:pt x="1491" y="583"/>
                  <a:pt x="1483" y="591"/>
                </a:cubicBezTo>
                <a:cubicBezTo>
                  <a:pt x="1460" y="614"/>
                  <a:pt x="1495" y="607"/>
                  <a:pt x="1447" y="612"/>
                </a:cubicBezTo>
                <a:cubicBezTo>
                  <a:pt x="1438" y="639"/>
                  <a:pt x="1378" y="622"/>
                  <a:pt x="1366" y="621"/>
                </a:cubicBezTo>
                <a:cubicBezTo>
                  <a:pt x="1350" y="618"/>
                  <a:pt x="1334" y="614"/>
                  <a:pt x="1318" y="609"/>
                </a:cubicBezTo>
                <a:cubicBezTo>
                  <a:pt x="1301" y="612"/>
                  <a:pt x="1286" y="617"/>
                  <a:pt x="1270" y="621"/>
                </a:cubicBezTo>
                <a:cubicBezTo>
                  <a:pt x="1259" y="632"/>
                  <a:pt x="1249" y="631"/>
                  <a:pt x="1234" y="636"/>
                </a:cubicBezTo>
                <a:cubicBezTo>
                  <a:pt x="1230" y="647"/>
                  <a:pt x="1223" y="652"/>
                  <a:pt x="1219" y="663"/>
                </a:cubicBezTo>
                <a:cubicBezTo>
                  <a:pt x="1218" y="672"/>
                  <a:pt x="1221" y="698"/>
                  <a:pt x="1201" y="681"/>
                </a:cubicBezTo>
                <a:cubicBezTo>
                  <a:pt x="1198" y="678"/>
                  <a:pt x="1201" y="672"/>
                  <a:pt x="1198" y="669"/>
                </a:cubicBezTo>
                <a:cubicBezTo>
                  <a:pt x="1196" y="667"/>
                  <a:pt x="1192" y="667"/>
                  <a:pt x="1189" y="666"/>
                </a:cubicBezTo>
                <a:cubicBezTo>
                  <a:pt x="1178" y="655"/>
                  <a:pt x="1170" y="644"/>
                  <a:pt x="1165" y="630"/>
                </a:cubicBezTo>
                <a:cubicBezTo>
                  <a:pt x="1138" y="634"/>
                  <a:pt x="1144" y="643"/>
                  <a:pt x="1117" y="648"/>
                </a:cubicBezTo>
                <a:cubicBezTo>
                  <a:pt x="1102" y="658"/>
                  <a:pt x="1100" y="657"/>
                  <a:pt x="1081" y="654"/>
                </a:cubicBezTo>
                <a:cubicBezTo>
                  <a:pt x="1071" y="639"/>
                  <a:pt x="1072" y="632"/>
                  <a:pt x="1078" y="615"/>
                </a:cubicBezTo>
                <a:cubicBezTo>
                  <a:pt x="1070" y="567"/>
                  <a:pt x="1087" y="634"/>
                  <a:pt x="1027" y="594"/>
                </a:cubicBezTo>
                <a:cubicBezTo>
                  <a:pt x="1019" y="589"/>
                  <a:pt x="1029" y="576"/>
                  <a:pt x="1030" y="567"/>
                </a:cubicBezTo>
                <a:cubicBezTo>
                  <a:pt x="1029" y="562"/>
                  <a:pt x="1031" y="556"/>
                  <a:pt x="1027" y="552"/>
                </a:cubicBezTo>
                <a:cubicBezTo>
                  <a:pt x="1023" y="548"/>
                  <a:pt x="1009" y="546"/>
                  <a:pt x="1009" y="546"/>
                </a:cubicBezTo>
                <a:cubicBezTo>
                  <a:pt x="965" y="551"/>
                  <a:pt x="992" y="545"/>
                  <a:pt x="970" y="567"/>
                </a:cubicBezTo>
                <a:cubicBezTo>
                  <a:pt x="961" y="576"/>
                  <a:pt x="944" y="572"/>
                  <a:pt x="931" y="573"/>
                </a:cubicBezTo>
                <a:cubicBezTo>
                  <a:pt x="920" y="581"/>
                  <a:pt x="923" y="589"/>
                  <a:pt x="913" y="597"/>
                </a:cubicBezTo>
                <a:cubicBezTo>
                  <a:pt x="900" y="608"/>
                  <a:pt x="841" y="606"/>
                  <a:pt x="841" y="606"/>
                </a:cubicBezTo>
                <a:cubicBezTo>
                  <a:pt x="838" y="607"/>
                  <a:pt x="835" y="610"/>
                  <a:pt x="832" y="609"/>
                </a:cubicBezTo>
                <a:cubicBezTo>
                  <a:pt x="825" y="606"/>
                  <a:pt x="828" y="595"/>
                  <a:pt x="826" y="588"/>
                </a:cubicBezTo>
                <a:cubicBezTo>
                  <a:pt x="823" y="576"/>
                  <a:pt x="818" y="571"/>
                  <a:pt x="808" y="564"/>
                </a:cubicBezTo>
                <a:cubicBezTo>
                  <a:pt x="794" y="544"/>
                  <a:pt x="778" y="540"/>
                  <a:pt x="754" y="555"/>
                </a:cubicBezTo>
                <a:cubicBezTo>
                  <a:pt x="735" y="561"/>
                  <a:pt x="715" y="573"/>
                  <a:pt x="709" y="549"/>
                </a:cubicBezTo>
                <a:cubicBezTo>
                  <a:pt x="651" y="553"/>
                  <a:pt x="681" y="548"/>
                  <a:pt x="652" y="567"/>
                </a:cubicBezTo>
                <a:cubicBezTo>
                  <a:pt x="626" y="564"/>
                  <a:pt x="609" y="555"/>
                  <a:pt x="583" y="552"/>
                </a:cubicBezTo>
                <a:cubicBezTo>
                  <a:pt x="582" y="552"/>
                  <a:pt x="511" y="563"/>
                  <a:pt x="493" y="558"/>
                </a:cubicBezTo>
                <a:cubicBezTo>
                  <a:pt x="479" y="516"/>
                  <a:pt x="494" y="566"/>
                  <a:pt x="484" y="486"/>
                </a:cubicBezTo>
                <a:cubicBezTo>
                  <a:pt x="483" y="480"/>
                  <a:pt x="478" y="468"/>
                  <a:pt x="478" y="468"/>
                </a:cubicBezTo>
                <a:cubicBezTo>
                  <a:pt x="480" y="442"/>
                  <a:pt x="481" y="428"/>
                  <a:pt x="502" y="414"/>
                </a:cubicBezTo>
                <a:cubicBezTo>
                  <a:pt x="515" y="434"/>
                  <a:pt x="502" y="436"/>
                  <a:pt x="532" y="432"/>
                </a:cubicBezTo>
                <a:cubicBezTo>
                  <a:pt x="535" y="431"/>
                  <a:pt x="539" y="432"/>
                  <a:pt x="541" y="429"/>
                </a:cubicBezTo>
                <a:cubicBezTo>
                  <a:pt x="545" y="424"/>
                  <a:pt x="547" y="411"/>
                  <a:pt x="547" y="411"/>
                </a:cubicBezTo>
                <a:cubicBezTo>
                  <a:pt x="542" y="395"/>
                  <a:pt x="528" y="386"/>
                  <a:pt x="541" y="366"/>
                </a:cubicBezTo>
                <a:cubicBezTo>
                  <a:pt x="544" y="361"/>
                  <a:pt x="553" y="362"/>
                  <a:pt x="559" y="360"/>
                </a:cubicBezTo>
                <a:cubicBezTo>
                  <a:pt x="588" y="350"/>
                  <a:pt x="589" y="344"/>
                  <a:pt x="622" y="342"/>
                </a:cubicBezTo>
                <a:cubicBezTo>
                  <a:pt x="629" y="321"/>
                  <a:pt x="637" y="329"/>
                  <a:pt x="652" y="324"/>
                </a:cubicBezTo>
                <a:cubicBezTo>
                  <a:pt x="659" y="325"/>
                  <a:pt x="667" y="324"/>
                  <a:pt x="673" y="327"/>
                </a:cubicBezTo>
                <a:cubicBezTo>
                  <a:pt x="696" y="338"/>
                  <a:pt x="652" y="335"/>
                  <a:pt x="685" y="342"/>
                </a:cubicBezTo>
                <a:cubicBezTo>
                  <a:pt x="697" y="344"/>
                  <a:pt x="709" y="344"/>
                  <a:pt x="721" y="345"/>
                </a:cubicBezTo>
                <a:cubicBezTo>
                  <a:pt x="729" y="369"/>
                  <a:pt x="754" y="363"/>
                  <a:pt x="772" y="375"/>
                </a:cubicBezTo>
                <a:cubicBezTo>
                  <a:pt x="773" y="378"/>
                  <a:pt x="773" y="382"/>
                  <a:pt x="775" y="384"/>
                </a:cubicBezTo>
                <a:cubicBezTo>
                  <a:pt x="777" y="386"/>
                  <a:pt x="782" y="384"/>
                  <a:pt x="784" y="387"/>
                </a:cubicBezTo>
                <a:cubicBezTo>
                  <a:pt x="802" y="412"/>
                  <a:pt x="779" y="401"/>
                  <a:pt x="799" y="408"/>
                </a:cubicBezTo>
                <a:cubicBezTo>
                  <a:pt x="824" y="402"/>
                  <a:pt x="811" y="378"/>
                  <a:pt x="823" y="360"/>
                </a:cubicBezTo>
                <a:cubicBezTo>
                  <a:pt x="827" y="354"/>
                  <a:pt x="835" y="355"/>
                  <a:pt x="841" y="351"/>
                </a:cubicBezTo>
                <a:cubicBezTo>
                  <a:pt x="848" y="340"/>
                  <a:pt x="861" y="334"/>
                  <a:pt x="874" y="330"/>
                </a:cubicBezTo>
                <a:cubicBezTo>
                  <a:pt x="903" y="337"/>
                  <a:pt x="890" y="368"/>
                  <a:pt x="904" y="390"/>
                </a:cubicBezTo>
                <a:cubicBezTo>
                  <a:pt x="899" y="391"/>
                  <a:pt x="892" y="389"/>
                  <a:pt x="889" y="393"/>
                </a:cubicBezTo>
                <a:cubicBezTo>
                  <a:pt x="886" y="397"/>
                  <a:pt x="888" y="405"/>
                  <a:pt x="892" y="408"/>
                </a:cubicBezTo>
                <a:cubicBezTo>
                  <a:pt x="899" y="412"/>
                  <a:pt x="908" y="410"/>
                  <a:pt x="916" y="411"/>
                </a:cubicBezTo>
                <a:cubicBezTo>
                  <a:pt x="913" y="424"/>
                  <a:pt x="905" y="430"/>
                  <a:pt x="919" y="435"/>
                </a:cubicBezTo>
                <a:cubicBezTo>
                  <a:pt x="966" y="430"/>
                  <a:pt x="942" y="427"/>
                  <a:pt x="955" y="387"/>
                </a:cubicBezTo>
                <a:cubicBezTo>
                  <a:pt x="950" y="358"/>
                  <a:pt x="944" y="363"/>
                  <a:pt x="922" y="378"/>
                </a:cubicBezTo>
                <a:cubicBezTo>
                  <a:pt x="905" y="375"/>
                  <a:pt x="907" y="368"/>
                  <a:pt x="892" y="363"/>
                </a:cubicBezTo>
                <a:cubicBezTo>
                  <a:pt x="887" y="347"/>
                  <a:pt x="889" y="332"/>
                  <a:pt x="898" y="318"/>
                </a:cubicBezTo>
                <a:cubicBezTo>
                  <a:pt x="893" y="285"/>
                  <a:pt x="874" y="278"/>
                  <a:pt x="853" y="309"/>
                </a:cubicBezTo>
                <a:cubicBezTo>
                  <a:pt x="840" y="308"/>
                  <a:pt x="826" y="310"/>
                  <a:pt x="814" y="306"/>
                </a:cubicBezTo>
                <a:cubicBezTo>
                  <a:pt x="811" y="305"/>
                  <a:pt x="817" y="300"/>
                  <a:pt x="817" y="297"/>
                </a:cubicBezTo>
                <a:cubicBezTo>
                  <a:pt x="817" y="289"/>
                  <a:pt x="818" y="280"/>
                  <a:pt x="814" y="273"/>
                </a:cubicBezTo>
                <a:cubicBezTo>
                  <a:pt x="806" y="259"/>
                  <a:pt x="780" y="255"/>
                  <a:pt x="766" y="252"/>
                </a:cubicBezTo>
                <a:cubicBezTo>
                  <a:pt x="757" y="239"/>
                  <a:pt x="760" y="226"/>
                  <a:pt x="751" y="213"/>
                </a:cubicBezTo>
                <a:cubicBezTo>
                  <a:pt x="757" y="196"/>
                  <a:pt x="754" y="192"/>
                  <a:pt x="772" y="189"/>
                </a:cubicBezTo>
                <a:cubicBezTo>
                  <a:pt x="784" y="171"/>
                  <a:pt x="790" y="168"/>
                  <a:pt x="814" y="162"/>
                </a:cubicBezTo>
                <a:cubicBezTo>
                  <a:pt x="829" y="152"/>
                  <a:pt x="828" y="132"/>
                  <a:pt x="838" y="117"/>
                </a:cubicBezTo>
                <a:cubicBezTo>
                  <a:pt x="834" y="102"/>
                  <a:pt x="828" y="102"/>
                  <a:pt x="820" y="90"/>
                </a:cubicBezTo>
                <a:cubicBezTo>
                  <a:pt x="836" y="85"/>
                  <a:pt x="826" y="78"/>
                  <a:pt x="817" y="69"/>
                </a:cubicBezTo>
                <a:cubicBezTo>
                  <a:pt x="815" y="63"/>
                  <a:pt x="813" y="57"/>
                  <a:pt x="811" y="51"/>
                </a:cubicBezTo>
                <a:cubicBezTo>
                  <a:pt x="809" y="44"/>
                  <a:pt x="793" y="39"/>
                  <a:pt x="793" y="39"/>
                </a:cubicBezTo>
                <a:cubicBezTo>
                  <a:pt x="787" y="22"/>
                  <a:pt x="781" y="6"/>
                  <a:pt x="763" y="0"/>
                </a:cubicBezTo>
                <a:cubicBezTo>
                  <a:pt x="749" y="21"/>
                  <a:pt x="749" y="25"/>
                  <a:pt x="754" y="6"/>
                </a:cubicBezTo>
                <a:close/>
              </a:path>
            </a:pathLst>
          </a:custGeom>
          <a:solidFill>
            <a:srgbClr val="D0D0D4">
              <a:alpha val="50000"/>
            </a:srgbClr>
          </a:solidFill>
          <a:ln w="3175" cmpd="sng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pic>
        <p:nvPicPr>
          <p:cNvPr id="14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5308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57" y="320125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31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8D2D-2EE1-4AC8-91E4-4219E0C0BE7A}" type="slidenum">
              <a:rPr lang="en-US" sz="1600" smtClean="0"/>
              <a:pPr/>
              <a:t>5</a:t>
            </a:fld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2065730"/>
            <a:ext cx="2261872" cy="150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38101"/>
            <a:ext cx="2057300" cy="13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540" y="2065730"/>
            <a:ext cx="3043915" cy="150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7014"/>
            <a:ext cx="2261872" cy="150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16925" y="3616304"/>
            <a:ext cx="1722119" cy="1396872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2" descr="Влияние ЛЭП на здоровье челове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16304"/>
            <a:ext cx="1859584" cy="13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2.gstatic.com/images?q=tbn:ANd9GcT7veqEFrq-8ysKIV7Jn5lkAceydIcOmIXdKUWVj5gi8A9nmKMDwP-x8J8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54" y="3616304"/>
            <a:ext cx="2042879" cy="13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688" y="947900"/>
            <a:ext cx="8858312" cy="969496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00" b="1" dirty="0">
                <a:solidFill>
                  <a:schemeClr val="bg1"/>
                </a:solidFill>
              </a:rPr>
              <a:t>June 13, 2014, </a:t>
            </a:r>
            <a:r>
              <a:rPr lang="en-US" sz="1900" b="1" dirty="0" smtClean="0">
                <a:solidFill>
                  <a:schemeClr val="bg1"/>
                </a:solidFill>
              </a:rPr>
              <a:t>was held the 1</a:t>
            </a:r>
            <a:r>
              <a:rPr lang="en-US" sz="19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1900" b="1" dirty="0" smtClean="0">
                <a:solidFill>
                  <a:schemeClr val="bg1"/>
                </a:solidFill>
              </a:rPr>
              <a:t> PPP </a:t>
            </a:r>
            <a:r>
              <a:rPr lang="en-US" sz="1900" b="1" dirty="0">
                <a:solidFill>
                  <a:schemeClr val="bg1"/>
                </a:solidFill>
              </a:rPr>
              <a:t>Council</a:t>
            </a:r>
            <a:r>
              <a:rPr lang="en-US" sz="1900" b="1" dirty="0" smtClean="0">
                <a:solidFill>
                  <a:schemeClr val="bg1"/>
                </a:solidFill>
              </a:rPr>
              <a:t> meeting, where the </a:t>
            </a:r>
            <a:r>
              <a:rPr lang="en-US" sz="1900" b="1" dirty="0">
                <a:solidFill>
                  <a:schemeClr val="bg1"/>
                </a:solidFill>
              </a:rPr>
              <a:t>following </a:t>
            </a:r>
            <a:r>
              <a:rPr lang="en-US" sz="1900" b="1" dirty="0" smtClean="0">
                <a:solidFill>
                  <a:schemeClr val="bg1"/>
                </a:solidFill>
              </a:rPr>
              <a:t>projects were presented: </a:t>
            </a:r>
            <a:r>
              <a:rPr lang="en-US" sz="1900" b="1" dirty="0">
                <a:solidFill>
                  <a:schemeClr val="bg1"/>
                </a:solidFill>
              </a:rPr>
              <a:t>Construction of a logistics center</a:t>
            </a:r>
            <a:r>
              <a:rPr lang="en-US" sz="1900" b="1" dirty="0" smtClean="0">
                <a:solidFill>
                  <a:schemeClr val="bg1"/>
                </a:solidFill>
              </a:rPr>
              <a:t>,</a:t>
            </a:r>
            <a:r>
              <a:rPr lang="en-US" sz="1900" b="1" dirty="0">
                <a:solidFill>
                  <a:schemeClr val="bg1"/>
                </a:solidFill>
              </a:rPr>
              <a:t> railway </a:t>
            </a:r>
            <a:r>
              <a:rPr lang="en-US" sz="1900" b="1" dirty="0" smtClean="0">
                <a:solidFill>
                  <a:schemeClr val="bg1"/>
                </a:solidFill>
              </a:rPr>
              <a:t>line, mini-hydro power plant, </a:t>
            </a:r>
            <a:r>
              <a:rPr lang="en-US" sz="1900" b="1" dirty="0">
                <a:solidFill>
                  <a:schemeClr val="bg1"/>
                </a:solidFill>
              </a:rPr>
              <a:t>basic infrastructure, drinking water systems, </a:t>
            </a:r>
            <a:r>
              <a:rPr lang="en-US" sz="1900" b="1" dirty="0" smtClean="0">
                <a:solidFill>
                  <a:schemeClr val="bg1"/>
                </a:solidFill>
              </a:rPr>
              <a:t>and etc.</a:t>
            </a:r>
            <a:endParaRPr lang="ru-RU" sz="19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302567"/>
            <a:ext cx="648072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PPP COUNCIL MEETING</a:t>
            </a:r>
          </a:p>
        </p:txBody>
      </p:sp>
      <p:pic>
        <p:nvPicPr>
          <p:cNvPr id="21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57" y="152400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1" y="133164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3651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9815"/>
            <a:ext cx="8611989" cy="468052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3" y="205136"/>
            <a:ext cx="648072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Construction of Logistics Center</a:t>
            </a:r>
            <a:r>
              <a:rPr lang="ru-RU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cs typeface="Times New Roman" panose="02020603050405020304" pitchFamily="18" charset="0"/>
              </a:rPr>
              <a:t>Tursunzoda city</a:t>
            </a:r>
            <a:endParaRPr lang="en-US" sz="2800" b="1" dirty="0">
              <a:cs typeface="Times New Roman" panose="02020603050405020304" pitchFamily="18" charset="0"/>
            </a:endParaRPr>
          </a:p>
        </p:txBody>
      </p:sp>
      <p:pic>
        <p:nvPicPr>
          <p:cNvPr id="14" name="Picture 8" descr="plsh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3" y="1679656"/>
            <a:ext cx="2554934" cy="68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plsh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90" y="1642493"/>
            <a:ext cx="464316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355976" y="1679656"/>
            <a:ext cx="4208536" cy="163121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Current Status: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Developed </a:t>
            </a:r>
            <a:r>
              <a:rPr lang="en-US" sz="2000" b="1" dirty="0">
                <a:solidFill>
                  <a:schemeClr val="bg1"/>
                </a:solidFill>
              </a:rPr>
              <a:t>a preliminary feasibility study</a:t>
            </a:r>
            <a:r>
              <a:rPr lang="en-US" sz="2000" b="1" dirty="0" smtClean="0">
                <a:solidFill>
                  <a:schemeClr val="bg1"/>
                </a:solidFill>
              </a:rPr>
              <a:t>, but </a:t>
            </a:r>
            <a:r>
              <a:rPr lang="en-US" sz="2000" b="1" dirty="0">
                <a:solidFill>
                  <a:schemeClr val="bg1"/>
                </a:solidFill>
              </a:rPr>
              <a:t>it is necessary to </a:t>
            </a:r>
            <a:r>
              <a:rPr lang="en-US" sz="2000" b="1" dirty="0" smtClean="0">
                <a:solidFill>
                  <a:schemeClr val="bg1"/>
                </a:solidFill>
              </a:rPr>
              <a:t>update </a:t>
            </a:r>
            <a:r>
              <a:rPr lang="en-US" sz="2000" b="1" dirty="0">
                <a:solidFill>
                  <a:schemeClr val="bg1"/>
                </a:solidFill>
              </a:rPr>
              <a:t>it </a:t>
            </a:r>
            <a:r>
              <a:rPr lang="en-US" sz="2000" b="1" dirty="0" smtClean="0">
                <a:solidFill>
                  <a:schemeClr val="bg1"/>
                </a:solidFill>
              </a:rPr>
              <a:t>for the actual date and the  PPP requirements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1664586"/>
            <a:ext cx="3041663" cy="113877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Total cost of the Project -                  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$ </a:t>
            </a:r>
            <a:r>
              <a:rPr lang="ru-RU" sz="2000" b="1" dirty="0" smtClean="0">
                <a:solidFill>
                  <a:schemeClr val="bg1"/>
                </a:solidFill>
              </a:rPr>
              <a:t>1</a:t>
            </a:r>
            <a:r>
              <a:rPr lang="en-US" sz="2000" b="1" dirty="0" smtClean="0">
                <a:solidFill>
                  <a:schemeClr val="bg1"/>
                </a:solidFill>
              </a:rPr>
              <a:t>0 mln. USD</a:t>
            </a:r>
          </a:p>
          <a:p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6406728"/>
            <a:ext cx="8856984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6</a:t>
            </a:fld>
            <a:endParaRPr lang="ru-RU"/>
          </a:p>
        </p:txBody>
      </p:sp>
      <p:pic>
        <p:nvPicPr>
          <p:cNvPr id="13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260648"/>
            <a:ext cx="936104" cy="8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409" y="237800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3" y="207896"/>
            <a:ext cx="6451142" cy="73866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 CENTER PROJECT DESCRIPTION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88D2D-2EE1-4AC8-91E4-4219E0C0BE7A}" type="slidenum">
              <a:rPr lang="en-US" sz="1600" smtClean="0"/>
              <a:pPr/>
              <a:t>7</a:t>
            </a:fld>
            <a:endParaRPr lang="en-US" sz="16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37914"/>
              </p:ext>
            </p:extLst>
          </p:nvPr>
        </p:nvGraphicFramePr>
        <p:xfrm>
          <a:off x="611560" y="1268760"/>
          <a:ext cx="837472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4724"/>
              </a:tblGrid>
              <a:tr h="4752528">
                <a:tc>
                  <a:txBody>
                    <a:bodyPr/>
                    <a:lstStyle/>
                    <a:p>
                      <a:pPr lvl="0" algn="just" rtl="0"/>
                      <a:endParaRPr lang="en-US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just" rtl="0"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  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Tursunzoda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city</a:t>
                      </a:r>
                      <a:endParaRPr lang="ru-RU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rtl="0"/>
                      <a:endParaRPr lang="ru-RU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just" rtl="0"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Contracting Authority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Ministry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Transport</a:t>
                      </a:r>
                      <a:endParaRPr lang="ru-RU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rtl="0"/>
                      <a:endParaRPr lang="ru-RU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just" rtl="0"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Preliminary cost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10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mln.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USD</a:t>
                      </a:r>
                      <a:endParaRPr lang="ru-RU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rtl="0"/>
                      <a:endParaRPr lang="ru-RU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just" rtl="0"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Payback period  </a:t>
                      </a:r>
                      <a:r>
                        <a:rPr lang="ru-RU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10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</a:t>
                      </a:r>
                      <a:endParaRPr lang="ru-RU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just" rtl="0"/>
                      <a:endParaRPr lang="ru-RU" sz="28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algn="just" rtl="0">
                        <a:buFont typeface="Wingdings" pitchFamily="2" charset="2"/>
                        <a:buChar char="q"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Pre-feasibility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study is ready</a:t>
                      </a:r>
                      <a:endParaRPr lang="ru-RU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7504" y="6406728"/>
            <a:ext cx="8856984" cy="2880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1107849" y="1392292"/>
            <a:ext cx="7518400" cy="4916980"/>
          </a:xfrm>
          <a:custGeom>
            <a:avLst/>
            <a:gdLst/>
            <a:ahLst/>
            <a:cxnLst>
              <a:cxn ang="0">
                <a:pos x="679" y="78"/>
              </a:cxn>
              <a:cxn ang="0">
                <a:pos x="523" y="87"/>
              </a:cxn>
              <a:cxn ang="0">
                <a:pos x="475" y="279"/>
              </a:cxn>
              <a:cxn ang="0">
                <a:pos x="328" y="333"/>
              </a:cxn>
              <a:cxn ang="0">
                <a:pos x="379" y="426"/>
              </a:cxn>
              <a:cxn ang="0">
                <a:pos x="328" y="438"/>
              </a:cxn>
              <a:cxn ang="0">
                <a:pos x="196" y="531"/>
              </a:cxn>
              <a:cxn ang="0">
                <a:pos x="13" y="600"/>
              </a:cxn>
              <a:cxn ang="0">
                <a:pos x="88" y="720"/>
              </a:cxn>
              <a:cxn ang="0">
                <a:pos x="184" y="846"/>
              </a:cxn>
              <a:cxn ang="0">
                <a:pos x="175" y="930"/>
              </a:cxn>
              <a:cxn ang="0">
                <a:pos x="211" y="1137"/>
              </a:cxn>
              <a:cxn ang="0">
                <a:pos x="133" y="1272"/>
              </a:cxn>
              <a:cxn ang="0">
                <a:pos x="178" y="1521"/>
              </a:cxn>
              <a:cxn ang="0">
                <a:pos x="307" y="1440"/>
              </a:cxn>
              <a:cxn ang="0">
                <a:pos x="442" y="1446"/>
              </a:cxn>
              <a:cxn ang="0">
                <a:pos x="535" y="1302"/>
              </a:cxn>
              <a:cxn ang="0">
                <a:pos x="727" y="1215"/>
              </a:cxn>
              <a:cxn ang="0">
                <a:pos x="790" y="1062"/>
              </a:cxn>
              <a:cxn ang="0">
                <a:pos x="919" y="1002"/>
              </a:cxn>
              <a:cxn ang="0">
                <a:pos x="976" y="1074"/>
              </a:cxn>
              <a:cxn ang="0">
                <a:pos x="1018" y="1290"/>
              </a:cxn>
              <a:cxn ang="0">
                <a:pos x="1042" y="1611"/>
              </a:cxn>
              <a:cxn ang="0">
                <a:pos x="1123" y="1605"/>
              </a:cxn>
              <a:cxn ang="0">
                <a:pos x="1210" y="1545"/>
              </a:cxn>
              <a:cxn ang="0">
                <a:pos x="1354" y="1452"/>
              </a:cxn>
              <a:cxn ang="0">
                <a:pos x="1447" y="1371"/>
              </a:cxn>
              <a:cxn ang="0">
                <a:pos x="1564" y="1392"/>
              </a:cxn>
              <a:cxn ang="0">
                <a:pos x="1726" y="1350"/>
              </a:cxn>
              <a:cxn ang="0">
                <a:pos x="1891" y="1410"/>
              </a:cxn>
              <a:cxn ang="0">
                <a:pos x="1894" y="1284"/>
              </a:cxn>
              <a:cxn ang="0">
                <a:pos x="1852" y="1083"/>
              </a:cxn>
              <a:cxn ang="0">
                <a:pos x="1852" y="978"/>
              </a:cxn>
              <a:cxn ang="0">
                <a:pos x="1678" y="882"/>
              </a:cxn>
              <a:cxn ang="0">
                <a:pos x="1618" y="915"/>
              </a:cxn>
              <a:cxn ang="0">
                <a:pos x="1615" y="780"/>
              </a:cxn>
              <a:cxn ang="0">
                <a:pos x="1483" y="591"/>
              </a:cxn>
              <a:cxn ang="0">
                <a:pos x="1270" y="621"/>
              </a:cxn>
              <a:cxn ang="0">
                <a:pos x="1198" y="669"/>
              </a:cxn>
              <a:cxn ang="0">
                <a:pos x="1081" y="654"/>
              </a:cxn>
              <a:cxn ang="0">
                <a:pos x="1027" y="552"/>
              </a:cxn>
              <a:cxn ang="0">
                <a:pos x="913" y="597"/>
              </a:cxn>
              <a:cxn ang="0">
                <a:pos x="808" y="564"/>
              </a:cxn>
              <a:cxn ang="0">
                <a:pos x="583" y="552"/>
              </a:cxn>
              <a:cxn ang="0">
                <a:pos x="502" y="414"/>
              </a:cxn>
              <a:cxn ang="0">
                <a:pos x="541" y="366"/>
              </a:cxn>
              <a:cxn ang="0">
                <a:pos x="673" y="327"/>
              </a:cxn>
              <a:cxn ang="0">
                <a:pos x="775" y="384"/>
              </a:cxn>
              <a:cxn ang="0">
                <a:pos x="841" y="351"/>
              </a:cxn>
              <a:cxn ang="0">
                <a:pos x="892" y="408"/>
              </a:cxn>
              <a:cxn ang="0">
                <a:pos x="922" y="378"/>
              </a:cxn>
              <a:cxn ang="0">
                <a:pos x="814" y="306"/>
              </a:cxn>
              <a:cxn ang="0">
                <a:pos x="751" y="213"/>
              </a:cxn>
              <a:cxn ang="0">
                <a:pos x="820" y="90"/>
              </a:cxn>
              <a:cxn ang="0">
                <a:pos x="763" y="0"/>
              </a:cxn>
            </a:cxnLst>
            <a:rect l="0" t="0" r="r" b="b"/>
            <a:pathLst>
              <a:path w="1945" h="1633">
                <a:moveTo>
                  <a:pt x="754" y="6"/>
                </a:moveTo>
                <a:cubicBezTo>
                  <a:pt x="747" y="32"/>
                  <a:pt x="742" y="54"/>
                  <a:pt x="715" y="66"/>
                </a:cubicBezTo>
                <a:cubicBezTo>
                  <a:pt x="706" y="70"/>
                  <a:pt x="697" y="72"/>
                  <a:pt x="688" y="75"/>
                </a:cubicBezTo>
                <a:cubicBezTo>
                  <a:pt x="685" y="76"/>
                  <a:pt x="679" y="78"/>
                  <a:pt x="679" y="78"/>
                </a:cubicBezTo>
                <a:cubicBezTo>
                  <a:pt x="671" y="103"/>
                  <a:pt x="650" y="107"/>
                  <a:pt x="625" y="111"/>
                </a:cubicBezTo>
                <a:cubicBezTo>
                  <a:pt x="612" y="119"/>
                  <a:pt x="611" y="134"/>
                  <a:pt x="598" y="138"/>
                </a:cubicBezTo>
                <a:cubicBezTo>
                  <a:pt x="568" y="134"/>
                  <a:pt x="579" y="133"/>
                  <a:pt x="559" y="120"/>
                </a:cubicBezTo>
                <a:cubicBezTo>
                  <a:pt x="552" y="110"/>
                  <a:pt x="534" y="91"/>
                  <a:pt x="523" y="87"/>
                </a:cubicBezTo>
                <a:cubicBezTo>
                  <a:pt x="503" y="90"/>
                  <a:pt x="505" y="95"/>
                  <a:pt x="499" y="114"/>
                </a:cubicBezTo>
                <a:cubicBezTo>
                  <a:pt x="496" y="163"/>
                  <a:pt x="507" y="157"/>
                  <a:pt x="475" y="165"/>
                </a:cubicBezTo>
                <a:cubicBezTo>
                  <a:pt x="469" y="183"/>
                  <a:pt x="462" y="209"/>
                  <a:pt x="484" y="216"/>
                </a:cubicBezTo>
                <a:cubicBezTo>
                  <a:pt x="487" y="239"/>
                  <a:pt x="500" y="266"/>
                  <a:pt x="475" y="279"/>
                </a:cubicBezTo>
                <a:cubicBezTo>
                  <a:pt x="479" y="297"/>
                  <a:pt x="479" y="288"/>
                  <a:pt x="475" y="306"/>
                </a:cubicBezTo>
                <a:cubicBezTo>
                  <a:pt x="450" y="303"/>
                  <a:pt x="451" y="307"/>
                  <a:pt x="430" y="300"/>
                </a:cubicBezTo>
                <a:cubicBezTo>
                  <a:pt x="388" y="303"/>
                  <a:pt x="371" y="309"/>
                  <a:pt x="328" y="312"/>
                </a:cubicBezTo>
                <a:cubicBezTo>
                  <a:pt x="321" y="323"/>
                  <a:pt x="313" y="328"/>
                  <a:pt x="328" y="333"/>
                </a:cubicBezTo>
                <a:cubicBezTo>
                  <a:pt x="350" y="366"/>
                  <a:pt x="325" y="315"/>
                  <a:pt x="379" y="348"/>
                </a:cubicBezTo>
                <a:cubicBezTo>
                  <a:pt x="385" y="350"/>
                  <a:pt x="388" y="360"/>
                  <a:pt x="388" y="360"/>
                </a:cubicBezTo>
                <a:cubicBezTo>
                  <a:pt x="368" y="362"/>
                  <a:pt x="378" y="361"/>
                  <a:pt x="367" y="378"/>
                </a:cubicBezTo>
                <a:cubicBezTo>
                  <a:pt x="369" y="394"/>
                  <a:pt x="381" y="424"/>
                  <a:pt x="379" y="426"/>
                </a:cubicBezTo>
                <a:cubicBezTo>
                  <a:pt x="374" y="430"/>
                  <a:pt x="361" y="420"/>
                  <a:pt x="361" y="420"/>
                </a:cubicBezTo>
                <a:cubicBezTo>
                  <a:pt x="360" y="417"/>
                  <a:pt x="360" y="409"/>
                  <a:pt x="358" y="411"/>
                </a:cubicBezTo>
                <a:cubicBezTo>
                  <a:pt x="340" y="429"/>
                  <a:pt x="364" y="427"/>
                  <a:pt x="343" y="435"/>
                </a:cubicBezTo>
                <a:cubicBezTo>
                  <a:pt x="338" y="437"/>
                  <a:pt x="333" y="437"/>
                  <a:pt x="328" y="438"/>
                </a:cubicBezTo>
                <a:cubicBezTo>
                  <a:pt x="323" y="464"/>
                  <a:pt x="342" y="506"/>
                  <a:pt x="313" y="516"/>
                </a:cubicBezTo>
                <a:cubicBezTo>
                  <a:pt x="291" y="538"/>
                  <a:pt x="312" y="544"/>
                  <a:pt x="274" y="549"/>
                </a:cubicBezTo>
                <a:cubicBezTo>
                  <a:pt x="257" y="548"/>
                  <a:pt x="240" y="549"/>
                  <a:pt x="223" y="546"/>
                </a:cubicBezTo>
                <a:cubicBezTo>
                  <a:pt x="215" y="545"/>
                  <a:pt x="204" y="532"/>
                  <a:pt x="196" y="531"/>
                </a:cubicBezTo>
                <a:cubicBezTo>
                  <a:pt x="174" y="528"/>
                  <a:pt x="152" y="529"/>
                  <a:pt x="130" y="528"/>
                </a:cubicBezTo>
                <a:cubicBezTo>
                  <a:pt x="104" y="510"/>
                  <a:pt x="119" y="515"/>
                  <a:pt x="82" y="519"/>
                </a:cubicBezTo>
                <a:cubicBezTo>
                  <a:pt x="72" y="548"/>
                  <a:pt x="82" y="536"/>
                  <a:pt x="40" y="540"/>
                </a:cubicBezTo>
                <a:cubicBezTo>
                  <a:pt x="33" y="561"/>
                  <a:pt x="29" y="584"/>
                  <a:pt x="13" y="600"/>
                </a:cubicBezTo>
                <a:cubicBezTo>
                  <a:pt x="10" y="627"/>
                  <a:pt x="0" y="639"/>
                  <a:pt x="16" y="663"/>
                </a:cubicBezTo>
                <a:cubicBezTo>
                  <a:pt x="21" y="684"/>
                  <a:pt x="36" y="678"/>
                  <a:pt x="52" y="687"/>
                </a:cubicBezTo>
                <a:cubicBezTo>
                  <a:pt x="58" y="691"/>
                  <a:pt x="70" y="699"/>
                  <a:pt x="70" y="699"/>
                </a:cubicBezTo>
                <a:cubicBezTo>
                  <a:pt x="77" y="710"/>
                  <a:pt x="84" y="708"/>
                  <a:pt x="88" y="720"/>
                </a:cubicBezTo>
                <a:cubicBezTo>
                  <a:pt x="94" y="776"/>
                  <a:pt x="121" y="759"/>
                  <a:pt x="178" y="762"/>
                </a:cubicBezTo>
                <a:cubicBezTo>
                  <a:pt x="193" y="777"/>
                  <a:pt x="185" y="793"/>
                  <a:pt x="196" y="810"/>
                </a:cubicBezTo>
                <a:cubicBezTo>
                  <a:pt x="192" y="822"/>
                  <a:pt x="185" y="822"/>
                  <a:pt x="181" y="834"/>
                </a:cubicBezTo>
                <a:cubicBezTo>
                  <a:pt x="182" y="838"/>
                  <a:pt x="185" y="842"/>
                  <a:pt x="184" y="846"/>
                </a:cubicBezTo>
                <a:cubicBezTo>
                  <a:pt x="183" y="849"/>
                  <a:pt x="177" y="849"/>
                  <a:pt x="175" y="852"/>
                </a:cubicBezTo>
                <a:cubicBezTo>
                  <a:pt x="172" y="856"/>
                  <a:pt x="174" y="862"/>
                  <a:pt x="172" y="867"/>
                </a:cubicBezTo>
                <a:cubicBezTo>
                  <a:pt x="171" y="870"/>
                  <a:pt x="168" y="873"/>
                  <a:pt x="166" y="876"/>
                </a:cubicBezTo>
                <a:cubicBezTo>
                  <a:pt x="167" y="889"/>
                  <a:pt x="169" y="916"/>
                  <a:pt x="175" y="930"/>
                </a:cubicBezTo>
                <a:cubicBezTo>
                  <a:pt x="181" y="944"/>
                  <a:pt x="191" y="952"/>
                  <a:pt x="196" y="966"/>
                </a:cubicBezTo>
                <a:cubicBezTo>
                  <a:pt x="198" y="982"/>
                  <a:pt x="203" y="1014"/>
                  <a:pt x="220" y="1020"/>
                </a:cubicBezTo>
                <a:cubicBezTo>
                  <a:pt x="231" y="1031"/>
                  <a:pt x="235" y="1043"/>
                  <a:pt x="244" y="1056"/>
                </a:cubicBezTo>
                <a:cubicBezTo>
                  <a:pt x="243" y="1082"/>
                  <a:pt x="244" y="1129"/>
                  <a:pt x="211" y="1137"/>
                </a:cubicBezTo>
                <a:cubicBezTo>
                  <a:pt x="206" y="1142"/>
                  <a:pt x="198" y="1144"/>
                  <a:pt x="193" y="1149"/>
                </a:cubicBezTo>
                <a:cubicBezTo>
                  <a:pt x="185" y="1157"/>
                  <a:pt x="188" y="1175"/>
                  <a:pt x="184" y="1185"/>
                </a:cubicBezTo>
                <a:cubicBezTo>
                  <a:pt x="179" y="1197"/>
                  <a:pt x="165" y="1211"/>
                  <a:pt x="154" y="1218"/>
                </a:cubicBezTo>
                <a:cubicBezTo>
                  <a:pt x="148" y="1237"/>
                  <a:pt x="139" y="1254"/>
                  <a:pt x="133" y="1272"/>
                </a:cubicBezTo>
                <a:cubicBezTo>
                  <a:pt x="129" y="1298"/>
                  <a:pt x="127" y="1328"/>
                  <a:pt x="103" y="1344"/>
                </a:cubicBezTo>
                <a:cubicBezTo>
                  <a:pt x="100" y="1351"/>
                  <a:pt x="103" y="1363"/>
                  <a:pt x="103" y="1371"/>
                </a:cubicBezTo>
                <a:cubicBezTo>
                  <a:pt x="85" y="1443"/>
                  <a:pt x="69" y="1489"/>
                  <a:pt x="148" y="1497"/>
                </a:cubicBezTo>
                <a:cubicBezTo>
                  <a:pt x="178" y="1554"/>
                  <a:pt x="143" y="1525"/>
                  <a:pt x="178" y="1521"/>
                </a:cubicBezTo>
                <a:cubicBezTo>
                  <a:pt x="183" y="1507"/>
                  <a:pt x="208" y="1490"/>
                  <a:pt x="223" y="1485"/>
                </a:cubicBezTo>
                <a:cubicBezTo>
                  <a:pt x="225" y="1479"/>
                  <a:pt x="223" y="1469"/>
                  <a:pt x="229" y="1467"/>
                </a:cubicBezTo>
                <a:cubicBezTo>
                  <a:pt x="249" y="1460"/>
                  <a:pt x="269" y="1454"/>
                  <a:pt x="289" y="1449"/>
                </a:cubicBezTo>
                <a:cubicBezTo>
                  <a:pt x="295" y="1445"/>
                  <a:pt x="302" y="1444"/>
                  <a:pt x="307" y="1440"/>
                </a:cubicBezTo>
                <a:cubicBezTo>
                  <a:pt x="326" y="1425"/>
                  <a:pt x="335" y="1408"/>
                  <a:pt x="361" y="1401"/>
                </a:cubicBezTo>
                <a:cubicBezTo>
                  <a:pt x="406" y="1407"/>
                  <a:pt x="384" y="1391"/>
                  <a:pt x="412" y="1410"/>
                </a:cubicBezTo>
                <a:cubicBezTo>
                  <a:pt x="420" y="1422"/>
                  <a:pt x="410" y="1436"/>
                  <a:pt x="424" y="1440"/>
                </a:cubicBezTo>
                <a:cubicBezTo>
                  <a:pt x="430" y="1442"/>
                  <a:pt x="442" y="1446"/>
                  <a:pt x="442" y="1446"/>
                </a:cubicBezTo>
                <a:cubicBezTo>
                  <a:pt x="452" y="1475"/>
                  <a:pt x="480" y="1460"/>
                  <a:pt x="508" y="1458"/>
                </a:cubicBezTo>
                <a:cubicBezTo>
                  <a:pt x="516" y="1433"/>
                  <a:pt x="514" y="1407"/>
                  <a:pt x="496" y="1389"/>
                </a:cubicBezTo>
                <a:cubicBezTo>
                  <a:pt x="497" y="1371"/>
                  <a:pt x="495" y="1353"/>
                  <a:pt x="499" y="1335"/>
                </a:cubicBezTo>
                <a:cubicBezTo>
                  <a:pt x="503" y="1317"/>
                  <a:pt x="523" y="1303"/>
                  <a:pt x="535" y="1302"/>
                </a:cubicBezTo>
                <a:cubicBezTo>
                  <a:pt x="616" y="1293"/>
                  <a:pt x="587" y="1298"/>
                  <a:pt x="652" y="1305"/>
                </a:cubicBezTo>
                <a:cubicBezTo>
                  <a:pt x="661" y="1306"/>
                  <a:pt x="679" y="1314"/>
                  <a:pt x="679" y="1314"/>
                </a:cubicBezTo>
                <a:cubicBezTo>
                  <a:pt x="702" y="1306"/>
                  <a:pt x="690" y="1280"/>
                  <a:pt x="715" y="1272"/>
                </a:cubicBezTo>
                <a:cubicBezTo>
                  <a:pt x="721" y="1253"/>
                  <a:pt x="715" y="1232"/>
                  <a:pt x="727" y="1215"/>
                </a:cubicBezTo>
                <a:cubicBezTo>
                  <a:pt x="723" y="1199"/>
                  <a:pt x="716" y="1187"/>
                  <a:pt x="700" y="1182"/>
                </a:cubicBezTo>
                <a:cubicBezTo>
                  <a:pt x="683" y="1156"/>
                  <a:pt x="715" y="1154"/>
                  <a:pt x="733" y="1149"/>
                </a:cubicBezTo>
                <a:cubicBezTo>
                  <a:pt x="749" y="1138"/>
                  <a:pt x="753" y="1120"/>
                  <a:pt x="769" y="1110"/>
                </a:cubicBezTo>
                <a:cubicBezTo>
                  <a:pt x="772" y="1078"/>
                  <a:pt x="768" y="1077"/>
                  <a:pt x="790" y="1062"/>
                </a:cubicBezTo>
                <a:cubicBezTo>
                  <a:pt x="797" y="1051"/>
                  <a:pt x="817" y="1006"/>
                  <a:pt x="826" y="999"/>
                </a:cubicBezTo>
                <a:cubicBezTo>
                  <a:pt x="834" y="993"/>
                  <a:pt x="847" y="980"/>
                  <a:pt x="856" y="978"/>
                </a:cubicBezTo>
                <a:cubicBezTo>
                  <a:pt x="873" y="979"/>
                  <a:pt x="883" y="978"/>
                  <a:pt x="895" y="969"/>
                </a:cubicBezTo>
                <a:cubicBezTo>
                  <a:pt x="899" y="970"/>
                  <a:pt x="916" y="1000"/>
                  <a:pt x="919" y="1002"/>
                </a:cubicBezTo>
                <a:cubicBezTo>
                  <a:pt x="925" y="1007"/>
                  <a:pt x="938" y="1011"/>
                  <a:pt x="946" y="1014"/>
                </a:cubicBezTo>
                <a:cubicBezTo>
                  <a:pt x="950" y="1026"/>
                  <a:pt x="955" y="1031"/>
                  <a:pt x="967" y="1035"/>
                </a:cubicBezTo>
                <a:cubicBezTo>
                  <a:pt x="976" y="1063"/>
                  <a:pt x="997" y="1049"/>
                  <a:pt x="970" y="1047"/>
                </a:cubicBezTo>
                <a:cubicBezTo>
                  <a:pt x="991" y="1033"/>
                  <a:pt x="953" y="1068"/>
                  <a:pt x="976" y="1074"/>
                </a:cubicBezTo>
                <a:cubicBezTo>
                  <a:pt x="970" y="1139"/>
                  <a:pt x="963" y="1078"/>
                  <a:pt x="967" y="1176"/>
                </a:cubicBezTo>
                <a:cubicBezTo>
                  <a:pt x="974" y="1176"/>
                  <a:pt x="1014" y="1162"/>
                  <a:pt x="1027" y="1170"/>
                </a:cubicBezTo>
                <a:cubicBezTo>
                  <a:pt x="1032" y="1186"/>
                  <a:pt x="1035" y="1197"/>
                  <a:pt x="1030" y="1212"/>
                </a:cubicBezTo>
                <a:cubicBezTo>
                  <a:pt x="1026" y="1282"/>
                  <a:pt x="1030" y="1254"/>
                  <a:pt x="1018" y="1290"/>
                </a:cubicBezTo>
                <a:cubicBezTo>
                  <a:pt x="1017" y="1335"/>
                  <a:pt x="1018" y="1380"/>
                  <a:pt x="1015" y="1425"/>
                </a:cubicBezTo>
                <a:cubicBezTo>
                  <a:pt x="1015" y="1431"/>
                  <a:pt x="1009" y="1443"/>
                  <a:pt x="1009" y="1443"/>
                </a:cubicBezTo>
                <a:cubicBezTo>
                  <a:pt x="1007" y="1468"/>
                  <a:pt x="991" y="1520"/>
                  <a:pt x="1015" y="1536"/>
                </a:cubicBezTo>
                <a:cubicBezTo>
                  <a:pt x="1030" y="1558"/>
                  <a:pt x="1030" y="1587"/>
                  <a:pt x="1042" y="1611"/>
                </a:cubicBezTo>
                <a:cubicBezTo>
                  <a:pt x="1049" y="1624"/>
                  <a:pt x="1050" y="1621"/>
                  <a:pt x="1066" y="1626"/>
                </a:cubicBezTo>
                <a:cubicBezTo>
                  <a:pt x="1069" y="1627"/>
                  <a:pt x="1075" y="1629"/>
                  <a:pt x="1075" y="1629"/>
                </a:cubicBezTo>
                <a:cubicBezTo>
                  <a:pt x="1098" y="1626"/>
                  <a:pt x="1098" y="1633"/>
                  <a:pt x="1102" y="1617"/>
                </a:cubicBezTo>
                <a:cubicBezTo>
                  <a:pt x="1103" y="1612"/>
                  <a:pt x="1119" y="1609"/>
                  <a:pt x="1123" y="1605"/>
                </a:cubicBezTo>
                <a:cubicBezTo>
                  <a:pt x="1128" y="1600"/>
                  <a:pt x="1133" y="1593"/>
                  <a:pt x="1141" y="1590"/>
                </a:cubicBezTo>
                <a:cubicBezTo>
                  <a:pt x="1147" y="1588"/>
                  <a:pt x="1159" y="1584"/>
                  <a:pt x="1159" y="1584"/>
                </a:cubicBezTo>
                <a:cubicBezTo>
                  <a:pt x="1173" y="1563"/>
                  <a:pt x="1164" y="1560"/>
                  <a:pt x="1192" y="1551"/>
                </a:cubicBezTo>
                <a:cubicBezTo>
                  <a:pt x="1198" y="1549"/>
                  <a:pt x="1204" y="1547"/>
                  <a:pt x="1210" y="1545"/>
                </a:cubicBezTo>
                <a:cubicBezTo>
                  <a:pt x="1213" y="1544"/>
                  <a:pt x="1219" y="1542"/>
                  <a:pt x="1219" y="1542"/>
                </a:cubicBezTo>
                <a:cubicBezTo>
                  <a:pt x="1240" y="1510"/>
                  <a:pt x="1271" y="1512"/>
                  <a:pt x="1306" y="1509"/>
                </a:cubicBezTo>
                <a:cubicBezTo>
                  <a:pt x="1320" y="1495"/>
                  <a:pt x="1317" y="1473"/>
                  <a:pt x="1336" y="1467"/>
                </a:cubicBezTo>
                <a:cubicBezTo>
                  <a:pt x="1342" y="1461"/>
                  <a:pt x="1351" y="1459"/>
                  <a:pt x="1354" y="1452"/>
                </a:cubicBezTo>
                <a:cubicBezTo>
                  <a:pt x="1358" y="1440"/>
                  <a:pt x="1352" y="1425"/>
                  <a:pt x="1363" y="1416"/>
                </a:cubicBezTo>
                <a:cubicBezTo>
                  <a:pt x="1370" y="1410"/>
                  <a:pt x="1384" y="1407"/>
                  <a:pt x="1393" y="1404"/>
                </a:cubicBezTo>
                <a:cubicBezTo>
                  <a:pt x="1399" y="1402"/>
                  <a:pt x="1411" y="1398"/>
                  <a:pt x="1411" y="1398"/>
                </a:cubicBezTo>
                <a:cubicBezTo>
                  <a:pt x="1423" y="1386"/>
                  <a:pt x="1431" y="1376"/>
                  <a:pt x="1447" y="1371"/>
                </a:cubicBezTo>
                <a:cubicBezTo>
                  <a:pt x="1450" y="1355"/>
                  <a:pt x="1455" y="1356"/>
                  <a:pt x="1468" y="1350"/>
                </a:cubicBezTo>
                <a:cubicBezTo>
                  <a:pt x="1474" y="1347"/>
                  <a:pt x="1486" y="1344"/>
                  <a:pt x="1486" y="1344"/>
                </a:cubicBezTo>
                <a:cubicBezTo>
                  <a:pt x="1518" y="1345"/>
                  <a:pt x="1551" y="1338"/>
                  <a:pt x="1582" y="1347"/>
                </a:cubicBezTo>
                <a:cubicBezTo>
                  <a:pt x="1588" y="1349"/>
                  <a:pt x="1579" y="1387"/>
                  <a:pt x="1564" y="1392"/>
                </a:cubicBezTo>
                <a:cubicBezTo>
                  <a:pt x="1552" y="1429"/>
                  <a:pt x="1599" y="1408"/>
                  <a:pt x="1630" y="1407"/>
                </a:cubicBezTo>
                <a:cubicBezTo>
                  <a:pt x="1641" y="1399"/>
                  <a:pt x="1653" y="1391"/>
                  <a:pt x="1666" y="1386"/>
                </a:cubicBezTo>
                <a:cubicBezTo>
                  <a:pt x="1679" y="1380"/>
                  <a:pt x="1693" y="1379"/>
                  <a:pt x="1705" y="1371"/>
                </a:cubicBezTo>
                <a:cubicBezTo>
                  <a:pt x="1709" y="1356"/>
                  <a:pt x="1712" y="1355"/>
                  <a:pt x="1726" y="1350"/>
                </a:cubicBezTo>
                <a:cubicBezTo>
                  <a:pt x="1762" y="1354"/>
                  <a:pt x="1799" y="1348"/>
                  <a:pt x="1834" y="1356"/>
                </a:cubicBezTo>
                <a:cubicBezTo>
                  <a:pt x="1840" y="1357"/>
                  <a:pt x="1838" y="1368"/>
                  <a:pt x="1840" y="1374"/>
                </a:cubicBezTo>
                <a:cubicBezTo>
                  <a:pt x="1842" y="1380"/>
                  <a:pt x="1852" y="1379"/>
                  <a:pt x="1858" y="1383"/>
                </a:cubicBezTo>
                <a:cubicBezTo>
                  <a:pt x="1868" y="1412"/>
                  <a:pt x="1851" y="1414"/>
                  <a:pt x="1891" y="1410"/>
                </a:cubicBezTo>
                <a:cubicBezTo>
                  <a:pt x="1913" y="1403"/>
                  <a:pt x="1915" y="1387"/>
                  <a:pt x="1924" y="1371"/>
                </a:cubicBezTo>
                <a:cubicBezTo>
                  <a:pt x="1929" y="1362"/>
                  <a:pt x="1938" y="1354"/>
                  <a:pt x="1945" y="1353"/>
                </a:cubicBezTo>
                <a:cubicBezTo>
                  <a:pt x="1941" y="1338"/>
                  <a:pt x="1935" y="1337"/>
                  <a:pt x="1924" y="1326"/>
                </a:cubicBezTo>
                <a:cubicBezTo>
                  <a:pt x="1918" y="1309"/>
                  <a:pt x="1909" y="1294"/>
                  <a:pt x="1894" y="1284"/>
                </a:cubicBezTo>
                <a:cubicBezTo>
                  <a:pt x="1887" y="1274"/>
                  <a:pt x="1880" y="1268"/>
                  <a:pt x="1876" y="1257"/>
                </a:cubicBezTo>
                <a:cubicBezTo>
                  <a:pt x="1879" y="1244"/>
                  <a:pt x="1887" y="1239"/>
                  <a:pt x="1891" y="1227"/>
                </a:cubicBezTo>
                <a:cubicBezTo>
                  <a:pt x="1888" y="1196"/>
                  <a:pt x="1887" y="1184"/>
                  <a:pt x="1867" y="1164"/>
                </a:cubicBezTo>
                <a:cubicBezTo>
                  <a:pt x="1869" y="1135"/>
                  <a:pt x="1879" y="1101"/>
                  <a:pt x="1852" y="1083"/>
                </a:cubicBezTo>
                <a:cubicBezTo>
                  <a:pt x="1842" y="1069"/>
                  <a:pt x="1847" y="1077"/>
                  <a:pt x="1840" y="1056"/>
                </a:cubicBezTo>
                <a:cubicBezTo>
                  <a:pt x="1839" y="1053"/>
                  <a:pt x="1837" y="1047"/>
                  <a:pt x="1837" y="1047"/>
                </a:cubicBezTo>
                <a:cubicBezTo>
                  <a:pt x="1838" y="1030"/>
                  <a:pt x="1836" y="1013"/>
                  <a:pt x="1840" y="996"/>
                </a:cubicBezTo>
                <a:cubicBezTo>
                  <a:pt x="1842" y="989"/>
                  <a:pt x="1852" y="978"/>
                  <a:pt x="1852" y="978"/>
                </a:cubicBezTo>
                <a:cubicBezTo>
                  <a:pt x="1851" y="965"/>
                  <a:pt x="1852" y="952"/>
                  <a:pt x="1849" y="939"/>
                </a:cubicBezTo>
                <a:cubicBezTo>
                  <a:pt x="1848" y="933"/>
                  <a:pt x="1835" y="927"/>
                  <a:pt x="1831" y="924"/>
                </a:cubicBezTo>
                <a:cubicBezTo>
                  <a:pt x="1801" y="899"/>
                  <a:pt x="1756" y="898"/>
                  <a:pt x="1723" y="876"/>
                </a:cubicBezTo>
                <a:cubicBezTo>
                  <a:pt x="1708" y="879"/>
                  <a:pt x="1692" y="876"/>
                  <a:pt x="1678" y="882"/>
                </a:cubicBezTo>
                <a:cubicBezTo>
                  <a:pt x="1674" y="884"/>
                  <a:pt x="1676" y="890"/>
                  <a:pt x="1675" y="894"/>
                </a:cubicBezTo>
                <a:cubicBezTo>
                  <a:pt x="1673" y="900"/>
                  <a:pt x="1671" y="906"/>
                  <a:pt x="1669" y="912"/>
                </a:cubicBezTo>
                <a:cubicBezTo>
                  <a:pt x="1667" y="919"/>
                  <a:pt x="1655" y="916"/>
                  <a:pt x="1648" y="918"/>
                </a:cubicBezTo>
                <a:cubicBezTo>
                  <a:pt x="1638" y="917"/>
                  <a:pt x="1628" y="918"/>
                  <a:pt x="1618" y="915"/>
                </a:cubicBezTo>
                <a:cubicBezTo>
                  <a:pt x="1610" y="912"/>
                  <a:pt x="1591" y="880"/>
                  <a:pt x="1588" y="870"/>
                </a:cubicBezTo>
                <a:cubicBezTo>
                  <a:pt x="1587" y="858"/>
                  <a:pt x="1587" y="846"/>
                  <a:pt x="1585" y="834"/>
                </a:cubicBezTo>
                <a:cubicBezTo>
                  <a:pt x="1583" y="824"/>
                  <a:pt x="1561" y="813"/>
                  <a:pt x="1561" y="813"/>
                </a:cubicBezTo>
                <a:cubicBezTo>
                  <a:pt x="1566" y="785"/>
                  <a:pt x="1591" y="792"/>
                  <a:pt x="1615" y="780"/>
                </a:cubicBezTo>
                <a:cubicBezTo>
                  <a:pt x="1611" y="751"/>
                  <a:pt x="1579" y="732"/>
                  <a:pt x="1558" y="711"/>
                </a:cubicBezTo>
                <a:cubicBezTo>
                  <a:pt x="1539" y="655"/>
                  <a:pt x="1566" y="740"/>
                  <a:pt x="1549" y="597"/>
                </a:cubicBezTo>
                <a:cubicBezTo>
                  <a:pt x="1548" y="585"/>
                  <a:pt x="1516" y="585"/>
                  <a:pt x="1516" y="585"/>
                </a:cubicBezTo>
                <a:cubicBezTo>
                  <a:pt x="1505" y="586"/>
                  <a:pt x="1491" y="583"/>
                  <a:pt x="1483" y="591"/>
                </a:cubicBezTo>
                <a:cubicBezTo>
                  <a:pt x="1460" y="614"/>
                  <a:pt x="1495" y="607"/>
                  <a:pt x="1447" y="612"/>
                </a:cubicBezTo>
                <a:cubicBezTo>
                  <a:pt x="1438" y="639"/>
                  <a:pt x="1378" y="622"/>
                  <a:pt x="1366" y="621"/>
                </a:cubicBezTo>
                <a:cubicBezTo>
                  <a:pt x="1350" y="618"/>
                  <a:pt x="1334" y="614"/>
                  <a:pt x="1318" y="609"/>
                </a:cubicBezTo>
                <a:cubicBezTo>
                  <a:pt x="1301" y="612"/>
                  <a:pt x="1286" y="617"/>
                  <a:pt x="1270" y="621"/>
                </a:cubicBezTo>
                <a:cubicBezTo>
                  <a:pt x="1259" y="632"/>
                  <a:pt x="1249" y="631"/>
                  <a:pt x="1234" y="636"/>
                </a:cubicBezTo>
                <a:cubicBezTo>
                  <a:pt x="1230" y="647"/>
                  <a:pt x="1223" y="652"/>
                  <a:pt x="1219" y="663"/>
                </a:cubicBezTo>
                <a:cubicBezTo>
                  <a:pt x="1218" y="672"/>
                  <a:pt x="1221" y="698"/>
                  <a:pt x="1201" y="681"/>
                </a:cubicBezTo>
                <a:cubicBezTo>
                  <a:pt x="1198" y="678"/>
                  <a:pt x="1201" y="672"/>
                  <a:pt x="1198" y="669"/>
                </a:cubicBezTo>
                <a:cubicBezTo>
                  <a:pt x="1196" y="667"/>
                  <a:pt x="1192" y="667"/>
                  <a:pt x="1189" y="666"/>
                </a:cubicBezTo>
                <a:cubicBezTo>
                  <a:pt x="1178" y="655"/>
                  <a:pt x="1170" y="644"/>
                  <a:pt x="1165" y="630"/>
                </a:cubicBezTo>
                <a:cubicBezTo>
                  <a:pt x="1138" y="634"/>
                  <a:pt x="1144" y="643"/>
                  <a:pt x="1117" y="648"/>
                </a:cubicBezTo>
                <a:cubicBezTo>
                  <a:pt x="1102" y="658"/>
                  <a:pt x="1100" y="657"/>
                  <a:pt x="1081" y="654"/>
                </a:cubicBezTo>
                <a:cubicBezTo>
                  <a:pt x="1071" y="639"/>
                  <a:pt x="1072" y="632"/>
                  <a:pt x="1078" y="615"/>
                </a:cubicBezTo>
                <a:cubicBezTo>
                  <a:pt x="1070" y="567"/>
                  <a:pt x="1087" y="634"/>
                  <a:pt x="1027" y="594"/>
                </a:cubicBezTo>
                <a:cubicBezTo>
                  <a:pt x="1019" y="589"/>
                  <a:pt x="1029" y="576"/>
                  <a:pt x="1030" y="567"/>
                </a:cubicBezTo>
                <a:cubicBezTo>
                  <a:pt x="1029" y="562"/>
                  <a:pt x="1031" y="556"/>
                  <a:pt x="1027" y="552"/>
                </a:cubicBezTo>
                <a:cubicBezTo>
                  <a:pt x="1023" y="548"/>
                  <a:pt x="1009" y="546"/>
                  <a:pt x="1009" y="546"/>
                </a:cubicBezTo>
                <a:cubicBezTo>
                  <a:pt x="965" y="551"/>
                  <a:pt x="992" y="545"/>
                  <a:pt x="970" y="567"/>
                </a:cubicBezTo>
                <a:cubicBezTo>
                  <a:pt x="961" y="576"/>
                  <a:pt x="944" y="572"/>
                  <a:pt x="931" y="573"/>
                </a:cubicBezTo>
                <a:cubicBezTo>
                  <a:pt x="920" y="581"/>
                  <a:pt x="923" y="589"/>
                  <a:pt x="913" y="597"/>
                </a:cubicBezTo>
                <a:cubicBezTo>
                  <a:pt x="900" y="608"/>
                  <a:pt x="841" y="606"/>
                  <a:pt x="841" y="606"/>
                </a:cubicBezTo>
                <a:cubicBezTo>
                  <a:pt x="838" y="607"/>
                  <a:pt x="835" y="610"/>
                  <a:pt x="832" y="609"/>
                </a:cubicBezTo>
                <a:cubicBezTo>
                  <a:pt x="825" y="606"/>
                  <a:pt x="828" y="595"/>
                  <a:pt x="826" y="588"/>
                </a:cubicBezTo>
                <a:cubicBezTo>
                  <a:pt x="823" y="576"/>
                  <a:pt x="818" y="571"/>
                  <a:pt x="808" y="564"/>
                </a:cubicBezTo>
                <a:cubicBezTo>
                  <a:pt x="794" y="544"/>
                  <a:pt x="778" y="540"/>
                  <a:pt x="754" y="555"/>
                </a:cubicBezTo>
                <a:cubicBezTo>
                  <a:pt x="735" y="561"/>
                  <a:pt x="715" y="573"/>
                  <a:pt x="709" y="549"/>
                </a:cubicBezTo>
                <a:cubicBezTo>
                  <a:pt x="651" y="553"/>
                  <a:pt x="681" y="548"/>
                  <a:pt x="652" y="567"/>
                </a:cubicBezTo>
                <a:cubicBezTo>
                  <a:pt x="626" y="564"/>
                  <a:pt x="609" y="555"/>
                  <a:pt x="583" y="552"/>
                </a:cubicBezTo>
                <a:cubicBezTo>
                  <a:pt x="582" y="552"/>
                  <a:pt x="511" y="563"/>
                  <a:pt x="493" y="558"/>
                </a:cubicBezTo>
                <a:cubicBezTo>
                  <a:pt x="479" y="516"/>
                  <a:pt x="494" y="566"/>
                  <a:pt x="484" y="486"/>
                </a:cubicBezTo>
                <a:cubicBezTo>
                  <a:pt x="483" y="480"/>
                  <a:pt x="478" y="468"/>
                  <a:pt x="478" y="468"/>
                </a:cubicBezTo>
                <a:cubicBezTo>
                  <a:pt x="480" y="442"/>
                  <a:pt x="481" y="428"/>
                  <a:pt x="502" y="414"/>
                </a:cubicBezTo>
                <a:cubicBezTo>
                  <a:pt x="515" y="434"/>
                  <a:pt x="502" y="436"/>
                  <a:pt x="532" y="432"/>
                </a:cubicBezTo>
                <a:cubicBezTo>
                  <a:pt x="535" y="431"/>
                  <a:pt x="539" y="432"/>
                  <a:pt x="541" y="429"/>
                </a:cubicBezTo>
                <a:cubicBezTo>
                  <a:pt x="545" y="424"/>
                  <a:pt x="547" y="411"/>
                  <a:pt x="547" y="411"/>
                </a:cubicBezTo>
                <a:cubicBezTo>
                  <a:pt x="542" y="395"/>
                  <a:pt x="528" y="386"/>
                  <a:pt x="541" y="366"/>
                </a:cubicBezTo>
                <a:cubicBezTo>
                  <a:pt x="544" y="361"/>
                  <a:pt x="553" y="362"/>
                  <a:pt x="559" y="360"/>
                </a:cubicBezTo>
                <a:cubicBezTo>
                  <a:pt x="588" y="350"/>
                  <a:pt x="589" y="344"/>
                  <a:pt x="622" y="342"/>
                </a:cubicBezTo>
                <a:cubicBezTo>
                  <a:pt x="629" y="321"/>
                  <a:pt x="637" y="329"/>
                  <a:pt x="652" y="324"/>
                </a:cubicBezTo>
                <a:cubicBezTo>
                  <a:pt x="659" y="325"/>
                  <a:pt x="667" y="324"/>
                  <a:pt x="673" y="327"/>
                </a:cubicBezTo>
                <a:cubicBezTo>
                  <a:pt x="696" y="338"/>
                  <a:pt x="652" y="335"/>
                  <a:pt x="685" y="342"/>
                </a:cubicBezTo>
                <a:cubicBezTo>
                  <a:pt x="697" y="344"/>
                  <a:pt x="709" y="344"/>
                  <a:pt x="721" y="345"/>
                </a:cubicBezTo>
                <a:cubicBezTo>
                  <a:pt x="729" y="369"/>
                  <a:pt x="754" y="363"/>
                  <a:pt x="772" y="375"/>
                </a:cubicBezTo>
                <a:cubicBezTo>
                  <a:pt x="773" y="378"/>
                  <a:pt x="773" y="382"/>
                  <a:pt x="775" y="384"/>
                </a:cubicBezTo>
                <a:cubicBezTo>
                  <a:pt x="777" y="386"/>
                  <a:pt x="782" y="384"/>
                  <a:pt x="784" y="387"/>
                </a:cubicBezTo>
                <a:cubicBezTo>
                  <a:pt x="802" y="412"/>
                  <a:pt x="779" y="401"/>
                  <a:pt x="799" y="408"/>
                </a:cubicBezTo>
                <a:cubicBezTo>
                  <a:pt x="824" y="402"/>
                  <a:pt x="811" y="378"/>
                  <a:pt x="823" y="360"/>
                </a:cubicBezTo>
                <a:cubicBezTo>
                  <a:pt x="827" y="354"/>
                  <a:pt x="835" y="355"/>
                  <a:pt x="841" y="351"/>
                </a:cubicBezTo>
                <a:cubicBezTo>
                  <a:pt x="848" y="340"/>
                  <a:pt x="861" y="334"/>
                  <a:pt x="874" y="330"/>
                </a:cubicBezTo>
                <a:cubicBezTo>
                  <a:pt x="903" y="337"/>
                  <a:pt x="890" y="368"/>
                  <a:pt x="904" y="390"/>
                </a:cubicBezTo>
                <a:cubicBezTo>
                  <a:pt x="899" y="391"/>
                  <a:pt x="892" y="389"/>
                  <a:pt x="889" y="393"/>
                </a:cubicBezTo>
                <a:cubicBezTo>
                  <a:pt x="886" y="397"/>
                  <a:pt x="888" y="405"/>
                  <a:pt x="892" y="408"/>
                </a:cubicBezTo>
                <a:cubicBezTo>
                  <a:pt x="899" y="412"/>
                  <a:pt x="908" y="410"/>
                  <a:pt x="916" y="411"/>
                </a:cubicBezTo>
                <a:cubicBezTo>
                  <a:pt x="913" y="424"/>
                  <a:pt x="905" y="430"/>
                  <a:pt x="919" y="435"/>
                </a:cubicBezTo>
                <a:cubicBezTo>
                  <a:pt x="966" y="430"/>
                  <a:pt x="942" y="427"/>
                  <a:pt x="955" y="387"/>
                </a:cubicBezTo>
                <a:cubicBezTo>
                  <a:pt x="950" y="358"/>
                  <a:pt x="944" y="363"/>
                  <a:pt x="922" y="378"/>
                </a:cubicBezTo>
                <a:cubicBezTo>
                  <a:pt x="905" y="375"/>
                  <a:pt x="907" y="368"/>
                  <a:pt x="892" y="363"/>
                </a:cubicBezTo>
                <a:cubicBezTo>
                  <a:pt x="887" y="347"/>
                  <a:pt x="889" y="332"/>
                  <a:pt x="898" y="318"/>
                </a:cubicBezTo>
                <a:cubicBezTo>
                  <a:pt x="893" y="285"/>
                  <a:pt x="874" y="278"/>
                  <a:pt x="853" y="309"/>
                </a:cubicBezTo>
                <a:cubicBezTo>
                  <a:pt x="840" y="308"/>
                  <a:pt x="826" y="310"/>
                  <a:pt x="814" y="306"/>
                </a:cubicBezTo>
                <a:cubicBezTo>
                  <a:pt x="811" y="305"/>
                  <a:pt x="817" y="300"/>
                  <a:pt x="817" y="297"/>
                </a:cubicBezTo>
                <a:cubicBezTo>
                  <a:pt x="817" y="289"/>
                  <a:pt x="818" y="280"/>
                  <a:pt x="814" y="273"/>
                </a:cubicBezTo>
                <a:cubicBezTo>
                  <a:pt x="806" y="259"/>
                  <a:pt x="780" y="255"/>
                  <a:pt x="766" y="252"/>
                </a:cubicBezTo>
                <a:cubicBezTo>
                  <a:pt x="757" y="239"/>
                  <a:pt x="760" y="226"/>
                  <a:pt x="751" y="213"/>
                </a:cubicBezTo>
                <a:cubicBezTo>
                  <a:pt x="757" y="196"/>
                  <a:pt x="754" y="192"/>
                  <a:pt x="772" y="189"/>
                </a:cubicBezTo>
                <a:cubicBezTo>
                  <a:pt x="784" y="171"/>
                  <a:pt x="790" y="168"/>
                  <a:pt x="814" y="162"/>
                </a:cubicBezTo>
                <a:cubicBezTo>
                  <a:pt x="829" y="152"/>
                  <a:pt x="828" y="132"/>
                  <a:pt x="838" y="117"/>
                </a:cubicBezTo>
                <a:cubicBezTo>
                  <a:pt x="834" y="102"/>
                  <a:pt x="828" y="102"/>
                  <a:pt x="820" y="90"/>
                </a:cubicBezTo>
                <a:cubicBezTo>
                  <a:pt x="836" y="85"/>
                  <a:pt x="826" y="78"/>
                  <a:pt x="817" y="69"/>
                </a:cubicBezTo>
                <a:cubicBezTo>
                  <a:pt x="815" y="63"/>
                  <a:pt x="813" y="57"/>
                  <a:pt x="811" y="51"/>
                </a:cubicBezTo>
                <a:cubicBezTo>
                  <a:pt x="809" y="44"/>
                  <a:pt x="793" y="39"/>
                  <a:pt x="793" y="39"/>
                </a:cubicBezTo>
                <a:cubicBezTo>
                  <a:pt x="787" y="22"/>
                  <a:pt x="781" y="6"/>
                  <a:pt x="763" y="0"/>
                </a:cubicBezTo>
                <a:cubicBezTo>
                  <a:pt x="749" y="21"/>
                  <a:pt x="749" y="25"/>
                  <a:pt x="754" y="6"/>
                </a:cubicBezTo>
                <a:close/>
              </a:path>
            </a:pathLst>
          </a:custGeom>
          <a:solidFill>
            <a:srgbClr val="D0D0D4">
              <a:alpha val="50000"/>
            </a:srgbClr>
          </a:solidFill>
          <a:ln w="3175" cmpd="sng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39" y="1325961"/>
            <a:ext cx="2448271" cy="12131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165" y="198413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3" y="225816"/>
            <a:ext cx="936104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6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87625" y="325935"/>
            <a:ext cx="648072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LO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С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ATION OF LOGISTICS CENTER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8</a:t>
            </a:fld>
            <a:endParaRPr lang="ru-RU"/>
          </a:p>
        </p:txBody>
      </p:sp>
      <p:pic>
        <p:nvPicPr>
          <p:cNvPr id="12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183201"/>
            <a:ext cx="936104" cy="8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20" y="208611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4"/>
          <p:cNvSpPr/>
          <p:nvPr/>
        </p:nvSpPr>
        <p:spPr>
          <a:xfrm>
            <a:off x="0" y="6351984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70785" y="6433591"/>
            <a:ext cx="13657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http://gki.tj/</a:t>
            </a:r>
          </a:p>
        </p:txBody>
      </p:sp>
      <p:pic>
        <p:nvPicPr>
          <p:cNvPr id="19" name="Picture 7" descr="C:\Documents and Settings\МДП\Рабочий стол\168_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430" y="1124744"/>
            <a:ext cx="877905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5-конечная звезда 19"/>
          <p:cNvSpPr/>
          <p:nvPr/>
        </p:nvSpPr>
        <p:spPr bwMode="auto">
          <a:xfrm>
            <a:off x="898173" y="3733205"/>
            <a:ext cx="288032" cy="255683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1186206" y="4063430"/>
            <a:ext cx="1009530" cy="19479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03648" y="6011415"/>
            <a:ext cx="2016224" cy="3077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TURSUNZODA CITY </a:t>
            </a:r>
            <a:endParaRPr lang="ru-RU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МДП\Мои документы\АББАТ\ПРЕЗЕНТАЦИЯ - 28.02.2013\TURSUNZADE\Pictures for Tursunzade Presentation\37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08056"/>
            <a:ext cx="2592288" cy="1697008"/>
          </a:xfrm>
          <a:prstGeom prst="rect">
            <a:avLst/>
          </a:prstGeom>
          <a:noFill/>
        </p:spPr>
      </p:pic>
      <p:pic>
        <p:nvPicPr>
          <p:cNvPr id="6" name="Picture 3" descr="C:\Documents and Settings\МДП\Мои документы\АББАТ\ПРЕЗЕНТАЦИЯ - 28.02.2013\TURSUNZADE\Pictures for Tursunzade Presentation\tovar-453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2308056"/>
            <a:ext cx="2736304" cy="1697008"/>
          </a:xfrm>
          <a:prstGeom prst="rect">
            <a:avLst/>
          </a:prstGeom>
          <a:noFill/>
        </p:spPr>
      </p:pic>
      <p:pic>
        <p:nvPicPr>
          <p:cNvPr id="7" name="Picture 2" descr="C:\Documents and Settings\МДП\Мои документы\АББАТ\ПРЕЗЕНТАЦИЯ - 28.02.2013\TURSUNZADE\Pictures for Tursunzade Presentation\1358162287_D181D0B2D0B8D0BDD0BED0B9-D0B3D180D0B8D0BFD0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0434" y="4365104"/>
            <a:ext cx="2430888" cy="1594960"/>
          </a:xfrm>
          <a:prstGeom prst="rect">
            <a:avLst/>
          </a:prstGeom>
          <a:noFill/>
        </p:spPr>
      </p:pic>
      <p:pic>
        <p:nvPicPr>
          <p:cNvPr id="8" name="Picture 3" descr="C:\Documents and Settings\МДП\Мои документы\АББАТ\ПРЕЗЕНТАЦИЯ - 28.02.2013\TURSUNZADE\Pictures for Tursunzade Presentation\1299058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08056"/>
            <a:ext cx="2736304" cy="1697007"/>
          </a:xfrm>
          <a:prstGeom prst="rect">
            <a:avLst/>
          </a:prstGeom>
          <a:noFill/>
        </p:spPr>
      </p:pic>
      <p:pic>
        <p:nvPicPr>
          <p:cNvPr id="9" name="Picture 5" descr="C:\Documents and Settings\МДП\Мои документы\АББАТ\ПРЕЗЕНТАЦИЯ - 28.02.2013\TURSUNZADE\Pictures for Tursunzade Presentation\2013-05-05 13.52.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0920" y="4365104"/>
            <a:ext cx="2664295" cy="15949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052736"/>
            <a:ext cx="8605620" cy="1200329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Logistics </a:t>
            </a:r>
            <a:r>
              <a:rPr lang="en-US" sz="2400" dirty="0">
                <a:solidFill>
                  <a:schemeClr val="bg1"/>
                </a:solidFill>
              </a:rPr>
              <a:t>center will </a:t>
            </a:r>
            <a:r>
              <a:rPr lang="en-US" sz="2400" dirty="0" smtClean="0">
                <a:solidFill>
                  <a:schemeClr val="bg1"/>
                </a:solidFill>
              </a:rPr>
              <a:t>provide full </a:t>
            </a:r>
            <a:r>
              <a:rPr lang="en-US" sz="2400" dirty="0">
                <a:solidFill>
                  <a:schemeClr val="bg1"/>
                </a:solidFill>
              </a:rPr>
              <a:t>period services </a:t>
            </a:r>
            <a:r>
              <a:rPr lang="en-US" sz="2400" dirty="0" smtClean="0">
                <a:solidFill>
                  <a:schemeClr val="bg1"/>
                </a:solidFill>
              </a:rPr>
              <a:t> joint activity of </a:t>
            </a:r>
            <a:r>
              <a:rPr lang="en-US" sz="2400" dirty="0">
                <a:solidFill>
                  <a:schemeClr val="bg1"/>
                </a:solidFill>
              </a:rPr>
              <a:t>customs 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sanitary quarantine </a:t>
            </a:r>
            <a:r>
              <a:rPr lang="en-US" sz="2400" dirty="0" smtClean="0">
                <a:solidFill>
                  <a:schemeClr val="bg1"/>
                </a:solidFill>
              </a:rPr>
              <a:t>services, </a:t>
            </a:r>
            <a:r>
              <a:rPr lang="en-US" sz="2400" dirty="0">
                <a:solidFill>
                  <a:schemeClr val="bg1"/>
                </a:solidFill>
              </a:rPr>
              <a:t>temporary storage </a:t>
            </a:r>
            <a:r>
              <a:rPr lang="en-US" sz="2400" dirty="0" smtClean="0">
                <a:solidFill>
                  <a:schemeClr val="bg1"/>
                </a:solidFill>
              </a:rPr>
              <a:t>area 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customs storages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5" y="325935"/>
            <a:ext cx="648072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LOGISTIS CENTER SERVICES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9900-D775-4CCC-8BA2-0E4F082F9EC2}" type="slidenum">
              <a:rPr lang="ru-RU" smtClean="0"/>
              <a:t>9</a:t>
            </a:fld>
            <a:endParaRPr lang="ru-RU"/>
          </a:p>
        </p:txBody>
      </p:sp>
      <p:pic>
        <p:nvPicPr>
          <p:cNvPr id="12" name="Picture 2" descr="D:\ИСЛОХОТ\2013\DATA\Tajikistan\Coat_of_arms_of_Tajikistan_.svg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183201"/>
            <a:ext cx="936104" cy="8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ИСЛОХОТ\2013\DATA\Tajikistan\Танцующий флаг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3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720" y="208611"/>
            <a:ext cx="1334280" cy="81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6AA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4"/>
          <p:cNvSpPr/>
          <p:nvPr/>
        </p:nvSpPr>
        <p:spPr>
          <a:xfrm>
            <a:off x="0" y="6351984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70785" y="6433591"/>
            <a:ext cx="1365711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http://gki.tj/</a:t>
            </a:r>
          </a:p>
        </p:txBody>
      </p:sp>
    </p:spTree>
    <p:extLst>
      <p:ext uri="{BB962C8B-B14F-4D97-AF65-F5344CB8AC3E}">
        <p14:creationId xmlns:p14="http://schemas.microsoft.com/office/powerpoint/2010/main" val="117829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761</Words>
  <Application>Microsoft Office PowerPoint</Application>
  <PresentationFormat>On-screen Show (4:3)</PresentationFormat>
  <Paragraphs>159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Century Gothic</vt:lpstr>
      <vt:lpstr>Courier New</vt:lpstr>
      <vt:lpstr>Times New Roman</vt:lpstr>
      <vt:lpstr>Wingdings</vt:lpstr>
      <vt:lpstr>Тема Office</vt:lpstr>
      <vt:lpstr>Public Private Partnership in               Transport Sector of Tajikistan</vt:lpstr>
      <vt:lpstr>PowerPoint Presentation</vt:lpstr>
      <vt:lpstr>PowerPoint Presentation</vt:lpstr>
      <vt:lpstr>PowerPoint Presentation</vt:lpstr>
      <vt:lpstr>PowerPoint Presentation</vt:lpstr>
      <vt:lpstr> Construction of Logistics Center Tursunzoda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Gholamhossein Darzi</cp:lastModifiedBy>
  <cp:revision>187</cp:revision>
  <dcterms:created xsi:type="dcterms:W3CDTF">2014-06-12T16:51:35Z</dcterms:created>
  <dcterms:modified xsi:type="dcterms:W3CDTF">2014-11-02T06:17:35Z</dcterms:modified>
</cp:coreProperties>
</file>