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86" r:id="rId6"/>
    <p:sldMasterId id="2147483698" r:id="rId7"/>
  </p:sldMasterIdLst>
  <p:notesMasterIdLst>
    <p:notesMasterId r:id="rId20"/>
  </p:notesMasterIdLst>
  <p:handoutMasterIdLst>
    <p:handoutMasterId r:id="rId21"/>
  </p:handoutMasterIdLst>
  <p:sldIdLst>
    <p:sldId id="479" r:id="rId8"/>
    <p:sldId id="435" r:id="rId9"/>
    <p:sldId id="450" r:id="rId10"/>
    <p:sldId id="480" r:id="rId11"/>
    <p:sldId id="495" r:id="rId12"/>
    <p:sldId id="502" r:id="rId13"/>
    <p:sldId id="501" r:id="rId14"/>
    <p:sldId id="497" r:id="rId15"/>
    <p:sldId id="494" r:id="rId16"/>
    <p:sldId id="498" r:id="rId17"/>
    <p:sldId id="499" r:id="rId18"/>
    <p:sldId id="429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5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orient="horz" pos="3521">
          <p15:clr>
            <a:srgbClr val="A4A3A4"/>
          </p15:clr>
        </p15:guide>
        <p15:guide id="5" orient="horz" pos="429">
          <p15:clr>
            <a:srgbClr val="A4A3A4"/>
          </p15:clr>
        </p15:guide>
        <p15:guide id="6" orient="horz" pos="1083">
          <p15:clr>
            <a:srgbClr val="A4A3A4"/>
          </p15:clr>
        </p15:guide>
        <p15:guide id="7" orient="horz" pos="2986">
          <p15:clr>
            <a:srgbClr val="A4A3A4"/>
          </p15:clr>
        </p15:guide>
        <p15:guide id="8" orient="horz" pos="3658">
          <p15:clr>
            <a:srgbClr val="A4A3A4"/>
          </p15:clr>
        </p15:guide>
        <p15:guide id="9" pos="2880">
          <p15:clr>
            <a:srgbClr val="A4A3A4"/>
          </p15:clr>
        </p15:guide>
        <p15:guide id="10" pos="295">
          <p15:clr>
            <a:srgbClr val="A4A3A4"/>
          </p15:clr>
        </p15:guide>
        <p15:guide id="11" pos="2699">
          <p15:clr>
            <a:srgbClr val="A4A3A4"/>
          </p15:clr>
        </p15:guide>
        <p15:guide id="12" pos="5193">
          <p15:clr>
            <a:srgbClr val="A4A3A4"/>
          </p15:clr>
        </p15:guide>
        <p15:guide id="13" pos="698">
          <p15:clr>
            <a:srgbClr val="A4A3A4"/>
          </p15:clr>
        </p15:guide>
        <p15:guide id="14" pos="1625">
          <p15:clr>
            <a:srgbClr val="A4A3A4"/>
          </p15:clr>
        </p15:guide>
        <p15:guide id="15" pos="2556">
          <p15:clr>
            <a:srgbClr val="A4A3A4"/>
          </p15:clr>
        </p15:guide>
        <p15:guide id="16" pos="3492">
          <p15:clr>
            <a:srgbClr val="A4A3A4"/>
          </p15:clr>
        </p15:guide>
        <p15:guide id="17" pos="4423">
          <p15:clr>
            <a:srgbClr val="A4A3A4"/>
          </p15:clr>
        </p15:guide>
        <p15:guide id="18" pos="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AFE"/>
    <a:srgbClr val="FFFFFF"/>
    <a:srgbClr val="E2F9FE"/>
    <a:srgbClr val="D7F9FD"/>
    <a:srgbClr val="CCF7FC"/>
    <a:srgbClr val="7CECF8"/>
    <a:srgbClr val="007638"/>
    <a:srgbClr val="0099CC"/>
    <a:srgbClr val="6DD9FF"/>
    <a:srgbClr val="FDF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7691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1875"/>
        <p:guide orient="horz" pos="1026"/>
        <p:guide orient="horz" pos="3997"/>
        <p:guide orient="horz" pos="3521"/>
        <p:guide orient="horz" pos="429"/>
        <p:guide orient="horz" pos="1083"/>
        <p:guide orient="horz" pos="2986"/>
        <p:guide orient="horz" pos="3658"/>
        <p:guide pos="2880"/>
        <p:guide pos="295"/>
        <p:guide pos="2699"/>
        <p:guide pos="5193"/>
        <p:guide pos="698"/>
        <p:guide pos="1625"/>
        <p:guide pos="2556"/>
        <p:guide pos="3492"/>
        <p:guide pos="4423"/>
        <p:guide pos="881"/>
      </p:guideLst>
    </p:cSldViewPr>
  </p:slideViewPr>
  <p:outlineViewPr>
    <p:cViewPr>
      <p:scale>
        <a:sx n="33" d="100"/>
        <a:sy n="33" d="100"/>
      </p:scale>
      <p:origin x="0" y="-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dirty="0" smtClean="0"/>
                      <a:t>3.5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1184.3</c:v>
                </c:pt>
                <c:pt idx="1">
                  <c:v>1533.5</c:v>
                </c:pt>
                <c:pt idx="2">
                  <c:v>2091</c:v>
                </c:pt>
                <c:pt idx="3">
                  <c:v>2541</c:v>
                </c:pt>
                <c:pt idx="4">
                  <c:v>2865</c:v>
                </c:pt>
                <c:pt idx="5">
                  <c:v>2600</c:v>
                </c:pt>
                <c:pt idx="6">
                  <c:v>2495</c:v>
                </c:pt>
                <c:pt idx="7">
                  <c:v>2734</c:v>
                </c:pt>
                <c:pt idx="8">
                  <c:v>3500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2014*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2014*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145092744"/>
        <c:axId val="145271808"/>
      </c:barChart>
      <c:catAx>
        <c:axId val="14509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5271808"/>
        <c:crosses val="autoZero"/>
        <c:auto val="1"/>
        <c:lblAlgn val="ctr"/>
        <c:lblOffset val="100"/>
        <c:noMultiLvlLbl val="0"/>
      </c:catAx>
      <c:valAx>
        <c:axId val="145271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5092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6082926269841571E-2"/>
                  <c:y val="-9.013812393149074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Transport
</a:t>
                    </a:r>
                    <a:r>
                      <a:rPr lang="en-US" sz="1400" b="1" dirty="0" smtClean="0"/>
                      <a:t>32%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34882929674573E-2"/>
                  <c:y val="3.6796282486878225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1600" dirty="0"/>
                      <a:t>Energy
</a:t>
                    </a:r>
                    <a:r>
                      <a:rPr lang="en-US" sz="1600" dirty="0" smtClean="0"/>
                      <a:t>36%</a:t>
                    </a:r>
                    <a:endParaRPr lang="en-US" sz="16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Industry &amp; Mining</a:t>
                    </a:r>
                    <a:r>
                      <a:rPr lang="en-US"/>
                      <a:t>
</a:t>
                    </a:r>
                    <a:r>
                      <a:rPr lang="en-US" smtClean="0"/>
                      <a:t>13%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955787170601216E-2"/>
                  <c:y val="-8.7368991471107997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Urban Development
</a:t>
                    </a:r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Transport</c:v>
                </c:pt>
                <c:pt idx="1">
                  <c:v>Energy</c:v>
                </c:pt>
                <c:pt idx="2">
                  <c:v>Industry &amp; Mining</c:v>
                </c:pt>
                <c:pt idx="3">
                  <c:v>Urban Development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6445</c:v>
                </c:pt>
                <c:pt idx="1">
                  <c:v>7291</c:v>
                </c:pt>
                <c:pt idx="2">
                  <c:v>2589</c:v>
                </c:pt>
                <c:pt idx="3">
                  <c:v>2985</c:v>
                </c:pt>
                <c:pt idx="4">
                  <c:v>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DACA-F9F1-43B6-A270-90EDFA54CB6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BD12B-D19F-45BA-A20A-635703518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2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D1A342-EDFB-4FF4-B709-BE9AF6D6773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04A454-3716-4437-905B-624335D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0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749719" y="1041359"/>
            <a:ext cx="4628968" cy="4392522"/>
            <a:chOff x="-1214262" y="773337"/>
            <a:chExt cx="4810496" cy="4564778"/>
          </a:xfrm>
        </p:grpSpPr>
        <p:pic>
          <p:nvPicPr>
            <p:cNvPr id="18" name="Picture 2" descr="C:\Users\IDB\Desktop\Sahal Stuff\IDBG Logos\New IDB 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0442" y="773337"/>
              <a:ext cx="4356676" cy="4564778"/>
            </a:xfrm>
            <a:prstGeom prst="rect">
              <a:avLst/>
            </a:prstGeom>
            <a:noFill/>
          </p:spPr>
        </p:pic>
        <p:sp>
          <p:nvSpPr>
            <p:cNvPr id="19" name="Freeform 18"/>
            <p:cNvSpPr/>
            <p:nvPr/>
          </p:nvSpPr>
          <p:spPr bwMode="auto">
            <a:xfrm>
              <a:off x="-1214262" y="1045629"/>
              <a:ext cx="4628968" cy="4265912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6034314" y="-14514"/>
            <a:ext cx="6235786" cy="6872514"/>
          </a:xfrm>
          <a:prstGeom prst="rect">
            <a:avLst/>
          </a:prstGeom>
          <a:blipFill dpi="0" rotWithShape="0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78352" y="2256972"/>
            <a:ext cx="5413248" cy="2301240"/>
          </a:xfrm>
        </p:spPr>
        <p:txBody>
          <a:bodyPr rIns="45720" anchor="ctr">
            <a:normAutofit/>
          </a:bodyPr>
          <a:lstStyle>
            <a:lvl1pPr algn="l">
              <a:defRPr lang="en-US" sz="4800" b="1" cap="all" baseline="0" dirty="0">
                <a:ln w="5000" cmpd="sng">
                  <a:noFill/>
                  <a:prstDash val="solid"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kumimoji="0" lang="en-US" dirty="0"/>
          </a:p>
        </p:txBody>
      </p:sp>
      <p:pic>
        <p:nvPicPr>
          <p:cNvPr id="11" name="Picture 2" descr="C:\Users\IDB\Desktop\Sahal Stuff\IDBG Logos\ITFC LOGO AR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3978" y="6128806"/>
            <a:ext cx="458450" cy="622028"/>
          </a:xfrm>
          <a:prstGeom prst="rect">
            <a:avLst/>
          </a:prstGeom>
          <a:noFill/>
        </p:spPr>
      </p:pic>
      <p:pic>
        <p:nvPicPr>
          <p:cNvPr id="12" name="Picture 2" descr="C:\Users\IDB\Desktop\Sahal Stuff\IDBG Logos\irti logo email size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56" y="6148904"/>
            <a:ext cx="597983" cy="66591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 userDrawn="1"/>
        </p:nvGrpSpPr>
        <p:grpSpPr>
          <a:xfrm>
            <a:off x="659304" y="6189504"/>
            <a:ext cx="581979" cy="516094"/>
            <a:chOff x="2743200" y="1752600"/>
            <a:chExt cx="4038600" cy="3581400"/>
          </a:xfrm>
        </p:grpSpPr>
        <p:pic>
          <p:nvPicPr>
            <p:cNvPr id="14" name="Picture 2" descr="C:\Users\IDB\Desktop\Sahal Stuff\IDBG Logos\ICIEC NEW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1752600"/>
              <a:ext cx="4038600" cy="3437259"/>
            </a:xfrm>
            <a:prstGeom prst="rect">
              <a:avLst/>
            </a:prstGeom>
            <a:noFill/>
          </p:spPr>
        </p:pic>
        <p:sp>
          <p:nvSpPr>
            <p:cNvPr id="15" name="Freeform 14"/>
            <p:cNvSpPr/>
            <p:nvPr/>
          </p:nvSpPr>
          <p:spPr bwMode="auto">
            <a:xfrm>
              <a:off x="2743200" y="1752600"/>
              <a:ext cx="4038600" cy="35814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457" y="6172688"/>
            <a:ext cx="485602" cy="5781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ck\Desktop\ISLAMIC_DEVELOPMENT_BAN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8" y="964113"/>
            <a:ext cx="3614738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7"/>
          <p:cNvSpPr txBox="1">
            <a:spLocks noChangeArrowheads="1"/>
          </p:cNvSpPr>
          <p:nvPr userDrawn="1"/>
        </p:nvSpPr>
        <p:spPr bwMode="auto">
          <a:xfrm>
            <a:off x="594096" y="950200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dirty="0" smtClean="0">
                <a:solidFill>
                  <a:schemeClr val="folHlink"/>
                </a:solidFill>
              </a:rPr>
              <a:t>Global experts</a:t>
            </a:r>
            <a:endParaRPr lang="en-GB" sz="2600" dirty="0">
              <a:solidFill>
                <a:schemeClr val="folHlink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456164"/>
            <a:ext cx="9144000" cy="40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489701"/>
            <a:ext cx="6336704" cy="25166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928" y="6489700"/>
            <a:ext cx="610871" cy="251667"/>
          </a:xfrm>
          <a:prstGeom prst="rect">
            <a:avLst/>
          </a:prstGeom>
        </p:spPr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1" name="Picture 2" descr="C:\Users\IDB\Desktop\Sahal Stuff\IDBG Logos\ITFC LOGO A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135" y="3200400"/>
            <a:ext cx="707065" cy="959351"/>
          </a:xfrm>
          <a:prstGeom prst="rect">
            <a:avLst/>
          </a:prstGeom>
          <a:noFill/>
        </p:spPr>
      </p:pic>
      <p:pic>
        <p:nvPicPr>
          <p:cNvPr id="62" name="Picture 2" descr="C:\Users\IDB\Desktop\Sahal Stuff\IDBG Logos\irti logo email siz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837" y="3546482"/>
            <a:ext cx="871870" cy="970911"/>
          </a:xfrm>
          <a:prstGeom prst="rect">
            <a:avLst/>
          </a:prstGeom>
          <a:noFill/>
        </p:spPr>
      </p:pic>
      <p:grpSp>
        <p:nvGrpSpPr>
          <p:cNvPr id="63" name="Group 62"/>
          <p:cNvGrpSpPr/>
          <p:nvPr userDrawn="1"/>
        </p:nvGrpSpPr>
        <p:grpSpPr>
          <a:xfrm>
            <a:off x="4613454" y="3645197"/>
            <a:ext cx="848536" cy="752475"/>
            <a:chOff x="2743200" y="1752600"/>
            <a:chExt cx="4038600" cy="3581400"/>
          </a:xfrm>
        </p:grpSpPr>
        <p:pic>
          <p:nvPicPr>
            <p:cNvPr id="64" name="Picture 2" descr="C:\Users\IDB\Desktop\Sahal Stuff\IDBG Logos\ICIEC N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200" y="1752600"/>
              <a:ext cx="4038600" cy="3437259"/>
            </a:xfrm>
            <a:prstGeom prst="rect">
              <a:avLst/>
            </a:prstGeom>
            <a:noFill/>
          </p:spPr>
        </p:pic>
        <p:sp>
          <p:nvSpPr>
            <p:cNvPr id="65" name="Freeform 64"/>
            <p:cNvSpPr/>
            <p:nvPr/>
          </p:nvSpPr>
          <p:spPr bwMode="auto">
            <a:xfrm>
              <a:off x="2743200" y="1752600"/>
              <a:ext cx="4038600" cy="35814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8" name="Freeform 87"/>
          <p:cNvSpPr/>
          <p:nvPr userDrawn="1"/>
        </p:nvSpPr>
        <p:spPr>
          <a:xfrm>
            <a:off x="8029865" y="4845981"/>
            <a:ext cx="713747" cy="722715"/>
          </a:xfrm>
          <a:custGeom>
            <a:avLst/>
            <a:gdLst>
              <a:gd name="connsiteX0" fmla="*/ 0 w 829818"/>
              <a:gd name="connsiteY0" fmla="*/ 445770 h 445770"/>
              <a:gd name="connsiteX1" fmla="*/ 829818 w 829818"/>
              <a:gd name="connsiteY1" fmla="*/ 445770 h 445770"/>
              <a:gd name="connsiteX2" fmla="*/ 829818 w 829818"/>
              <a:gd name="connsiteY2" fmla="*/ 0 h 445770"/>
              <a:gd name="connsiteX3" fmla="*/ 4572 w 829818"/>
              <a:gd name="connsiteY3" fmla="*/ 0 h 445770"/>
              <a:gd name="connsiteX4" fmla="*/ 0 w 829818"/>
              <a:gd name="connsiteY4" fmla="*/ 445770 h 445770"/>
              <a:gd name="connsiteX0" fmla="*/ 0 w 829818"/>
              <a:gd name="connsiteY0" fmla="*/ 657098 h 657098"/>
              <a:gd name="connsiteX1" fmla="*/ 829818 w 829818"/>
              <a:gd name="connsiteY1" fmla="*/ 657098 h 657098"/>
              <a:gd name="connsiteX2" fmla="*/ 829818 w 829818"/>
              <a:gd name="connsiteY2" fmla="*/ 211328 h 657098"/>
              <a:gd name="connsiteX3" fmla="*/ 4572 w 829818"/>
              <a:gd name="connsiteY3" fmla="*/ 211328 h 657098"/>
              <a:gd name="connsiteX4" fmla="*/ 0 w 829818"/>
              <a:gd name="connsiteY4" fmla="*/ 657098 h 657098"/>
              <a:gd name="connsiteX0" fmla="*/ 0 w 829818"/>
              <a:gd name="connsiteY0" fmla="*/ 721711 h 721711"/>
              <a:gd name="connsiteX1" fmla="*/ 829818 w 829818"/>
              <a:gd name="connsiteY1" fmla="*/ 721711 h 721711"/>
              <a:gd name="connsiteX2" fmla="*/ 829818 w 829818"/>
              <a:gd name="connsiteY2" fmla="*/ 275941 h 721711"/>
              <a:gd name="connsiteX3" fmla="*/ 4572 w 829818"/>
              <a:gd name="connsiteY3" fmla="*/ 275941 h 721711"/>
              <a:gd name="connsiteX4" fmla="*/ 0 w 829818"/>
              <a:gd name="connsiteY4" fmla="*/ 721711 h 721711"/>
              <a:gd name="connsiteX0" fmla="*/ 0 w 829818"/>
              <a:gd name="connsiteY0" fmla="*/ 694082 h 694082"/>
              <a:gd name="connsiteX1" fmla="*/ 829818 w 829818"/>
              <a:gd name="connsiteY1" fmla="*/ 694082 h 694082"/>
              <a:gd name="connsiteX2" fmla="*/ 829818 w 829818"/>
              <a:gd name="connsiteY2" fmla="*/ 326036 h 694082"/>
              <a:gd name="connsiteX3" fmla="*/ 4572 w 829818"/>
              <a:gd name="connsiteY3" fmla="*/ 248312 h 694082"/>
              <a:gd name="connsiteX4" fmla="*/ 0 w 829818"/>
              <a:gd name="connsiteY4" fmla="*/ 694082 h 694082"/>
              <a:gd name="connsiteX0" fmla="*/ 0 w 829818"/>
              <a:gd name="connsiteY0" fmla="*/ 705481 h 705481"/>
              <a:gd name="connsiteX1" fmla="*/ 829818 w 829818"/>
              <a:gd name="connsiteY1" fmla="*/ 705481 h 705481"/>
              <a:gd name="connsiteX2" fmla="*/ 829818 w 829818"/>
              <a:gd name="connsiteY2" fmla="*/ 337435 h 705481"/>
              <a:gd name="connsiteX3" fmla="*/ 4572 w 829818"/>
              <a:gd name="connsiteY3" fmla="*/ 259711 h 705481"/>
              <a:gd name="connsiteX4" fmla="*/ 0 w 829818"/>
              <a:gd name="connsiteY4" fmla="*/ 705481 h 705481"/>
              <a:gd name="connsiteX0" fmla="*/ 2286 w 832104"/>
              <a:gd name="connsiteY0" fmla="*/ 673590 h 673590"/>
              <a:gd name="connsiteX1" fmla="*/ 832104 w 832104"/>
              <a:gd name="connsiteY1" fmla="*/ 673590 h 673590"/>
              <a:gd name="connsiteX2" fmla="*/ 832104 w 832104"/>
              <a:gd name="connsiteY2" fmla="*/ 305544 h 673590"/>
              <a:gd name="connsiteX3" fmla="*/ 0 w 832104"/>
              <a:gd name="connsiteY3" fmla="*/ 278112 h 673590"/>
              <a:gd name="connsiteX4" fmla="*/ 2286 w 832104"/>
              <a:gd name="connsiteY4" fmla="*/ 673590 h 673590"/>
              <a:gd name="connsiteX0" fmla="*/ 2286 w 832104"/>
              <a:gd name="connsiteY0" fmla="*/ 685202 h 685202"/>
              <a:gd name="connsiteX1" fmla="*/ 832104 w 832104"/>
              <a:gd name="connsiteY1" fmla="*/ 685202 h 685202"/>
              <a:gd name="connsiteX2" fmla="*/ 832104 w 832104"/>
              <a:gd name="connsiteY2" fmla="*/ 317156 h 685202"/>
              <a:gd name="connsiteX3" fmla="*/ 0 w 832104"/>
              <a:gd name="connsiteY3" fmla="*/ 289724 h 685202"/>
              <a:gd name="connsiteX4" fmla="*/ 2286 w 832104"/>
              <a:gd name="connsiteY4" fmla="*/ 685202 h 685202"/>
              <a:gd name="connsiteX0" fmla="*/ 2286 w 832104"/>
              <a:gd name="connsiteY0" fmla="*/ 678421 h 678421"/>
              <a:gd name="connsiteX1" fmla="*/ 832104 w 832104"/>
              <a:gd name="connsiteY1" fmla="*/ 678421 h 678421"/>
              <a:gd name="connsiteX2" fmla="*/ 832104 w 832104"/>
              <a:gd name="connsiteY2" fmla="*/ 310375 h 678421"/>
              <a:gd name="connsiteX3" fmla="*/ 0 w 832104"/>
              <a:gd name="connsiteY3" fmla="*/ 282943 h 678421"/>
              <a:gd name="connsiteX4" fmla="*/ 2286 w 832104"/>
              <a:gd name="connsiteY4" fmla="*/ 678421 h 678421"/>
              <a:gd name="connsiteX0" fmla="*/ 0 w 829818"/>
              <a:gd name="connsiteY0" fmla="*/ 657762 h 657762"/>
              <a:gd name="connsiteX1" fmla="*/ 829818 w 829818"/>
              <a:gd name="connsiteY1" fmla="*/ 657762 h 657762"/>
              <a:gd name="connsiteX2" fmla="*/ 829818 w 829818"/>
              <a:gd name="connsiteY2" fmla="*/ 289716 h 657762"/>
              <a:gd name="connsiteX3" fmla="*/ 2286 w 829818"/>
              <a:gd name="connsiteY3" fmla="*/ 296574 h 657762"/>
              <a:gd name="connsiteX4" fmla="*/ 0 w 829818"/>
              <a:gd name="connsiteY4" fmla="*/ 657762 h 657762"/>
              <a:gd name="connsiteX0" fmla="*/ 0 w 829818"/>
              <a:gd name="connsiteY0" fmla="*/ 677728 h 677728"/>
              <a:gd name="connsiteX1" fmla="*/ 829818 w 829818"/>
              <a:gd name="connsiteY1" fmla="*/ 677728 h 677728"/>
              <a:gd name="connsiteX2" fmla="*/ 829818 w 829818"/>
              <a:gd name="connsiteY2" fmla="*/ 309682 h 677728"/>
              <a:gd name="connsiteX3" fmla="*/ 2286 w 829818"/>
              <a:gd name="connsiteY3" fmla="*/ 316540 h 677728"/>
              <a:gd name="connsiteX4" fmla="*/ 0 w 829818"/>
              <a:gd name="connsiteY4" fmla="*/ 677728 h 677728"/>
              <a:gd name="connsiteX0" fmla="*/ 0 w 829818"/>
              <a:gd name="connsiteY0" fmla="*/ 685810 h 685810"/>
              <a:gd name="connsiteX1" fmla="*/ 829818 w 829818"/>
              <a:gd name="connsiteY1" fmla="*/ 685810 h 685810"/>
              <a:gd name="connsiteX2" fmla="*/ 829818 w 829818"/>
              <a:gd name="connsiteY2" fmla="*/ 317764 h 685810"/>
              <a:gd name="connsiteX3" fmla="*/ 2286 w 829818"/>
              <a:gd name="connsiteY3" fmla="*/ 324622 h 685810"/>
              <a:gd name="connsiteX4" fmla="*/ 0 w 829818"/>
              <a:gd name="connsiteY4" fmla="*/ 685810 h 685810"/>
              <a:gd name="connsiteX0" fmla="*/ 0 w 829818"/>
              <a:gd name="connsiteY0" fmla="*/ 670741 h 670741"/>
              <a:gd name="connsiteX1" fmla="*/ 829818 w 829818"/>
              <a:gd name="connsiteY1" fmla="*/ 670741 h 670741"/>
              <a:gd name="connsiteX2" fmla="*/ 829818 w 829818"/>
              <a:gd name="connsiteY2" fmla="*/ 302695 h 670741"/>
              <a:gd name="connsiteX3" fmla="*/ 2286 w 829818"/>
              <a:gd name="connsiteY3" fmla="*/ 309553 h 670741"/>
              <a:gd name="connsiteX4" fmla="*/ 0 w 829818"/>
              <a:gd name="connsiteY4" fmla="*/ 670741 h 670741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84484 h 684484"/>
              <a:gd name="connsiteX1" fmla="*/ 829818 w 829818"/>
              <a:gd name="connsiteY1" fmla="*/ 684484 h 684484"/>
              <a:gd name="connsiteX2" fmla="*/ 829818 w 829818"/>
              <a:gd name="connsiteY2" fmla="*/ 316438 h 684484"/>
              <a:gd name="connsiteX3" fmla="*/ 2286 w 829818"/>
              <a:gd name="connsiteY3" fmla="*/ 323296 h 684484"/>
              <a:gd name="connsiteX4" fmla="*/ 0 w 829818"/>
              <a:gd name="connsiteY4" fmla="*/ 684484 h 684484"/>
              <a:gd name="connsiteX0" fmla="*/ 0 w 829818"/>
              <a:gd name="connsiteY0" fmla="*/ 659593 h 659593"/>
              <a:gd name="connsiteX1" fmla="*/ 829818 w 829818"/>
              <a:gd name="connsiteY1" fmla="*/ 659593 h 659593"/>
              <a:gd name="connsiteX2" fmla="*/ 829818 w 829818"/>
              <a:gd name="connsiteY2" fmla="*/ 291547 h 659593"/>
              <a:gd name="connsiteX3" fmla="*/ 2286 w 829818"/>
              <a:gd name="connsiteY3" fmla="*/ 298405 h 659593"/>
              <a:gd name="connsiteX4" fmla="*/ 0 w 829818"/>
              <a:gd name="connsiteY4" fmla="*/ 659593 h 659593"/>
              <a:gd name="connsiteX0" fmla="*/ 0 w 829818"/>
              <a:gd name="connsiteY0" fmla="*/ 661876 h 661876"/>
              <a:gd name="connsiteX1" fmla="*/ 829818 w 829818"/>
              <a:gd name="connsiteY1" fmla="*/ 661876 h 661876"/>
              <a:gd name="connsiteX2" fmla="*/ 811279 w 829818"/>
              <a:gd name="connsiteY2" fmla="*/ 288712 h 661876"/>
              <a:gd name="connsiteX3" fmla="*/ 2286 w 829818"/>
              <a:gd name="connsiteY3" fmla="*/ 300688 h 661876"/>
              <a:gd name="connsiteX4" fmla="*/ 0 w 829818"/>
              <a:gd name="connsiteY4" fmla="*/ 661876 h 661876"/>
              <a:gd name="connsiteX0" fmla="*/ 0 w 829818"/>
              <a:gd name="connsiteY0" fmla="*/ 678189 h 678189"/>
              <a:gd name="connsiteX1" fmla="*/ 829818 w 829818"/>
              <a:gd name="connsiteY1" fmla="*/ 678189 h 678189"/>
              <a:gd name="connsiteX2" fmla="*/ 811279 w 829818"/>
              <a:gd name="connsiteY2" fmla="*/ 305025 h 678189"/>
              <a:gd name="connsiteX3" fmla="*/ 2286 w 829818"/>
              <a:gd name="connsiteY3" fmla="*/ 317001 h 678189"/>
              <a:gd name="connsiteX4" fmla="*/ 0 w 829818"/>
              <a:gd name="connsiteY4" fmla="*/ 678189 h 678189"/>
              <a:gd name="connsiteX0" fmla="*/ 3893 w 833711"/>
              <a:gd name="connsiteY0" fmla="*/ 683643 h 683643"/>
              <a:gd name="connsiteX1" fmla="*/ 833711 w 833711"/>
              <a:gd name="connsiteY1" fmla="*/ 683643 h 683643"/>
              <a:gd name="connsiteX2" fmla="*/ 815172 w 833711"/>
              <a:gd name="connsiteY2" fmla="*/ 310479 h 683643"/>
              <a:gd name="connsiteX3" fmla="*/ 0 w 833711"/>
              <a:gd name="connsiteY3" fmla="*/ 312219 h 683643"/>
              <a:gd name="connsiteX4" fmla="*/ 3893 w 833711"/>
              <a:gd name="connsiteY4" fmla="*/ 683643 h 683643"/>
              <a:gd name="connsiteX0" fmla="*/ 3893 w 815174"/>
              <a:gd name="connsiteY0" fmla="*/ 683643 h 683643"/>
              <a:gd name="connsiteX1" fmla="*/ 815174 w 815174"/>
              <a:gd name="connsiteY1" fmla="*/ 683643 h 683643"/>
              <a:gd name="connsiteX2" fmla="*/ 815172 w 815174"/>
              <a:gd name="connsiteY2" fmla="*/ 310479 h 683643"/>
              <a:gd name="connsiteX3" fmla="*/ 0 w 815174"/>
              <a:gd name="connsiteY3" fmla="*/ 312219 h 683643"/>
              <a:gd name="connsiteX4" fmla="*/ 3893 w 815174"/>
              <a:gd name="connsiteY4" fmla="*/ 683643 h 6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174" h="683643">
                <a:moveTo>
                  <a:pt x="3893" y="683643"/>
                </a:moveTo>
                <a:lnTo>
                  <a:pt x="815174" y="683643"/>
                </a:lnTo>
                <a:cubicBezTo>
                  <a:pt x="815173" y="559255"/>
                  <a:pt x="815173" y="434867"/>
                  <a:pt x="815172" y="310479"/>
                </a:cubicBezTo>
                <a:cubicBezTo>
                  <a:pt x="788409" y="-60197"/>
                  <a:pt x="71982" y="-145285"/>
                  <a:pt x="0" y="312219"/>
                </a:cubicBezTo>
                <a:cubicBezTo>
                  <a:pt x="1298" y="436027"/>
                  <a:pt x="2595" y="559835"/>
                  <a:pt x="3893" y="683643"/>
                </a:cubicBezTo>
                <a:close/>
              </a:path>
            </a:pathLst>
          </a:cu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pic>
        <p:nvPicPr>
          <p:cNvPr id="5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8784" y="4622296"/>
            <a:ext cx="708016" cy="842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394734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749719" y="1041359"/>
            <a:ext cx="4628968" cy="4392522"/>
            <a:chOff x="-1214262" y="773337"/>
            <a:chExt cx="4810496" cy="4564778"/>
          </a:xfrm>
        </p:grpSpPr>
        <p:pic>
          <p:nvPicPr>
            <p:cNvPr id="18" name="Picture 2" descr="C:\Users\IDB\Desktop\Sahal Stuff\IDBG Logos\New IDB 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0442" y="773337"/>
              <a:ext cx="4356676" cy="4564778"/>
            </a:xfrm>
            <a:prstGeom prst="rect">
              <a:avLst/>
            </a:prstGeom>
            <a:noFill/>
          </p:spPr>
        </p:pic>
        <p:sp>
          <p:nvSpPr>
            <p:cNvPr id="19" name="Freeform 18"/>
            <p:cNvSpPr/>
            <p:nvPr/>
          </p:nvSpPr>
          <p:spPr bwMode="auto">
            <a:xfrm>
              <a:off x="-1214262" y="1045629"/>
              <a:ext cx="4628968" cy="4265912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6034314" y="-14514"/>
            <a:ext cx="6235786" cy="6872514"/>
          </a:xfrm>
          <a:prstGeom prst="rect">
            <a:avLst/>
          </a:prstGeom>
          <a:blipFill dpi="0" rotWithShape="0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78352" y="2256972"/>
            <a:ext cx="5413248" cy="2301240"/>
          </a:xfrm>
        </p:spPr>
        <p:txBody>
          <a:bodyPr rIns="45720" anchor="ctr">
            <a:normAutofit/>
          </a:bodyPr>
          <a:lstStyle>
            <a:lvl1pPr algn="l">
              <a:defRPr lang="en-US" sz="4800" b="1" cap="all" baseline="0" dirty="0">
                <a:ln w="5000" cmpd="sng">
                  <a:noFill/>
                  <a:prstDash val="solid"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kumimoji="0" lang="en-US" dirty="0"/>
          </a:p>
        </p:txBody>
      </p:sp>
      <p:pic>
        <p:nvPicPr>
          <p:cNvPr id="11" name="Picture 2" descr="C:\Users\IDB\Desktop\Sahal Stuff\IDBG Logos\ITFC LOGO AR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3978" y="6128806"/>
            <a:ext cx="458450" cy="622028"/>
          </a:xfrm>
          <a:prstGeom prst="rect">
            <a:avLst/>
          </a:prstGeom>
          <a:noFill/>
        </p:spPr>
      </p:pic>
      <p:pic>
        <p:nvPicPr>
          <p:cNvPr id="12" name="Picture 2" descr="C:\Users\IDB\Desktop\Sahal Stuff\IDBG Logos\irti logo email size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56" y="6148904"/>
            <a:ext cx="597983" cy="66591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 userDrawn="1"/>
        </p:nvGrpSpPr>
        <p:grpSpPr>
          <a:xfrm>
            <a:off x="659304" y="6189504"/>
            <a:ext cx="581979" cy="516094"/>
            <a:chOff x="2743200" y="1752600"/>
            <a:chExt cx="4038600" cy="3581400"/>
          </a:xfrm>
        </p:grpSpPr>
        <p:pic>
          <p:nvPicPr>
            <p:cNvPr id="14" name="Picture 2" descr="C:\Users\IDB\Desktop\Sahal Stuff\IDBG Logos\ICIEC NEW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1752600"/>
              <a:ext cx="4038600" cy="3437259"/>
            </a:xfrm>
            <a:prstGeom prst="rect">
              <a:avLst/>
            </a:prstGeom>
            <a:noFill/>
          </p:spPr>
        </p:pic>
        <p:sp>
          <p:nvSpPr>
            <p:cNvPr id="15" name="Freeform 14"/>
            <p:cNvSpPr/>
            <p:nvPr/>
          </p:nvSpPr>
          <p:spPr bwMode="auto">
            <a:xfrm>
              <a:off x="2743200" y="1752600"/>
              <a:ext cx="4038600" cy="35814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457" y="6172688"/>
            <a:ext cx="485602" cy="5781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5904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4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03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2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5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6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5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9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17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ck\Desktop\ISLAMIC_DEVELOPMENT_BAN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8" y="964113"/>
            <a:ext cx="3614738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7"/>
          <p:cNvSpPr txBox="1">
            <a:spLocks noChangeArrowheads="1"/>
          </p:cNvSpPr>
          <p:nvPr userDrawn="1"/>
        </p:nvSpPr>
        <p:spPr bwMode="auto">
          <a:xfrm>
            <a:off x="594096" y="950200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dirty="0" smtClean="0">
                <a:solidFill>
                  <a:srgbClr val="A116E0"/>
                </a:solidFill>
              </a:rPr>
              <a:t>Global experts</a:t>
            </a:r>
            <a:endParaRPr lang="en-GB" sz="2600" dirty="0">
              <a:solidFill>
                <a:srgbClr val="A116E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456164"/>
            <a:ext cx="9144000" cy="40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489701"/>
            <a:ext cx="6336704" cy="251668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928" y="6489700"/>
            <a:ext cx="610871" cy="251667"/>
          </a:xfrm>
          <a:prstGeom prst="rect">
            <a:avLst/>
          </a:prstGeom>
        </p:spPr>
        <p:txBody>
          <a:bodyPr/>
          <a:lstStyle/>
          <a:p>
            <a:fld id="{4FCEFC7F-0A2C-4892-AC94-EACBFCB5C4E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1" name="Picture 2" descr="C:\Users\IDB\Desktop\Sahal Stuff\IDBG Logos\ITFC LOGO A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135" y="3200400"/>
            <a:ext cx="707065" cy="959351"/>
          </a:xfrm>
          <a:prstGeom prst="rect">
            <a:avLst/>
          </a:prstGeom>
          <a:noFill/>
        </p:spPr>
      </p:pic>
      <p:pic>
        <p:nvPicPr>
          <p:cNvPr id="62" name="Picture 2" descr="C:\Users\IDB\Desktop\Sahal Stuff\IDBG Logos\irti logo email siz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837" y="3546482"/>
            <a:ext cx="871870" cy="970911"/>
          </a:xfrm>
          <a:prstGeom prst="rect">
            <a:avLst/>
          </a:prstGeom>
          <a:noFill/>
        </p:spPr>
      </p:pic>
      <p:grpSp>
        <p:nvGrpSpPr>
          <p:cNvPr id="63" name="Group 62"/>
          <p:cNvGrpSpPr/>
          <p:nvPr userDrawn="1"/>
        </p:nvGrpSpPr>
        <p:grpSpPr>
          <a:xfrm>
            <a:off x="4613454" y="3645197"/>
            <a:ext cx="848536" cy="752475"/>
            <a:chOff x="2743200" y="1752600"/>
            <a:chExt cx="4038600" cy="3581400"/>
          </a:xfrm>
        </p:grpSpPr>
        <p:pic>
          <p:nvPicPr>
            <p:cNvPr id="64" name="Picture 2" descr="C:\Users\IDB\Desktop\Sahal Stuff\IDBG Logos\ICIEC N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200" y="1752600"/>
              <a:ext cx="4038600" cy="3437259"/>
            </a:xfrm>
            <a:prstGeom prst="rect">
              <a:avLst/>
            </a:prstGeom>
            <a:noFill/>
          </p:spPr>
        </p:pic>
        <p:sp>
          <p:nvSpPr>
            <p:cNvPr id="65" name="Freeform 64"/>
            <p:cNvSpPr/>
            <p:nvPr/>
          </p:nvSpPr>
          <p:spPr bwMode="auto">
            <a:xfrm>
              <a:off x="2743200" y="1752600"/>
              <a:ext cx="4038600" cy="35814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8" name="Freeform 87"/>
          <p:cNvSpPr/>
          <p:nvPr userDrawn="1"/>
        </p:nvSpPr>
        <p:spPr>
          <a:xfrm>
            <a:off x="8029865" y="4845981"/>
            <a:ext cx="713747" cy="722715"/>
          </a:xfrm>
          <a:custGeom>
            <a:avLst/>
            <a:gdLst>
              <a:gd name="connsiteX0" fmla="*/ 0 w 829818"/>
              <a:gd name="connsiteY0" fmla="*/ 445770 h 445770"/>
              <a:gd name="connsiteX1" fmla="*/ 829818 w 829818"/>
              <a:gd name="connsiteY1" fmla="*/ 445770 h 445770"/>
              <a:gd name="connsiteX2" fmla="*/ 829818 w 829818"/>
              <a:gd name="connsiteY2" fmla="*/ 0 h 445770"/>
              <a:gd name="connsiteX3" fmla="*/ 4572 w 829818"/>
              <a:gd name="connsiteY3" fmla="*/ 0 h 445770"/>
              <a:gd name="connsiteX4" fmla="*/ 0 w 829818"/>
              <a:gd name="connsiteY4" fmla="*/ 445770 h 445770"/>
              <a:gd name="connsiteX0" fmla="*/ 0 w 829818"/>
              <a:gd name="connsiteY0" fmla="*/ 657098 h 657098"/>
              <a:gd name="connsiteX1" fmla="*/ 829818 w 829818"/>
              <a:gd name="connsiteY1" fmla="*/ 657098 h 657098"/>
              <a:gd name="connsiteX2" fmla="*/ 829818 w 829818"/>
              <a:gd name="connsiteY2" fmla="*/ 211328 h 657098"/>
              <a:gd name="connsiteX3" fmla="*/ 4572 w 829818"/>
              <a:gd name="connsiteY3" fmla="*/ 211328 h 657098"/>
              <a:gd name="connsiteX4" fmla="*/ 0 w 829818"/>
              <a:gd name="connsiteY4" fmla="*/ 657098 h 657098"/>
              <a:gd name="connsiteX0" fmla="*/ 0 w 829818"/>
              <a:gd name="connsiteY0" fmla="*/ 721711 h 721711"/>
              <a:gd name="connsiteX1" fmla="*/ 829818 w 829818"/>
              <a:gd name="connsiteY1" fmla="*/ 721711 h 721711"/>
              <a:gd name="connsiteX2" fmla="*/ 829818 w 829818"/>
              <a:gd name="connsiteY2" fmla="*/ 275941 h 721711"/>
              <a:gd name="connsiteX3" fmla="*/ 4572 w 829818"/>
              <a:gd name="connsiteY3" fmla="*/ 275941 h 721711"/>
              <a:gd name="connsiteX4" fmla="*/ 0 w 829818"/>
              <a:gd name="connsiteY4" fmla="*/ 721711 h 721711"/>
              <a:gd name="connsiteX0" fmla="*/ 0 w 829818"/>
              <a:gd name="connsiteY0" fmla="*/ 694082 h 694082"/>
              <a:gd name="connsiteX1" fmla="*/ 829818 w 829818"/>
              <a:gd name="connsiteY1" fmla="*/ 694082 h 694082"/>
              <a:gd name="connsiteX2" fmla="*/ 829818 w 829818"/>
              <a:gd name="connsiteY2" fmla="*/ 326036 h 694082"/>
              <a:gd name="connsiteX3" fmla="*/ 4572 w 829818"/>
              <a:gd name="connsiteY3" fmla="*/ 248312 h 694082"/>
              <a:gd name="connsiteX4" fmla="*/ 0 w 829818"/>
              <a:gd name="connsiteY4" fmla="*/ 694082 h 694082"/>
              <a:gd name="connsiteX0" fmla="*/ 0 w 829818"/>
              <a:gd name="connsiteY0" fmla="*/ 705481 h 705481"/>
              <a:gd name="connsiteX1" fmla="*/ 829818 w 829818"/>
              <a:gd name="connsiteY1" fmla="*/ 705481 h 705481"/>
              <a:gd name="connsiteX2" fmla="*/ 829818 w 829818"/>
              <a:gd name="connsiteY2" fmla="*/ 337435 h 705481"/>
              <a:gd name="connsiteX3" fmla="*/ 4572 w 829818"/>
              <a:gd name="connsiteY3" fmla="*/ 259711 h 705481"/>
              <a:gd name="connsiteX4" fmla="*/ 0 w 829818"/>
              <a:gd name="connsiteY4" fmla="*/ 705481 h 705481"/>
              <a:gd name="connsiteX0" fmla="*/ 2286 w 832104"/>
              <a:gd name="connsiteY0" fmla="*/ 673590 h 673590"/>
              <a:gd name="connsiteX1" fmla="*/ 832104 w 832104"/>
              <a:gd name="connsiteY1" fmla="*/ 673590 h 673590"/>
              <a:gd name="connsiteX2" fmla="*/ 832104 w 832104"/>
              <a:gd name="connsiteY2" fmla="*/ 305544 h 673590"/>
              <a:gd name="connsiteX3" fmla="*/ 0 w 832104"/>
              <a:gd name="connsiteY3" fmla="*/ 278112 h 673590"/>
              <a:gd name="connsiteX4" fmla="*/ 2286 w 832104"/>
              <a:gd name="connsiteY4" fmla="*/ 673590 h 673590"/>
              <a:gd name="connsiteX0" fmla="*/ 2286 w 832104"/>
              <a:gd name="connsiteY0" fmla="*/ 685202 h 685202"/>
              <a:gd name="connsiteX1" fmla="*/ 832104 w 832104"/>
              <a:gd name="connsiteY1" fmla="*/ 685202 h 685202"/>
              <a:gd name="connsiteX2" fmla="*/ 832104 w 832104"/>
              <a:gd name="connsiteY2" fmla="*/ 317156 h 685202"/>
              <a:gd name="connsiteX3" fmla="*/ 0 w 832104"/>
              <a:gd name="connsiteY3" fmla="*/ 289724 h 685202"/>
              <a:gd name="connsiteX4" fmla="*/ 2286 w 832104"/>
              <a:gd name="connsiteY4" fmla="*/ 685202 h 685202"/>
              <a:gd name="connsiteX0" fmla="*/ 2286 w 832104"/>
              <a:gd name="connsiteY0" fmla="*/ 678421 h 678421"/>
              <a:gd name="connsiteX1" fmla="*/ 832104 w 832104"/>
              <a:gd name="connsiteY1" fmla="*/ 678421 h 678421"/>
              <a:gd name="connsiteX2" fmla="*/ 832104 w 832104"/>
              <a:gd name="connsiteY2" fmla="*/ 310375 h 678421"/>
              <a:gd name="connsiteX3" fmla="*/ 0 w 832104"/>
              <a:gd name="connsiteY3" fmla="*/ 282943 h 678421"/>
              <a:gd name="connsiteX4" fmla="*/ 2286 w 832104"/>
              <a:gd name="connsiteY4" fmla="*/ 678421 h 678421"/>
              <a:gd name="connsiteX0" fmla="*/ 0 w 829818"/>
              <a:gd name="connsiteY0" fmla="*/ 657762 h 657762"/>
              <a:gd name="connsiteX1" fmla="*/ 829818 w 829818"/>
              <a:gd name="connsiteY1" fmla="*/ 657762 h 657762"/>
              <a:gd name="connsiteX2" fmla="*/ 829818 w 829818"/>
              <a:gd name="connsiteY2" fmla="*/ 289716 h 657762"/>
              <a:gd name="connsiteX3" fmla="*/ 2286 w 829818"/>
              <a:gd name="connsiteY3" fmla="*/ 296574 h 657762"/>
              <a:gd name="connsiteX4" fmla="*/ 0 w 829818"/>
              <a:gd name="connsiteY4" fmla="*/ 657762 h 657762"/>
              <a:gd name="connsiteX0" fmla="*/ 0 w 829818"/>
              <a:gd name="connsiteY0" fmla="*/ 677728 h 677728"/>
              <a:gd name="connsiteX1" fmla="*/ 829818 w 829818"/>
              <a:gd name="connsiteY1" fmla="*/ 677728 h 677728"/>
              <a:gd name="connsiteX2" fmla="*/ 829818 w 829818"/>
              <a:gd name="connsiteY2" fmla="*/ 309682 h 677728"/>
              <a:gd name="connsiteX3" fmla="*/ 2286 w 829818"/>
              <a:gd name="connsiteY3" fmla="*/ 316540 h 677728"/>
              <a:gd name="connsiteX4" fmla="*/ 0 w 829818"/>
              <a:gd name="connsiteY4" fmla="*/ 677728 h 677728"/>
              <a:gd name="connsiteX0" fmla="*/ 0 w 829818"/>
              <a:gd name="connsiteY0" fmla="*/ 685810 h 685810"/>
              <a:gd name="connsiteX1" fmla="*/ 829818 w 829818"/>
              <a:gd name="connsiteY1" fmla="*/ 685810 h 685810"/>
              <a:gd name="connsiteX2" fmla="*/ 829818 w 829818"/>
              <a:gd name="connsiteY2" fmla="*/ 317764 h 685810"/>
              <a:gd name="connsiteX3" fmla="*/ 2286 w 829818"/>
              <a:gd name="connsiteY3" fmla="*/ 324622 h 685810"/>
              <a:gd name="connsiteX4" fmla="*/ 0 w 829818"/>
              <a:gd name="connsiteY4" fmla="*/ 685810 h 685810"/>
              <a:gd name="connsiteX0" fmla="*/ 0 w 829818"/>
              <a:gd name="connsiteY0" fmla="*/ 670741 h 670741"/>
              <a:gd name="connsiteX1" fmla="*/ 829818 w 829818"/>
              <a:gd name="connsiteY1" fmla="*/ 670741 h 670741"/>
              <a:gd name="connsiteX2" fmla="*/ 829818 w 829818"/>
              <a:gd name="connsiteY2" fmla="*/ 302695 h 670741"/>
              <a:gd name="connsiteX3" fmla="*/ 2286 w 829818"/>
              <a:gd name="connsiteY3" fmla="*/ 309553 h 670741"/>
              <a:gd name="connsiteX4" fmla="*/ 0 w 829818"/>
              <a:gd name="connsiteY4" fmla="*/ 670741 h 670741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84484 h 684484"/>
              <a:gd name="connsiteX1" fmla="*/ 829818 w 829818"/>
              <a:gd name="connsiteY1" fmla="*/ 684484 h 684484"/>
              <a:gd name="connsiteX2" fmla="*/ 829818 w 829818"/>
              <a:gd name="connsiteY2" fmla="*/ 316438 h 684484"/>
              <a:gd name="connsiteX3" fmla="*/ 2286 w 829818"/>
              <a:gd name="connsiteY3" fmla="*/ 323296 h 684484"/>
              <a:gd name="connsiteX4" fmla="*/ 0 w 829818"/>
              <a:gd name="connsiteY4" fmla="*/ 684484 h 684484"/>
              <a:gd name="connsiteX0" fmla="*/ 0 w 829818"/>
              <a:gd name="connsiteY0" fmla="*/ 659593 h 659593"/>
              <a:gd name="connsiteX1" fmla="*/ 829818 w 829818"/>
              <a:gd name="connsiteY1" fmla="*/ 659593 h 659593"/>
              <a:gd name="connsiteX2" fmla="*/ 829818 w 829818"/>
              <a:gd name="connsiteY2" fmla="*/ 291547 h 659593"/>
              <a:gd name="connsiteX3" fmla="*/ 2286 w 829818"/>
              <a:gd name="connsiteY3" fmla="*/ 298405 h 659593"/>
              <a:gd name="connsiteX4" fmla="*/ 0 w 829818"/>
              <a:gd name="connsiteY4" fmla="*/ 659593 h 659593"/>
              <a:gd name="connsiteX0" fmla="*/ 0 w 829818"/>
              <a:gd name="connsiteY0" fmla="*/ 661876 h 661876"/>
              <a:gd name="connsiteX1" fmla="*/ 829818 w 829818"/>
              <a:gd name="connsiteY1" fmla="*/ 661876 h 661876"/>
              <a:gd name="connsiteX2" fmla="*/ 811279 w 829818"/>
              <a:gd name="connsiteY2" fmla="*/ 288712 h 661876"/>
              <a:gd name="connsiteX3" fmla="*/ 2286 w 829818"/>
              <a:gd name="connsiteY3" fmla="*/ 300688 h 661876"/>
              <a:gd name="connsiteX4" fmla="*/ 0 w 829818"/>
              <a:gd name="connsiteY4" fmla="*/ 661876 h 661876"/>
              <a:gd name="connsiteX0" fmla="*/ 0 w 829818"/>
              <a:gd name="connsiteY0" fmla="*/ 678189 h 678189"/>
              <a:gd name="connsiteX1" fmla="*/ 829818 w 829818"/>
              <a:gd name="connsiteY1" fmla="*/ 678189 h 678189"/>
              <a:gd name="connsiteX2" fmla="*/ 811279 w 829818"/>
              <a:gd name="connsiteY2" fmla="*/ 305025 h 678189"/>
              <a:gd name="connsiteX3" fmla="*/ 2286 w 829818"/>
              <a:gd name="connsiteY3" fmla="*/ 317001 h 678189"/>
              <a:gd name="connsiteX4" fmla="*/ 0 w 829818"/>
              <a:gd name="connsiteY4" fmla="*/ 678189 h 678189"/>
              <a:gd name="connsiteX0" fmla="*/ 3893 w 833711"/>
              <a:gd name="connsiteY0" fmla="*/ 683643 h 683643"/>
              <a:gd name="connsiteX1" fmla="*/ 833711 w 833711"/>
              <a:gd name="connsiteY1" fmla="*/ 683643 h 683643"/>
              <a:gd name="connsiteX2" fmla="*/ 815172 w 833711"/>
              <a:gd name="connsiteY2" fmla="*/ 310479 h 683643"/>
              <a:gd name="connsiteX3" fmla="*/ 0 w 833711"/>
              <a:gd name="connsiteY3" fmla="*/ 312219 h 683643"/>
              <a:gd name="connsiteX4" fmla="*/ 3893 w 833711"/>
              <a:gd name="connsiteY4" fmla="*/ 683643 h 683643"/>
              <a:gd name="connsiteX0" fmla="*/ 3893 w 815174"/>
              <a:gd name="connsiteY0" fmla="*/ 683643 h 683643"/>
              <a:gd name="connsiteX1" fmla="*/ 815174 w 815174"/>
              <a:gd name="connsiteY1" fmla="*/ 683643 h 683643"/>
              <a:gd name="connsiteX2" fmla="*/ 815172 w 815174"/>
              <a:gd name="connsiteY2" fmla="*/ 310479 h 683643"/>
              <a:gd name="connsiteX3" fmla="*/ 0 w 815174"/>
              <a:gd name="connsiteY3" fmla="*/ 312219 h 683643"/>
              <a:gd name="connsiteX4" fmla="*/ 3893 w 815174"/>
              <a:gd name="connsiteY4" fmla="*/ 683643 h 6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174" h="683643">
                <a:moveTo>
                  <a:pt x="3893" y="683643"/>
                </a:moveTo>
                <a:lnTo>
                  <a:pt x="815174" y="683643"/>
                </a:lnTo>
                <a:cubicBezTo>
                  <a:pt x="815173" y="559255"/>
                  <a:pt x="815173" y="434867"/>
                  <a:pt x="815172" y="310479"/>
                </a:cubicBezTo>
                <a:cubicBezTo>
                  <a:pt x="788409" y="-60197"/>
                  <a:pt x="71982" y="-145285"/>
                  <a:pt x="0" y="312219"/>
                </a:cubicBezTo>
                <a:cubicBezTo>
                  <a:pt x="1298" y="436027"/>
                  <a:pt x="2595" y="559835"/>
                  <a:pt x="3893" y="683643"/>
                </a:cubicBezTo>
                <a:close/>
              </a:path>
            </a:pathLst>
          </a:cu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8784" y="4622296"/>
            <a:ext cx="708016" cy="842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515651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749719" y="1041359"/>
            <a:ext cx="4628968" cy="4392522"/>
            <a:chOff x="-1214262" y="773337"/>
            <a:chExt cx="4810496" cy="4564778"/>
          </a:xfrm>
        </p:grpSpPr>
        <p:pic>
          <p:nvPicPr>
            <p:cNvPr id="18" name="Picture 2" descr="C:\Users\IDB\Desktop\Sahal Stuff\IDBG Logos\New IDB 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0442" y="773337"/>
              <a:ext cx="4356676" cy="4564778"/>
            </a:xfrm>
            <a:prstGeom prst="rect">
              <a:avLst/>
            </a:prstGeom>
            <a:noFill/>
          </p:spPr>
        </p:pic>
        <p:sp>
          <p:nvSpPr>
            <p:cNvPr id="19" name="Freeform 18"/>
            <p:cNvSpPr/>
            <p:nvPr/>
          </p:nvSpPr>
          <p:spPr bwMode="auto">
            <a:xfrm>
              <a:off x="-1214262" y="1045629"/>
              <a:ext cx="4628968" cy="4265912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6034314" y="-14514"/>
            <a:ext cx="6235786" cy="6872514"/>
          </a:xfrm>
          <a:prstGeom prst="rect">
            <a:avLst/>
          </a:prstGeom>
          <a:blipFill dpi="0" rotWithShape="0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78352" y="2256972"/>
            <a:ext cx="5413248" cy="2301240"/>
          </a:xfrm>
        </p:spPr>
        <p:txBody>
          <a:bodyPr rIns="45720" anchor="ctr">
            <a:normAutofit/>
          </a:bodyPr>
          <a:lstStyle>
            <a:lvl1pPr algn="l">
              <a:defRPr lang="en-US" sz="4800" b="1" cap="all" baseline="0" dirty="0">
                <a:ln w="5000" cmpd="sng">
                  <a:noFill/>
                  <a:prstDash val="solid"/>
                </a:ln>
                <a:solidFill>
                  <a:schemeClr val="accent1"/>
                </a:solidFill>
                <a:effectLst/>
              </a:defRPr>
            </a:lvl1pPr>
          </a:lstStyle>
          <a:p>
            <a:endParaRPr kumimoji="0" lang="en-US" dirty="0"/>
          </a:p>
        </p:txBody>
      </p:sp>
      <p:pic>
        <p:nvPicPr>
          <p:cNvPr id="11" name="Picture 2" descr="C:\Users\IDB\Desktop\Sahal Stuff\IDBG Logos\ITFC LOGO AR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3978" y="6128806"/>
            <a:ext cx="458450" cy="622028"/>
          </a:xfrm>
          <a:prstGeom prst="rect">
            <a:avLst/>
          </a:prstGeom>
          <a:noFill/>
        </p:spPr>
      </p:pic>
      <p:pic>
        <p:nvPicPr>
          <p:cNvPr id="12" name="Picture 2" descr="C:\Users\IDB\Desktop\Sahal Stuff\IDBG Logos\irti logo email size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56" y="6148904"/>
            <a:ext cx="597983" cy="66591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 userDrawn="1"/>
        </p:nvGrpSpPr>
        <p:grpSpPr>
          <a:xfrm>
            <a:off x="659304" y="6189504"/>
            <a:ext cx="581979" cy="516094"/>
            <a:chOff x="2743200" y="1752600"/>
            <a:chExt cx="4038600" cy="3581400"/>
          </a:xfrm>
        </p:grpSpPr>
        <p:pic>
          <p:nvPicPr>
            <p:cNvPr id="14" name="Picture 2" descr="C:\Users\IDB\Desktop\Sahal Stuff\IDBG Logos\ICIEC NEW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1752600"/>
              <a:ext cx="4038600" cy="3437259"/>
            </a:xfrm>
            <a:prstGeom prst="rect">
              <a:avLst/>
            </a:prstGeom>
            <a:noFill/>
          </p:spPr>
        </p:pic>
        <p:sp>
          <p:nvSpPr>
            <p:cNvPr id="15" name="Freeform 14"/>
            <p:cNvSpPr/>
            <p:nvPr/>
          </p:nvSpPr>
          <p:spPr bwMode="auto">
            <a:xfrm>
              <a:off x="2743200" y="1752600"/>
              <a:ext cx="4038600" cy="35814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457" y="6172688"/>
            <a:ext cx="485602" cy="5781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7115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9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7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43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97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04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4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2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3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>
                <a:solidFill>
                  <a:prstClr val="black"/>
                </a:solidFill>
              </a:rPr>
              <a:pPr/>
              <a:t>11/2/2014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2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ck\Desktop\ISLAMIC_DEVELOPMENT_BAN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8" y="964113"/>
            <a:ext cx="3614738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7"/>
          <p:cNvSpPr txBox="1">
            <a:spLocks noChangeArrowheads="1"/>
          </p:cNvSpPr>
          <p:nvPr userDrawn="1"/>
        </p:nvSpPr>
        <p:spPr bwMode="auto">
          <a:xfrm>
            <a:off x="594096" y="950200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dirty="0" smtClean="0">
                <a:solidFill>
                  <a:srgbClr val="A116E0"/>
                </a:solidFill>
              </a:rPr>
              <a:t>Global experts</a:t>
            </a:r>
            <a:endParaRPr lang="en-GB" sz="2600" dirty="0">
              <a:solidFill>
                <a:srgbClr val="A116E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456164"/>
            <a:ext cx="9144000" cy="40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489701"/>
            <a:ext cx="6336704" cy="251668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928" y="6489700"/>
            <a:ext cx="610871" cy="251667"/>
          </a:xfrm>
          <a:prstGeom prst="rect">
            <a:avLst/>
          </a:prstGeom>
        </p:spPr>
        <p:txBody>
          <a:bodyPr/>
          <a:lstStyle/>
          <a:p>
            <a:fld id="{4FCEFC7F-0A2C-4892-AC94-EACBFCB5C4E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1" name="Picture 2" descr="C:\Users\IDB\Desktop\Sahal Stuff\IDBG Logos\ITFC LOGO A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135" y="3200400"/>
            <a:ext cx="707065" cy="959351"/>
          </a:xfrm>
          <a:prstGeom prst="rect">
            <a:avLst/>
          </a:prstGeom>
          <a:noFill/>
        </p:spPr>
      </p:pic>
      <p:pic>
        <p:nvPicPr>
          <p:cNvPr id="62" name="Picture 2" descr="C:\Users\IDB\Desktop\Sahal Stuff\IDBG Logos\irti logo email siz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837" y="3546482"/>
            <a:ext cx="871870" cy="970911"/>
          </a:xfrm>
          <a:prstGeom prst="rect">
            <a:avLst/>
          </a:prstGeom>
          <a:noFill/>
        </p:spPr>
      </p:pic>
      <p:grpSp>
        <p:nvGrpSpPr>
          <p:cNvPr id="63" name="Group 62"/>
          <p:cNvGrpSpPr/>
          <p:nvPr userDrawn="1"/>
        </p:nvGrpSpPr>
        <p:grpSpPr>
          <a:xfrm>
            <a:off x="4613454" y="3645197"/>
            <a:ext cx="848536" cy="752475"/>
            <a:chOff x="2743200" y="1752600"/>
            <a:chExt cx="4038600" cy="3581400"/>
          </a:xfrm>
        </p:grpSpPr>
        <p:pic>
          <p:nvPicPr>
            <p:cNvPr id="64" name="Picture 2" descr="C:\Users\IDB\Desktop\Sahal Stuff\IDBG Logos\ICIEC NE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200" y="1752600"/>
              <a:ext cx="4038600" cy="3437259"/>
            </a:xfrm>
            <a:prstGeom prst="rect">
              <a:avLst/>
            </a:prstGeom>
            <a:noFill/>
          </p:spPr>
        </p:pic>
        <p:sp>
          <p:nvSpPr>
            <p:cNvPr id="65" name="Freeform 64"/>
            <p:cNvSpPr/>
            <p:nvPr/>
          </p:nvSpPr>
          <p:spPr bwMode="auto">
            <a:xfrm>
              <a:off x="2743200" y="1752600"/>
              <a:ext cx="4038600" cy="35814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8" name="Freeform 87"/>
          <p:cNvSpPr/>
          <p:nvPr userDrawn="1"/>
        </p:nvSpPr>
        <p:spPr>
          <a:xfrm>
            <a:off x="8029865" y="4845981"/>
            <a:ext cx="713747" cy="722715"/>
          </a:xfrm>
          <a:custGeom>
            <a:avLst/>
            <a:gdLst>
              <a:gd name="connsiteX0" fmla="*/ 0 w 829818"/>
              <a:gd name="connsiteY0" fmla="*/ 445770 h 445770"/>
              <a:gd name="connsiteX1" fmla="*/ 829818 w 829818"/>
              <a:gd name="connsiteY1" fmla="*/ 445770 h 445770"/>
              <a:gd name="connsiteX2" fmla="*/ 829818 w 829818"/>
              <a:gd name="connsiteY2" fmla="*/ 0 h 445770"/>
              <a:gd name="connsiteX3" fmla="*/ 4572 w 829818"/>
              <a:gd name="connsiteY3" fmla="*/ 0 h 445770"/>
              <a:gd name="connsiteX4" fmla="*/ 0 w 829818"/>
              <a:gd name="connsiteY4" fmla="*/ 445770 h 445770"/>
              <a:gd name="connsiteX0" fmla="*/ 0 w 829818"/>
              <a:gd name="connsiteY0" fmla="*/ 657098 h 657098"/>
              <a:gd name="connsiteX1" fmla="*/ 829818 w 829818"/>
              <a:gd name="connsiteY1" fmla="*/ 657098 h 657098"/>
              <a:gd name="connsiteX2" fmla="*/ 829818 w 829818"/>
              <a:gd name="connsiteY2" fmla="*/ 211328 h 657098"/>
              <a:gd name="connsiteX3" fmla="*/ 4572 w 829818"/>
              <a:gd name="connsiteY3" fmla="*/ 211328 h 657098"/>
              <a:gd name="connsiteX4" fmla="*/ 0 w 829818"/>
              <a:gd name="connsiteY4" fmla="*/ 657098 h 657098"/>
              <a:gd name="connsiteX0" fmla="*/ 0 w 829818"/>
              <a:gd name="connsiteY0" fmla="*/ 721711 h 721711"/>
              <a:gd name="connsiteX1" fmla="*/ 829818 w 829818"/>
              <a:gd name="connsiteY1" fmla="*/ 721711 h 721711"/>
              <a:gd name="connsiteX2" fmla="*/ 829818 w 829818"/>
              <a:gd name="connsiteY2" fmla="*/ 275941 h 721711"/>
              <a:gd name="connsiteX3" fmla="*/ 4572 w 829818"/>
              <a:gd name="connsiteY3" fmla="*/ 275941 h 721711"/>
              <a:gd name="connsiteX4" fmla="*/ 0 w 829818"/>
              <a:gd name="connsiteY4" fmla="*/ 721711 h 721711"/>
              <a:gd name="connsiteX0" fmla="*/ 0 w 829818"/>
              <a:gd name="connsiteY0" fmla="*/ 694082 h 694082"/>
              <a:gd name="connsiteX1" fmla="*/ 829818 w 829818"/>
              <a:gd name="connsiteY1" fmla="*/ 694082 h 694082"/>
              <a:gd name="connsiteX2" fmla="*/ 829818 w 829818"/>
              <a:gd name="connsiteY2" fmla="*/ 326036 h 694082"/>
              <a:gd name="connsiteX3" fmla="*/ 4572 w 829818"/>
              <a:gd name="connsiteY3" fmla="*/ 248312 h 694082"/>
              <a:gd name="connsiteX4" fmla="*/ 0 w 829818"/>
              <a:gd name="connsiteY4" fmla="*/ 694082 h 694082"/>
              <a:gd name="connsiteX0" fmla="*/ 0 w 829818"/>
              <a:gd name="connsiteY0" fmla="*/ 705481 h 705481"/>
              <a:gd name="connsiteX1" fmla="*/ 829818 w 829818"/>
              <a:gd name="connsiteY1" fmla="*/ 705481 h 705481"/>
              <a:gd name="connsiteX2" fmla="*/ 829818 w 829818"/>
              <a:gd name="connsiteY2" fmla="*/ 337435 h 705481"/>
              <a:gd name="connsiteX3" fmla="*/ 4572 w 829818"/>
              <a:gd name="connsiteY3" fmla="*/ 259711 h 705481"/>
              <a:gd name="connsiteX4" fmla="*/ 0 w 829818"/>
              <a:gd name="connsiteY4" fmla="*/ 705481 h 705481"/>
              <a:gd name="connsiteX0" fmla="*/ 2286 w 832104"/>
              <a:gd name="connsiteY0" fmla="*/ 673590 h 673590"/>
              <a:gd name="connsiteX1" fmla="*/ 832104 w 832104"/>
              <a:gd name="connsiteY1" fmla="*/ 673590 h 673590"/>
              <a:gd name="connsiteX2" fmla="*/ 832104 w 832104"/>
              <a:gd name="connsiteY2" fmla="*/ 305544 h 673590"/>
              <a:gd name="connsiteX3" fmla="*/ 0 w 832104"/>
              <a:gd name="connsiteY3" fmla="*/ 278112 h 673590"/>
              <a:gd name="connsiteX4" fmla="*/ 2286 w 832104"/>
              <a:gd name="connsiteY4" fmla="*/ 673590 h 673590"/>
              <a:gd name="connsiteX0" fmla="*/ 2286 w 832104"/>
              <a:gd name="connsiteY0" fmla="*/ 685202 h 685202"/>
              <a:gd name="connsiteX1" fmla="*/ 832104 w 832104"/>
              <a:gd name="connsiteY1" fmla="*/ 685202 h 685202"/>
              <a:gd name="connsiteX2" fmla="*/ 832104 w 832104"/>
              <a:gd name="connsiteY2" fmla="*/ 317156 h 685202"/>
              <a:gd name="connsiteX3" fmla="*/ 0 w 832104"/>
              <a:gd name="connsiteY3" fmla="*/ 289724 h 685202"/>
              <a:gd name="connsiteX4" fmla="*/ 2286 w 832104"/>
              <a:gd name="connsiteY4" fmla="*/ 685202 h 685202"/>
              <a:gd name="connsiteX0" fmla="*/ 2286 w 832104"/>
              <a:gd name="connsiteY0" fmla="*/ 678421 h 678421"/>
              <a:gd name="connsiteX1" fmla="*/ 832104 w 832104"/>
              <a:gd name="connsiteY1" fmla="*/ 678421 h 678421"/>
              <a:gd name="connsiteX2" fmla="*/ 832104 w 832104"/>
              <a:gd name="connsiteY2" fmla="*/ 310375 h 678421"/>
              <a:gd name="connsiteX3" fmla="*/ 0 w 832104"/>
              <a:gd name="connsiteY3" fmla="*/ 282943 h 678421"/>
              <a:gd name="connsiteX4" fmla="*/ 2286 w 832104"/>
              <a:gd name="connsiteY4" fmla="*/ 678421 h 678421"/>
              <a:gd name="connsiteX0" fmla="*/ 0 w 829818"/>
              <a:gd name="connsiteY0" fmla="*/ 657762 h 657762"/>
              <a:gd name="connsiteX1" fmla="*/ 829818 w 829818"/>
              <a:gd name="connsiteY1" fmla="*/ 657762 h 657762"/>
              <a:gd name="connsiteX2" fmla="*/ 829818 w 829818"/>
              <a:gd name="connsiteY2" fmla="*/ 289716 h 657762"/>
              <a:gd name="connsiteX3" fmla="*/ 2286 w 829818"/>
              <a:gd name="connsiteY3" fmla="*/ 296574 h 657762"/>
              <a:gd name="connsiteX4" fmla="*/ 0 w 829818"/>
              <a:gd name="connsiteY4" fmla="*/ 657762 h 657762"/>
              <a:gd name="connsiteX0" fmla="*/ 0 w 829818"/>
              <a:gd name="connsiteY0" fmla="*/ 677728 h 677728"/>
              <a:gd name="connsiteX1" fmla="*/ 829818 w 829818"/>
              <a:gd name="connsiteY1" fmla="*/ 677728 h 677728"/>
              <a:gd name="connsiteX2" fmla="*/ 829818 w 829818"/>
              <a:gd name="connsiteY2" fmla="*/ 309682 h 677728"/>
              <a:gd name="connsiteX3" fmla="*/ 2286 w 829818"/>
              <a:gd name="connsiteY3" fmla="*/ 316540 h 677728"/>
              <a:gd name="connsiteX4" fmla="*/ 0 w 829818"/>
              <a:gd name="connsiteY4" fmla="*/ 677728 h 677728"/>
              <a:gd name="connsiteX0" fmla="*/ 0 w 829818"/>
              <a:gd name="connsiteY0" fmla="*/ 685810 h 685810"/>
              <a:gd name="connsiteX1" fmla="*/ 829818 w 829818"/>
              <a:gd name="connsiteY1" fmla="*/ 685810 h 685810"/>
              <a:gd name="connsiteX2" fmla="*/ 829818 w 829818"/>
              <a:gd name="connsiteY2" fmla="*/ 317764 h 685810"/>
              <a:gd name="connsiteX3" fmla="*/ 2286 w 829818"/>
              <a:gd name="connsiteY3" fmla="*/ 324622 h 685810"/>
              <a:gd name="connsiteX4" fmla="*/ 0 w 829818"/>
              <a:gd name="connsiteY4" fmla="*/ 685810 h 685810"/>
              <a:gd name="connsiteX0" fmla="*/ 0 w 829818"/>
              <a:gd name="connsiteY0" fmla="*/ 670741 h 670741"/>
              <a:gd name="connsiteX1" fmla="*/ 829818 w 829818"/>
              <a:gd name="connsiteY1" fmla="*/ 670741 h 670741"/>
              <a:gd name="connsiteX2" fmla="*/ 829818 w 829818"/>
              <a:gd name="connsiteY2" fmla="*/ 302695 h 670741"/>
              <a:gd name="connsiteX3" fmla="*/ 2286 w 829818"/>
              <a:gd name="connsiteY3" fmla="*/ 309553 h 670741"/>
              <a:gd name="connsiteX4" fmla="*/ 0 w 829818"/>
              <a:gd name="connsiteY4" fmla="*/ 670741 h 670741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84484 h 684484"/>
              <a:gd name="connsiteX1" fmla="*/ 829818 w 829818"/>
              <a:gd name="connsiteY1" fmla="*/ 684484 h 684484"/>
              <a:gd name="connsiteX2" fmla="*/ 829818 w 829818"/>
              <a:gd name="connsiteY2" fmla="*/ 316438 h 684484"/>
              <a:gd name="connsiteX3" fmla="*/ 2286 w 829818"/>
              <a:gd name="connsiteY3" fmla="*/ 323296 h 684484"/>
              <a:gd name="connsiteX4" fmla="*/ 0 w 829818"/>
              <a:gd name="connsiteY4" fmla="*/ 684484 h 684484"/>
              <a:gd name="connsiteX0" fmla="*/ 0 w 829818"/>
              <a:gd name="connsiteY0" fmla="*/ 659593 h 659593"/>
              <a:gd name="connsiteX1" fmla="*/ 829818 w 829818"/>
              <a:gd name="connsiteY1" fmla="*/ 659593 h 659593"/>
              <a:gd name="connsiteX2" fmla="*/ 829818 w 829818"/>
              <a:gd name="connsiteY2" fmla="*/ 291547 h 659593"/>
              <a:gd name="connsiteX3" fmla="*/ 2286 w 829818"/>
              <a:gd name="connsiteY3" fmla="*/ 298405 h 659593"/>
              <a:gd name="connsiteX4" fmla="*/ 0 w 829818"/>
              <a:gd name="connsiteY4" fmla="*/ 659593 h 659593"/>
              <a:gd name="connsiteX0" fmla="*/ 0 w 829818"/>
              <a:gd name="connsiteY0" fmla="*/ 661876 h 661876"/>
              <a:gd name="connsiteX1" fmla="*/ 829818 w 829818"/>
              <a:gd name="connsiteY1" fmla="*/ 661876 h 661876"/>
              <a:gd name="connsiteX2" fmla="*/ 811279 w 829818"/>
              <a:gd name="connsiteY2" fmla="*/ 288712 h 661876"/>
              <a:gd name="connsiteX3" fmla="*/ 2286 w 829818"/>
              <a:gd name="connsiteY3" fmla="*/ 300688 h 661876"/>
              <a:gd name="connsiteX4" fmla="*/ 0 w 829818"/>
              <a:gd name="connsiteY4" fmla="*/ 661876 h 661876"/>
              <a:gd name="connsiteX0" fmla="*/ 0 w 829818"/>
              <a:gd name="connsiteY0" fmla="*/ 678189 h 678189"/>
              <a:gd name="connsiteX1" fmla="*/ 829818 w 829818"/>
              <a:gd name="connsiteY1" fmla="*/ 678189 h 678189"/>
              <a:gd name="connsiteX2" fmla="*/ 811279 w 829818"/>
              <a:gd name="connsiteY2" fmla="*/ 305025 h 678189"/>
              <a:gd name="connsiteX3" fmla="*/ 2286 w 829818"/>
              <a:gd name="connsiteY3" fmla="*/ 317001 h 678189"/>
              <a:gd name="connsiteX4" fmla="*/ 0 w 829818"/>
              <a:gd name="connsiteY4" fmla="*/ 678189 h 678189"/>
              <a:gd name="connsiteX0" fmla="*/ 3893 w 833711"/>
              <a:gd name="connsiteY0" fmla="*/ 683643 h 683643"/>
              <a:gd name="connsiteX1" fmla="*/ 833711 w 833711"/>
              <a:gd name="connsiteY1" fmla="*/ 683643 h 683643"/>
              <a:gd name="connsiteX2" fmla="*/ 815172 w 833711"/>
              <a:gd name="connsiteY2" fmla="*/ 310479 h 683643"/>
              <a:gd name="connsiteX3" fmla="*/ 0 w 833711"/>
              <a:gd name="connsiteY3" fmla="*/ 312219 h 683643"/>
              <a:gd name="connsiteX4" fmla="*/ 3893 w 833711"/>
              <a:gd name="connsiteY4" fmla="*/ 683643 h 683643"/>
              <a:gd name="connsiteX0" fmla="*/ 3893 w 815174"/>
              <a:gd name="connsiteY0" fmla="*/ 683643 h 683643"/>
              <a:gd name="connsiteX1" fmla="*/ 815174 w 815174"/>
              <a:gd name="connsiteY1" fmla="*/ 683643 h 683643"/>
              <a:gd name="connsiteX2" fmla="*/ 815172 w 815174"/>
              <a:gd name="connsiteY2" fmla="*/ 310479 h 683643"/>
              <a:gd name="connsiteX3" fmla="*/ 0 w 815174"/>
              <a:gd name="connsiteY3" fmla="*/ 312219 h 683643"/>
              <a:gd name="connsiteX4" fmla="*/ 3893 w 815174"/>
              <a:gd name="connsiteY4" fmla="*/ 683643 h 6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174" h="683643">
                <a:moveTo>
                  <a:pt x="3893" y="683643"/>
                </a:moveTo>
                <a:lnTo>
                  <a:pt x="815174" y="683643"/>
                </a:lnTo>
                <a:cubicBezTo>
                  <a:pt x="815173" y="559255"/>
                  <a:pt x="815173" y="434867"/>
                  <a:pt x="815172" y="310479"/>
                </a:cubicBezTo>
                <a:cubicBezTo>
                  <a:pt x="788409" y="-60197"/>
                  <a:pt x="71982" y="-145285"/>
                  <a:pt x="0" y="312219"/>
                </a:cubicBezTo>
                <a:cubicBezTo>
                  <a:pt x="1298" y="436027"/>
                  <a:pt x="2595" y="559835"/>
                  <a:pt x="3893" y="683643"/>
                </a:cubicBezTo>
                <a:close/>
              </a:path>
            </a:pathLst>
          </a:cu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8784" y="4622296"/>
            <a:ext cx="708016" cy="842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148027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31F32671-92D2-4152-BE0B-38AE2EFD2C9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9A437FFC-341D-4B6C-8ADA-D62E43C4D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562600"/>
            <a:ext cx="9144000" cy="130991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accent2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7543800" y="-27296"/>
            <a:ext cx="1600200" cy="689981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562600"/>
            <a:ext cx="9144000" cy="130991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accent2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7543800" y="-27296"/>
            <a:ext cx="1600200" cy="689981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275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562600"/>
            <a:ext cx="9144000" cy="130991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accent2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7543800" y="-27296"/>
            <a:ext cx="1600200" cy="689981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55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31" Type="http://schemas.openxmlformats.org/officeDocument/2006/relationships/image" Target="../media/image40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Relationship Id="rId27" Type="http://schemas.openxmlformats.org/officeDocument/2006/relationships/image" Target="../media/image36.jpeg"/><Relationship Id="rId30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7296" y="0"/>
            <a:ext cx="9171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43000">
                <a:schemeClr val="bg1"/>
              </a:gs>
              <a:gs pos="85000">
                <a:srgbClr val="FDFCCB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5821" y="6150114"/>
            <a:ext cx="726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Dushanbe, Republic of Tajikistan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Monday October 27</a:t>
            </a:r>
            <a:r>
              <a:rPr lang="en-US" sz="2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th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, 2014 (Muharram 3</a:t>
            </a:r>
            <a:r>
              <a:rPr lang="en-US" sz="2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rd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, 1436H)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6053" y="3624219"/>
            <a:ext cx="6657174" cy="1528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  <a:cs typeface="Mudir MT" pitchFamily="2" charset="-78"/>
              </a:rPr>
              <a:t>Developing Transport Corridor and Energy Infrastructure in Central Asia</a:t>
            </a:r>
            <a:endParaRPr lang="en-US" sz="36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  <a:cs typeface="Mudir MT" pitchFamily="2" charset="-7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95106"/>
            <a:ext cx="9157648" cy="24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00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</a:t>
            </a:r>
            <a:r>
              <a:rPr lang="en-US" dirty="0"/>
              <a:t>Strategic Objectives in Central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Natural resources </a:t>
            </a:r>
            <a:r>
              <a:rPr lang="en-US" sz="2200" dirty="0"/>
              <a:t>(oil, gas and hydro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Electricity export potential </a:t>
            </a:r>
          </a:p>
          <a:p>
            <a:r>
              <a:rPr lang="en-US" sz="2200" dirty="0" smtClean="0"/>
              <a:t>Improve </a:t>
            </a:r>
            <a:r>
              <a:rPr lang="en-US" sz="2200" dirty="0"/>
              <a:t>Energy Efficiency </a:t>
            </a:r>
          </a:p>
          <a:p>
            <a:pPr lvl="2"/>
            <a:r>
              <a:rPr lang="en-US" sz="2200" dirty="0"/>
              <a:t>Combined Cycle Power Plants</a:t>
            </a:r>
          </a:p>
          <a:p>
            <a:pPr lvl="2"/>
            <a:r>
              <a:rPr lang="en-US" sz="2200" dirty="0"/>
              <a:t>Reduce Transmission Losses - Rehabilitations</a:t>
            </a:r>
          </a:p>
          <a:p>
            <a:pPr lvl="2"/>
            <a:r>
              <a:rPr lang="en-US" sz="2200" dirty="0"/>
              <a:t>Reduce Commercial Losses – Smart Metering</a:t>
            </a:r>
          </a:p>
          <a:p>
            <a:pPr lvl="2"/>
            <a:r>
              <a:rPr lang="en-US" sz="2200" dirty="0"/>
              <a:t>Reduce Demand Side – Energy Efficiency Lights </a:t>
            </a:r>
          </a:p>
          <a:p>
            <a:r>
              <a:rPr lang="en-US" sz="2200" dirty="0"/>
              <a:t>Renewable Energy (Solar, Wind, </a:t>
            </a:r>
            <a:r>
              <a:rPr lang="en-US" sz="2200" dirty="0" err="1"/>
              <a:t>MiniHydro</a:t>
            </a:r>
            <a:r>
              <a:rPr lang="en-US" sz="2200" dirty="0"/>
              <a:t> and Waste to Energy)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IDB Intervention </a:t>
            </a:r>
            <a:r>
              <a:rPr lang="en-US" smtClean="0"/>
              <a:t>in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6873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Total IDB financing in Energy infrastructure in Central Asia is around USD 1.0 billion </a:t>
            </a:r>
          </a:p>
          <a:p>
            <a:pPr marL="36576" indent="0">
              <a:buNone/>
            </a:pPr>
            <a:endParaRPr lang="en-US" sz="2600" dirty="0" smtClean="0"/>
          </a:p>
          <a:p>
            <a:pPr marL="146304" indent="0">
              <a:buNone/>
            </a:pPr>
            <a:r>
              <a:rPr lang="en-US" sz="2200" u="sng" dirty="0" smtClean="0"/>
              <a:t>Tajikistan: </a:t>
            </a:r>
          </a:p>
          <a:p>
            <a:r>
              <a:rPr lang="en-US" sz="2200" dirty="0" smtClean="0"/>
              <a:t>Regional Power Interconnection Tajikistan-Afghanistan </a:t>
            </a:r>
          </a:p>
          <a:p>
            <a:r>
              <a:rPr lang="en-US" sz="2200" dirty="0" smtClean="0"/>
              <a:t>Mini-Hydro </a:t>
            </a:r>
            <a:r>
              <a:rPr lang="en-US" sz="2200" dirty="0"/>
              <a:t>power </a:t>
            </a:r>
            <a:r>
              <a:rPr lang="en-US" sz="2200" dirty="0" smtClean="0"/>
              <a:t>Stations</a:t>
            </a:r>
          </a:p>
          <a:p>
            <a:pPr marL="36576" indent="0">
              <a:buNone/>
            </a:pPr>
            <a:r>
              <a:rPr lang="en-US" sz="2200" dirty="0" smtClean="0"/>
              <a:t> </a:t>
            </a:r>
            <a:r>
              <a:rPr lang="en-US" sz="2200" u="sng" dirty="0" smtClean="0"/>
              <a:t>Azerbaijan: </a:t>
            </a:r>
          </a:p>
          <a:p>
            <a:r>
              <a:rPr lang="en-US" sz="2200" dirty="0" err="1" smtClean="0"/>
              <a:t>Janub</a:t>
            </a:r>
            <a:r>
              <a:rPr lang="en-US" sz="2200" dirty="0" smtClean="0"/>
              <a:t> Combined Cycle Power Plant</a:t>
            </a:r>
          </a:p>
          <a:p>
            <a:r>
              <a:rPr lang="en-US" sz="2200" dirty="0" smtClean="0"/>
              <a:t>Baku </a:t>
            </a:r>
            <a:r>
              <a:rPr lang="en-US" sz="2200" dirty="0"/>
              <a:t>Waste to </a:t>
            </a:r>
            <a:r>
              <a:rPr lang="en-US" sz="2200" dirty="0" smtClean="0"/>
              <a:t>Energy</a:t>
            </a:r>
          </a:p>
          <a:p>
            <a:pPr marL="36576" indent="0">
              <a:buNone/>
            </a:pPr>
            <a:r>
              <a:rPr lang="en-US" sz="2200" dirty="0" smtClean="0"/>
              <a:t> </a:t>
            </a:r>
            <a:r>
              <a:rPr lang="en-US" sz="2200" u="sng" dirty="0" smtClean="0"/>
              <a:t>Kyrgyz Republic:</a:t>
            </a:r>
            <a:endParaRPr lang="en-US" sz="2200" dirty="0"/>
          </a:p>
          <a:p>
            <a:r>
              <a:rPr lang="en-US" sz="2200" dirty="0" smtClean="0"/>
              <a:t>220kV / 110kV Transmission Lines, Improvement of Electricity in Bishkek and </a:t>
            </a:r>
            <a:r>
              <a:rPr lang="en-US" sz="2200" dirty="0" err="1" smtClean="0"/>
              <a:t>Batken</a:t>
            </a:r>
            <a:endParaRPr lang="en-US" sz="2200" dirty="0" smtClean="0"/>
          </a:p>
          <a:p>
            <a:pPr marL="36576" indent="0">
              <a:buNone/>
            </a:pPr>
            <a:r>
              <a:rPr lang="en-US" sz="2200" dirty="0" smtClean="0"/>
              <a:t> </a:t>
            </a:r>
            <a:r>
              <a:rPr lang="en-US" sz="2200" u="sng" dirty="0" smtClean="0"/>
              <a:t>Uzbekistan:</a:t>
            </a:r>
          </a:p>
          <a:p>
            <a:r>
              <a:rPr lang="en-US" sz="2200" dirty="0" smtClean="0"/>
              <a:t>Improvement of Street Lights Tashkent</a:t>
            </a:r>
          </a:p>
          <a:p>
            <a:r>
              <a:rPr lang="en-US" sz="2200" dirty="0" smtClean="0"/>
              <a:t>Modernization of Hydropower Stations</a:t>
            </a:r>
          </a:p>
          <a:p>
            <a:r>
              <a:rPr lang="en-US" sz="2200" dirty="0" smtClean="0"/>
              <a:t>Advanced Electricity Metering System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800" b="1" i="1" dirty="0" smtClean="0">
              <a:latin typeface="Century Gothic" panose="020B0502020202020204" pitchFamily="34" charset="0"/>
            </a:endParaRPr>
          </a:p>
          <a:p>
            <a:pPr lvl="1"/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99796" y="2204864"/>
            <a:ext cx="5413248" cy="230124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</a:t>
            </a:r>
            <a:br>
              <a:rPr lang="en-US" sz="6000" dirty="0" smtClean="0"/>
            </a:br>
            <a:r>
              <a:rPr lang="en-US" sz="6000" dirty="0" smtClean="0"/>
              <a:t>YOU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1122947" y="176008"/>
            <a:ext cx="6288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7638"/>
                </a:solidFill>
              </a:rPr>
              <a:t>معا ً نبني مستقبلا ً أفضل </a:t>
            </a:r>
            <a:endParaRPr lang="en-US" sz="2400" b="1" dirty="0">
              <a:solidFill>
                <a:srgbClr val="007638"/>
              </a:solidFill>
            </a:endParaRPr>
          </a:p>
          <a:p>
            <a:pPr algn="ctr"/>
            <a:r>
              <a:rPr lang="en-US" b="1" dirty="0" smtClean="0">
                <a:solidFill>
                  <a:srgbClr val="007638"/>
                </a:solidFill>
                <a:latin typeface="Corbel" pitchFamily="34" charset="0"/>
              </a:rPr>
              <a:t>TOGETHER </a:t>
            </a:r>
            <a:r>
              <a:rPr lang="en-US" b="1" dirty="0">
                <a:solidFill>
                  <a:srgbClr val="007638"/>
                </a:solidFill>
                <a:latin typeface="Corbel" pitchFamily="34" charset="0"/>
              </a:rPr>
              <a:t>WE BUILD A BETTER FUTURE</a:t>
            </a:r>
          </a:p>
          <a:p>
            <a:pPr algn="ctr"/>
            <a:r>
              <a:rPr lang="en-US" b="1" dirty="0">
                <a:solidFill>
                  <a:srgbClr val="007638"/>
                </a:solidFill>
                <a:latin typeface="Corbel" pitchFamily="34" charset="0"/>
              </a:rPr>
              <a:t>ENSEMBLE NOUS CONSTRUISONS UN AVENIR MEILLEUR</a:t>
            </a:r>
          </a:p>
        </p:txBody>
      </p:sp>
    </p:spTree>
    <p:extLst>
      <p:ext uri="{BB962C8B-B14F-4D97-AF65-F5344CB8AC3E}">
        <p14:creationId xmlns:p14="http://schemas.microsoft.com/office/powerpoint/2010/main" val="18492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62605" y="146301"/>
            <a:ext cx="8110409" cy="1265404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IDB Membership</a:t>
            </a:r>
            <a:endParaRPr lang="en-US" sz="4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7979199" y="5707763"/>
            <a:ext cx="1178656" cy="1176821"/>
            <a:chOff x="2350515" y="1205569"/>
            <a:chExt cx="2215592" cy="2212142"/>
          </a:xfrm>
        </p:grpSpPr>
        <p:sp>
          <p:nvSpPr>
            <p:cNvPr id="42" name="Pie 9"/>
            <p:cNvSpPr/>
            <p:nvPr/>
          </p:nvSpPr>
          <p:spPr>
            <a:xfrm>
              <a:off x="2350515" y="1205569"/>
              <a:ext cx="2212142" cy="2212142"/>
            </a:xfrm>
            <a:custGeom>
              <a:avLst/>
              <a:gdLst/>
              <a:ahLst/>
              <a:cxnLst/>
              <a:rect l="l" t="t" r="r" b="b"/>
              <a:pathLst>
                <a:path w="876788" h="876788">
                  <a:moveTo>
                    <a:pt x="876788" y="0"/>
                  </a:moveTo>
                  <a:lnTo>
                    <a:pt x="876788" y="876788"/>
                  </a:lnTo>
                  <a:lnTo>
                    <a:pt x="0" y="876788"/>
                  </a:lnTo>
                  <a:cubicBezTo>
                    <a:pt x="0" y="392551"/>
                    <a:pt x="392551" y="0"/>
                    <a:pt x="876788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50515" y="2101281"/>
              <a:ext cx="2215592" cy="578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GB" sz="1400" b="1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49629" y="4800600"/>
            <a:ext cx="8565746" cy="1630363"/>
          </a:xfrm>
        </p:spPr>
        <p:txBody>
          <a:bodyPr rtlCol="0">
            <a:normAutofit fontScale="92500"/>
          </a:bodyPr>
          <a:lstStyle/>
          <a:p>
            <a:pPr marL="91440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Gill Sans MT" pitchFamily="34" charset="0"/>
              </a:rPr>
              <a:t>IDB Member Countries are 56 countries</a:t>
            </a:r>
          </a:p>
          <a:p>
            <a:pPr marL="91440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Gill Sans MT" pitchFamily="34" charset="0"/>
              </a:rPr>
              <a:t>In Central Asia (</a:t>
            </a:r>
            <a:r>
              <a:rPr lang="en-US" sz="3000" dirty="0" smtClean="0">
                <a:latin typeface="Gill Sans MT" pitchFamily="34" charset="0"/>
              </a:rPr>
              <a:t>Afghanistan, Azerbaijan, Kazakhstan, Kyrgyz Republic, Tajikistan, Turkmenistan and Uzbekistan) </a:t>
            </a:r>
            <a:endParaRPr lang="en-US" sz="3000" dirty="0">
              <a:latin typeface="Gill Sans MT" pitchFamily="34" charset="0"/>
            </a:endParaRPr>
          </a:p>
        </p:txBody>
      </p:sp>
      <p:pic>
        <p:nvPicPr>
          <p:cNvPr id="10" name="Picture 5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9" y="1295400"/>
            <a:ext cx="8229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33600" y="2514600"/>
            <a:ext cx="1143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1600" b="1">
                <a:solidFill>
                  <a:schemeClr val="bg1">
                    <a:lumMod val="95000"/>
                    <a:lumOff val="5000"/>
                  </a:schemeClr>
                </a:solidFill>
                <a:latin typeface="Gill Sans MT" pitchFamily="34" charset="0"/>
              </a:rPr>
              <a:t>Africa: 27</a:t>
            </a:r>
            <a:endParaRPr lang="en-US" sz="1600">
              <a:solidFill>
                <a:schemeClr val="bg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424237" y="2068512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b="1" dirty="0">
                <a:solidFill>
                  <a:srgbClr val="008000"/>
                </a:solidFill>
                <a:latin typeface="Gill Sans MT" pitchFamily="34" charset="0"/>
              </a:rPr>
              <a:t>Asia: 26</a:t>
            </a:r>
            <a:endParaRPr lang="en-US" dirty="0">
              <a:solidFill>
                <a:srgbClr val="008000"/>
              </a:solidFill>
              <a:latin typeface="Gill Sans MT" pitchFamily="34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200400" y="17526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1600" b="1" dirty="0">
                <a:solidFill>
                  <a:srgbClr val="A50021"/>
                </a:solidFill>
                <a:latin typeface="Gill Sans MT" pitchFamily="34" charset="0"/>
              </a:rPr>
              <a:t>Europe: 2</a:t>
            </a:r>
            <a:endParaRPr lang="en-US" sz="1600" dirty="0">
              <a:solidFill>
                <a:srgbClr val="A50021"/>
              </a:solidFill>
              <a:latin typeface="Gill Sans MT" pitchFamily="34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828800" y="3352800"/>
            <a:ext cx="1828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1600" b="1">
                <a:solidFill>
                  <a:srgbClr val="000099"/>
                </a:solidFill>
                <a:latin typeface="Gill Sans MT" pitchFamily="34" charset="0"/>
              </a:rPr>
              <a:t>Latin America: 1</a:t>
            </a:r>
          </a:p>
          <a:p>
            <a:pPr algn="r" rtl="1"/>
            <a:endParaRPr lang="en-US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24384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Africa: 27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73"/>
            <a:ext cx="4631762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IDBG Partners</a:t>
            </a:r>
            <a:endParaRPr lang="en-GB" sz="3600" dirty="0"/>
          </a:p>
        </p:txBody>
      </p:sp>
      <p:sp>
        <p:nvSpPr>
          <p:cNvPr id="214" name="Title 9"/>
          <p:cNvSpPr txBox="1">
            <a:spLocks/>
          </p:cNvSpPr>
          <p:nvPr/>
        </p:nvSpPr>
        <p:spPr>
          <a:xfrm>
            <a:off x="276399" y="5174232"/>
            <a:ext cx="4413238" cy="44018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rgbClr val="68321E"/>
                </a:solidFill>
              </a:rPr>
              <a:t>Working with over 100 Partners world-wide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4729391" y="3511812"/>
            <a:ext cx="4242465" cy="3066034"/>
            <a:chOff x="4924375" y="2235380"/>
            <a:chExt cx="4242465" cy="3066034"/>
          </a:xfrm>
        </p:grpSpPr>
        <p:grpSp>
          <p:nvGrpSpPr>
            <p:cNvPr id="223" name="Group 222"/>
            <p:cNvGrpSpPr/>
            <p:nvPr/>
          </p:nvGrpSpPr>
          <p:grpSpPr>
            <a:xfrm>
              <a:off x="4924375" y="2235380"/>
              <a:ext cx="4242465" cy="3066034"/>
              <a:chOff x="4924375" y="2235380"/>
              <a:chExt cx="4242465" cy="306603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4924375" y="2235380"/>
                <a:ext cx="4242465" cy="3066034"/>
              </a:xfrm>
              <a:prstGeom prst="roundRect">
                <a:avLst>
                  <a:gd name="adj" fmla="val 845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6" name="Group 225"/>
              <p:cNvGrpSpPr/>
              <p:nvPr/>
            </p:nvGrpSpPr>
            <p:grpSpPr>
              <a:xfrm>
                <a:off x="5168479" y="2647900"/>
                <a:ext cx="3492127" cy="2092375"/>
                <a:chOff x="427152" y="2306126"/>
                <a:chExt cx="8836966" cy="4251822"/>
              </a:xfrm>
            </p:grpSpPr>
            <p:pic>
              <p:nvPicPr>
                <p:cNvPr id="23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3000" y="3745925"/>
                  <a:ext cx="3061118" cy="775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4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355" y="5905756"/>
                  <a:ext cx="4202174" cy="652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52" y="4969651"/>
                  <a:ext cx="4245671" cy="871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52" y="3889532"/>
                  <a:ext cx="4245671" cy="1040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2614" y="4721123"/>
                  <a:ext cx="2474425" cy="9168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8" name="Picture 8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8598" y="2960942"/>
                  <a:ext cx="3365686" cy="927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9" name="Picture 9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366" y="2306126"/>
                  <a:ext cx="4113582" cy="654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0" name="Picture 10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7299" y="2306126"/>
                  <a:ext cx="3056940" cy="11715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7" name="Picture 22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1298" y="4504012"/>
                <a:ext cx="1082590" cy="68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22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5424" y="2774230"/>
                <a:ext cx="773332" cy="450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228" descr="https://encrypted-tbn0.gstatic.com/images?q=tbn:ANd9GcR8VoI3dCMegx7ESoTUHxTeOMJLNCJeIuWuweqdHg_dPUMIj99m0A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149"/>
              <a:stretch/>
            </p:blipFill>
            <p:spPr bwMode="auto">
              <a:xfrm>
                <a:off x="6090203" y="4774037"/>
                <a:ext cx="785937" cy="523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29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8567" y="4947988"/>
                <a:ext cx="1040211" cy="258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230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8" r="16443"/>
              <a:stretch/>
            </p:blipFill>
            <p:spPr bwMode="auto">
              <a:xfrm>
                <a:off x="8243888" y="3738318"/>
                <a:ext cx="833437" cy="647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231" descr="http://en.mhalalc.jp/images/HDC-LOGO-100510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6992" y="4518583"/>
                <a:ext cx="564178" cy="720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4" name="TextBox 223"/>
            <p:cNvSpPr txBox="1"/>
            <p:nvPr/>
          </p:nvSpPr>
          <p:spPr>
            <a:xfrm>
              <a:off x="5527943" y="2244905"/>
              <a:ext cx="298713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 smtClean="0">
                  <a:solidFill>
                    <a:prstClr val="black"/>
                  </a:solidFill>
                </a:rPr>
                <a:t>Islamic Finance-Economy</a:t>
              </a:r>
              <a:endParaRPr lang="en-GB" sz="1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4729392" y="328679"/>
            <a:ext cx="4242465" cy="3066034"/>
            <a:chOff x="247600" y="2235380"/>
            <a:chExt cx="4242465" cy="3066034"/>
          </a:xfrm>
        </p:grpSpPr>
        <p:sp>
          <p:nvSpPr>
            <p:cNvPr id="242" name="Rounded Rectangle 241"/>
            <p:cNvSpPr/>
            <p:nvPr/>
          </p:nvSpPr>
          <p:spPr>
            <a:xfrm>
              <a:off x="247600" y="2235380"/>
              <a:ext cx="4242465" cy="3066034"/>
            </a:xfrm>
            <a:prstGeom prst="roundRect">
              <a:avLst>
                <a:gd name="adj" fmla="val 845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47600" y="2244905"/>
              <a:ext cx="424246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prstClr val="black"/>
                  </a:solidFill>
                </a:rPr>
                <a:t>Economic Development Cooperation</a:t>
              </a:r>
            </a:p>
          </p:txBody>
        </p:sp>
        <p:pic>
          <p:nvPicPr>
            <p:cNvPr id="244" name="Picture 24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399" y="3612989"/>
              <a:ext cx="615224" cy="615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" name="Picture 24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935" y="3492416"/>
              <a:ext cx="572930" cy="64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" name="Picture 24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227" y="3697374"/>
              <a:ext cx="676134" cy="587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" name="Picture 247" descr="https://encrypted-tbn0.gstatic.com/images?q=tbn:ANd9GcSSIKwp36HgSBBlXTBDMyLgV4JriEoEQq8qYQ8h6ftVrSh9O-zCGw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933" y="2663673"/>
              <a:ext cx="741134" cy="73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24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603" y="4471679"/>
              <a:ext cx="588973" cy="67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" name="Picture 246" descr="http://translate.donetskcci.com/images/flagi_stran_mira/arab_league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151" y="2647850"/>
              <a:ext cx="818873" cy="818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249" descr="https://encrypted-tbn2.gstatic.com/images?q=tbn:ANd9GcRFXMOeCrDaVRztfv852NhJKVz-_q60cdeIuncp6kkwtl9Dnqb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17" y="4319037"/>
              <a:ext cx="731131" cy="705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250" descr="http://lanredahunsi.files.wordpress.com/2012/07/ecowas-logo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144" y="4006451"/>
              <a:ext cx="691890" cy="69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25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280" y="2684703"/>
              <a:ext cx="1167108" cy="48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3" name="Picture 25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541" y="3323671"/>
              <a:ext cx="681855" cy="61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4" name="Picture 25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955" y="4330567"/>
              <a:ext cx="1090481" cy="72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5" name="Picture 254" descr="http://3.bp.blogspot.com/-Drk7DFjkucg/UC3XVjfe38I/AAAAAAAAC6Q/SDmj2zC-XRM/s1600/oic-logo1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20" y="2803876"/>
              <a:ext cx="1159546" cy="63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55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44" y="3537806"/>
              <a:ext cx="632713" cy="63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" name="Picture 257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567" y="4704182"/>
              <a:ext cx="794725" cy="55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4533" y="1631105"/>
            <a:ext cx="4242465" cy="3066034"/>
            <a:chOff x="2094139" y="3817458"/>
            <a:chExt cx="4242465" cy="3066034"/>
          </a:xfrm>
        </p:grpSpPr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139" y="3817458"/>
              <a:ext cx="4242465" cy="306603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685" b="-2741"/>
            <a:stretch/>
          </p:blipFill>
          <p:spPr bwMode="auto">
            <a:xfrm>
              <a:off x="5731316" y="6003023"/>
              <a:ext cx="506231" cy="398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" name="Pie 9"/>
          <p:cNvSpPr/>
          <p:nvPr/>
        </p:nvSpPr>
        <p:spPr>
          <a:xfrm>
            <a:off x="7979199" y="5707763"/>
            <a:ext cx="1176821" cy="1176821"/>
          </a:xfrm>
          <a:custGeom>
            <a:avLst/>
            <a:gdLst/>
            <a:ahLst/>
            <a:cxnLst/>
            <a:rect l="l" t="t" r="r" b="b"/>
            <a:pathLst>
              <a:path w="876788" h="876788">
                <a:moveTo>
                  <a:pt x="876788" y="0"/>
                </a:moveTo>
                <a:lnTo>
                  <a:pt x="876788" y="876788"/>
                </a:lnTo>
                <a:lnTo>
                  <a:pt x="0" y="876788"/>
                </a:lnTo>
                <a:cubicBezTo>
                  <a:pt x="0" y="392551"/>
                  <a:pt x="392551" y="0"/>
                  <a:pt x="876788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18" y="1268760"/>
            <a:ext cx="3672408" cy="2376264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2000" b="1" dirty="0" smtClean="0"/>
              <a:t>Energy:</a:t>
            </a:r>
          </a:p>
          <a:p>
            <a:r>
              <a:rPr lang="en-US" sz="2000" dirty="0" smtClean="0"/>
              <a:t>Regional Interconnection</a:t>
            </a:r>
          </a:p>
          <a:p>
            <a:r>
              <a:rPr lang="en-US" sz="2000" dirty="0" smtClean="0"/>
              <a:t>Energy </a:t>
            </a:r>
            <a:r>
              <a:rPr lang="en-US" sz="2000" dirty="0"/>
              <a:t>Efficiency Enhancement</a:t>
            </a:r>
          </a:p>
          <a:p>
            <a:r>
              <a:rPr lang="en-US" sz="2000" dirty="0"/>
              <a:t>Renewable Energy</a:t>
            </a:r>
          </a:p>
          <a:p>
            <a:r>
              <a:rPr lang="en-US" sz="2000" dirty="0" smtClean="0"/>
              <a:t>Access and Rural </a:t>
            </a:r>
            <a:r>
              <a:rPr lang="en-US" sz="2000" dirty="0"/>
              <a:t>Electrification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3004" y="1268760"/>
            <a:ext cx="367240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</a:pPr>
            <a:r>
              <a:rPr lang="en-US" sz="2000" b="1" dirty="0" smtClean="0"/>
              <a:t>Transport: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GB" sz="2000" dirty="0"/>
              <a:t>Development of International Transport Corridors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GB" sz="2000" dirty="0"/>
              <a:t>Improve Transport Infrastructure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000" dirty="0"/>
              <a:t>Increase Accessibility</a:t>
            </a:r>
          </a:p>
          <a:p>
            <a:pPr marL="173037" indent="0" eaLnBrk="0" hangingPunct="0">
              <a:spcBef>
                <a:spcPct val="20000"/>
              </a:spcBef>
              <a:buNone/>
              <a:defRPr/>
            </a:pPr>
            <a:endParaRPr lang="en-GB" sz="1800" dirty="0"/>
          </a:p>
          <a:p>
            <a:pPr marL="342900" indent="-169863" eaLnBrk="0" hangingPunct="0">
              <a:spcBef>
                <a:spcPct val="20000"/>
              </a:spcBef>
              <a:defRPr/>
            </a:pPr>
            <a:endParaRPr lang="en-GB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933056"/>
            <a:ext cx="3672408" cy="2556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</a:pPr>
            <a:r>
              <a:rPr lang="en-US" sz="2200" b="1" dirty="0" smtClean="0"/>
              <a:t>Urban Development and Services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200" dirty="0"/>
              <a:t>Access to clean water and sanitation services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GB" sz="2200" dirty="0"/>
              <a:t>Improve health conditions and standards of living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200" dirty="0"/>
              <a:t>Increase accessibility/affordability of  housing for low-income populations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4008" y="3933056"/>
            <a:ext cx="3672408" cy="2759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</a:pPr>
            <a:r>
              <a:rPr lang="en-US" sz="2200" b="1" dirty="0" smtClean="0"/>
              <a:t>Public-Private Partnerships (PPP)</a:t>
            </a:r>
          </a:p>
          <a:p>
            <a:pPr marL="420624" indent="-384048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200" dirty="0"/>
              <a:t>Energy and Transport Infrastructure</a:t>
            </a:r>
          </a:p>
          <a:p>
            <a:pPr marL="420624" indent="-384048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200" dirty="0"/>
              <a:t>Leverage </a:t>
            </a:r>
            <a:r>
              <a:rPr lang="en-US" sz="2200" dirty="0" err="1"/>
              <a:t>IDB’s</a:t>
            </a:r>
            <a:r>
              <a:rPr lang="en-US" sz="2200" dirty="0"/>
              <a:t> participation through partnerships</a:t>
            </a:r>
          </a:p>
          <a:p>
            <a:pPr marL="420624" lvl="1" indent="-384048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200" dirty="0"/>
              <a:t>Advisory services focused on project </a:t>
            </a:r>
            <a:r>
              <a:rPr lang="en-US" sz="2200" dirty="0" smtClean="0"/>
              <a:t>development</a:t>
            </a:r>
            <a:endParaRPr lang="en-US" sz="1800" dirty="0"/>
          </a:p>
          <a:p>
            <a:pPr fontAlgn="auto">
              <a:spcAft>
                <a:spcPts val="0"/>
              </a:spcAft>
            </a:pPr>
            <a:endParaRPr lang="en-US" sz="1800" dirty="0" smtClean="0"/>
          </a:p>
          <a:p>
            <a:pPr fontAlgn="auto">
              <a:spcAft>
                <a:spcPts val="0"/>
              </a:spcAft>
            </a:pPr>
            <a:endParaRPr lang="en-US" sz="1800" dirty="0" smtClean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42352"/>
            <a:ext cx="9143999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1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IDB Infrastructure</a:t>
            </a:r>
            <a:r>
              <a:rPr lang="en-US" sz="41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Key Focus Area</a:t>
            </a:r>
            <a:endParaRPr lang="en-US" sz="41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39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" y="71414"/>
            <a:ext cx="77403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IDB Infrastructure: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Sector-wise Portfolio Distribution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313" y="6397648"/>
            <a:ext cx="2357437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>
                <a:ea typeface="ＭＳ Ｐゴシック" pitchFamily="50" charset="-128"/>
                <a:cs typeface="+mn-cs"/>
              </a:rPr>
              <a:t>* Total Approvals less Cancellations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0163" y="5572140"/>
            <a:ext cx="2952328" cy="64294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/>
          <a:lstStyle/>
          <a:p>
            <a:pPr algn="ctr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US$29 billion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8115" y="1268760"/>
            <a:ext cx="4032448" cy="64294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/>
          <a:lstStyle/>
          <a:p>
            <a:pPr algn="ctr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Aggregate Infrastructure Financing Since Inception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5436096" y="1772816"/>
          <a:ext cx="3600400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103341" y="1268760"/>
            <a:ext cx="3861147" cy="64294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/>
          <a:lstStyle/>
          <a:p>
            <a:pPr algn="ctr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Significant Scale Up (2006-14)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52120" y="5572140"/>
            <a:ext cx="2952328" cy="64294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/>
          <a:lstStyle/>
          <a:p>
            <a:pPr algn="ctr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US$21.5 billion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107504" y="2132856"/>
          <a:ext cx="4608512" cy="333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3058656" y="4062885"/>
            <a:ext cx="38404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" y="76974"/>
            <a:ext cx="9157854" cy="77972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100" dirty="0"/>
              <a:t>IDB Infrastructure Portfolio</a:t>
            </a:r>
          </a:p>
        </p:txBody>
      </p:sp>
    </p:spTree>
    <p:extLst>
      <p:ext uri="{BB962C8B-B14F-4D97-AF65-F5344CB8AC3E}">
        <p14:creationId xmlns:p14="http://schemas.microsoft.com/office/powerpoint/2010/main" val="3757960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 Strategic Objectives in 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Central </a:t>
            </a:r>
            <a:r>
              <a:rPr lang="en-US" sz="2400" dirty="0"/>
              <a:t>Asia geographic location </a:t>
            </a:r>
            <a:r>
              <a:rPr lang="en-US" sz="2400" dirty="0" smtClean="0"/>
              <a:t>(between East </a:t>
            </a:r>
            <a:r>
              <a:rPr lang="en-US" sz="2400" dirty="0"/>
              <a:t>Asia and Europe/Middle East) </a:t>
            </a:r>
          </a:p>
          <a:p>
            <a:r>
              <a:rPr lang="en-US" sz="2400" dirty="0"/>
              <a:t>Competitive Corridors (cost, time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Long distance multimodal transports services (Roads, Railway and Ports)</a:t>
            </a:r>
          </a:p>
          <a:p>
            <a:r>
              <a:rPr lang="en-US" sz="2400" dirty="0" smtClean="0"/>
              <a:t>Logistics infrastructure </a:t>
            </a:r>
          </a:p>
          <a:p>
            <a:r>
              <a:rPr lang="en-US" sz="2400" dirty="0" smtClean="0"/>
              <a:t>Facilitation of Cross-Border movement</a:t>
            </a:r>
          </a:p>
          <a:p>
            <a:r>
              <a:rPr lang="en-US" sz="2400" dirty="0" smtClean="0"/>
              <a:t>Global </a:t>
            </a:r>
            <a:r>
              <a:rPr lang="en-US" sz="2400" dirty="0"/>
              <a:t>p</a:t>
            </a:r>
            <a:r>
              <a:rPr lang="en-US" sz="2400" dirty="0" smtClean="0"/>
              <a:t>artnerships in financing infrastructure</a:t>
            </a:r>
          </a:p>
          <a:p>
            <a:r>
              <a:rPr lang="en-US" sz="2400" dirty="0" smtClean="0"/>
              <a:t>Central Asia Regional Economic Cooperation (</a:t>
            </a:r>
            <a:r>
              <a:rPr lang="en-US" sz="2400" dirty="0" err="1" smtClean="0"/>
              <a:t>CAREC</a:t>
            </a:r>
            <a:r>
              <a:rPr lang="en-US" sz="2400" dirty="0" smtClean="0"/>
              <a:t>)     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CAREC</a:t>
            </a:r>
            <a:r>
              <a:rPr lang="en-US" sz="4000" dirty="0"/>
              <a:t> Corridors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0" y="1082697"/>
            <a:ext cx="7524750" cy="5314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7537" y="1286932"/>
            <a:ext cx="651933" cy="18118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31392" y="3916533"/>
            <a:ext cx="7286946" cy="2495565"/>
            <a:chOff x="631392" y="3916533"/>
            <a:chExt cx="7286946" cy="2495565"/>
          </a:xfrm>
        </p:grpSpPr>
        <p:sp>
          <p:nvSpPr>
            <p:cNvPr id="5" name="Rectangle 4"/>
            <p:cNvSpPr/>
            <p:nvPr/>
          </p:nvSpPr>
          <p:spPr>
            <a:xfrm>
              <a:off x="7361655" y="3916533"/>
              <a:ext cx="556683" cy="2479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6276" y="5489768"/>
              <a:ext cx="2346690" cy="922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1392" y="5068314"/>
              <a:ext cx="1069405" cy="933450"/>
            </a:xfrm>
            <a:custGeom>
              <a:avLst/>
              <a:gdLst>
                <a:gd name="connsiteX0" fmla="*/ 969392 w 1069405"/>
                <a:gd name="connsiteY0" fmla="*/ 595312 h 933450"/>
                <a:gd name="connsiteX1" fmla="*/ 969392 w 1069405"/>
                <a:gd name="connsiteY1" fmla="*/ 595312 h 933450"/>
                <a:gd name="connsiteX2" fmla="*/ 950342 w 1069405"/>
                <a:gd name="connsiteY2" fmla="*/ 607218 h 933450"/>
                <a:gd name="connsiteX3" fmla="*/ 928911 w 1069405"/>
                <a:gd name="connsiteY3" fmla="*/ 611981 h 933450"/>
                <a:gd name="connsiteX4" fmla="*/ 921767 w 1069405"/>
                <a:gd name="connsiteY4" fmla="*/ 616743 h 933450"/>
                <a:gd name="connsiteX5" fmla="*/ 902717 w 1069405"/>
                <a:gd name="connsiteY5" fmla="*/ 621506 h 933450"/>
                <a:gd name="connsiteX6" fmla="*/ 895573 w 1069405"/>
                <a:gd name="connsiteY6" fmla="*/ 623887 h 933450"/>
                <a:gd name="connsiteX7" fmla="*/ 828898 w 1069405"/>
                <a:gd name="connsiteY7" fmla="*/ 621506 h 933450"/>
                <a:gd name="connsiteX8" fmla="*/ 814611 w 1069405"/>
                <a:gd name="connsiteY8" fmla="*/ 616743 h 933450"/>
                <a:gd name="connsiteX9" fmla="*/ 809848 w 1069405"/>
                <a:gd name="connsiteY9" fmla="*/ 609600 h 933450"/>
                <a:gd name="connsiteX10" fmla="*/ 802705 w 1069405"/>
                <a:gd name="connsiteY10" fmla="*/ 607218 h 933450"/>
                <a:gd name="connsiteX11" fmla="*/ 769367 w 1069405"/>
                <a:gd name="connsiteY11" fmla="*/ 602456 h 933450"/>
                <a:gd name="connsiteX12" fmla="*/ 743173 w 1069405"/>
                <a:gd name="connsiteY12" fmla="*/ 578643 h 933450"/>
                <a:gd name="connsiteX13" fmla="*/ 700311 w 1069405"/>
                <a:gd name="connsiteY13" fmla="*/ 581025 h 933450"/>
                <a:gd name="connsiteX14" fmla="*/ 688405 w 1069405"/>
                <a:gd name="connsiteY14" fmla="*/ 569118 h 933450"/>
                <a:gd name="connsiteX15" fmla="*/ 683642 w 1069405"/>
                <a:gd name="connsiteY15" fmla="*/ 554831 h 933450"/>
                <a:gd name="connsiteX16" fmla="*/ 676498 w 1069405"/>
                <a:gd name="connsiteY16" fmla="*/ 547687 h 933450"/>
                <a:gd name="connsiteX17" fmla="*/ 671736 w 1069405"/>
                <a:gd name="connsiteY17" fmla="*/ 540543 h 933450"/>
                <a:gd name="connsiteX18" fmla="*/ 652686 w 1069405"/>
                <a:gd name="connsiteY18" fmla="*/ 538162 h 933450"/>
                <a:gd name="connsiteX19" fmla="*/ 638398 w 1069405"/>
                <a:gd name="connsiteY19" fmla="*/ 528637 h 933450"/>
                <a:gd name="connsiteX20" fmla="*/ 614586 w 1069405"/>
                <a:gd name="connsiteY20" fmla="*/ 521493 h 933450"/>
                <a:gd name="connsiteX21" fmla="*/ 600298 w 1069405"/>
                <a:gd name="connsiteY21" fmla="*/ 511968 h 933450"/>
                <a:gd name="connsiteX22" fmla="*/ 595536 w 1069405"/>
                <a:gd name="connsiteY22" fmla="*/ 504825 h 933450"/>
                <a:gd name="connsiteX23" fmla="*/ 588392 w 1069405"/>
                <a:gd name="connsiteY23" fmla="*/ 500062 h 933450"/>
                <a:gd name="connsiteX24" fmla="*/ 586011 w 1069405"/>
                <a:gd name="connsiteY24" fmla="*/ 492918 h 933450"/>
                <a:gd name="connsiteX25" fmla="*/ 581248 w 1069405"/>
                <a:gd name="connsiteY25" fmla="*/ 485775 h 933450"/>
                <a:gd name="connsiteX26" fmla="*/ 566961 w 1069405"/>
                <a:gd name="connsiteY26" fmla="*/ 478631 h 933450"/>
                <a:gd name="connsiteX27" fmla="*/ 552673 w 1069405"/>
                <a:gd name="connsiteY27" fmla="*/ 469106 h 933450"/>
                <a:gd name="connsiteX28" fmla="*/ 545530 w 1069405"/>
                <a:gd name="connsiteY28" fmla="*/ 464343 h 933450"/>
                <a:gd name="connsiteX29" fmla="*/ 543148 w 1069405"/>
                <a:gd name="connsiteY29" fmla="*/ 452437 h 933450"/>
                <a:gd name="connsiteX30" fmla="*/ 536005 w 1069405"/>
                <a:gd name="connsiteY30" fmla="*/ 416718 h 933450"/>
                <a:gd name="connsiteX31" fmla="*/ 502667 w 1069405"/>
                <a:gd name="connsiteY31" fmla="*/ 397668 h 933450"/>
                <a:gd name="connsiteX32" fmla="*/ 495523 w 1069405"/>
                <a:gd name="connsiteY32" fmla="*/ 392906 h 933450"/>
                <a:gd name="connsiteX33" fmla="*/ 485998 w 1069405"/>
                <a:gd name="connsiteY33" fmla="*/ 383381 h 933450"/>
                <a:gd name="connsiteX34" fmla="*/ 457423 w 1069405"/>
                <a:gd name="connsiteY34" fmla="*/ 381000 h 933450"/>
                <a:gd name="connsiteX35" fmla="*/ 443136 w 1069405"/>
                <a:gd name="connsiteY35" fmla="*/ 376237 h 933450"/>
                <a:gd name="connsiteX36" fmla="*/ 435992 w 1069405"/>
                <a:gd name="connsiteY36" fmla="*/ 369093 h 933450"/>
                <a:gd name="connsiteX37" fmla="*/ 426467 w 1069405"/>
                <a:gd name="connsiteY37" fmla="*/ 366712 h 933450"/>
                <a:gd name="connsiteX38" fmla="*/ 419323 w 1069405"/>
                <a:gd name="connsiteY38" fmla="*/ 364331 h 933450"/>
                <a:gd name="connsiteX39" fmla="*/ 409798 w 1069405"/>
                <a:gd name="connsiteY39" fmla="*/ 359568 h 933450"/>
                <a:gd name="connsiteX40" fmla="*/ 402655 w 1069405"/>
                <a:gd name="connsiteY40" fmla="*/ 357187 h 933450"/>
                <a:gd name="connsiteX41" fmla="*/ 395511 w 1069405"/>
                <a:gd name="connsiteY41" fmla="*/ 352425 h 933450"/>
                <a:gd name="connsiteX42" fmla="*/ 385986 w 1069405"/>
                <a:gd name="connsiteY42" fmla="*/ 347662 h 933450"/>
                <a:gd name="connsiteX43" fmla="*/ 383605 w 1069405"/>
                <a:gd name="connsiteY43" fmla="*/ 340518 h 933450"/>
                <a:gd name="connsiteX44" fmla="*/ 378842 w 1069405"/>
                <a:gd name="connsiteY44" fmla="*/ 321468 h 933450"/>
                <a:gd name="connsiteX45" fmla="*/ 369317 w 1069405"/>
                <a:gd name="connsiteY45" fmla="*/ 307181 h 933450"/>
                <a:gd name="connsiteX46" fmla="*/ 357411 w 1069405"/>
                <a:gd name="connsiteY46" fmla="*/ 271462 h 933450"/>
                <a:gd name="connsiteX47" fmla="*/ 352648 w 1069405"/>
                <a:gd name="connsiteY47" fmla="*/ 264318 h 933450"/>
                <a:gd name="connsiteX48" fmla="*/ 343123 w 1069405"/>
                <a:gd name="connsiteY48" fmla="*/ 200025 h 933450"/>
                <a:gd name="connsiteX49" fmla="*/ 340742 w 1069405"/>
                <a:gd name="connsiteY49" fmla="*/ 190500 h 933450"/>
                <a:gd name="connsiteX50" fmla="*/ 335980 w 1069405"/>
                <a:gd name="connsiteY50" fmla="*/ 183356 h 933450"/>
                <a:gd name="connsiteX51" fmla="*/ 333598 w 1069405"/>
                <a:gd name="connsiteY51" fmla="*/ 169068 h 933450"/>
                <a:gd name="connsiteX52" fmla="*/ 312167 w 1069405"/>
                <a:gd name="connsiteY52" fmla="*/ 161925 h 933450"/>
                <a:gd name="connsiteX53" fmla="*/ 307405 w 1069405"/>
                <a:gd name="connsiteY53" fmla="*/ 147637 h 933450"/>
                <a:gd name="connsiteX54" fmla="*/ 300261 w 1069405"/>
                <a:gd name="connsiteY54" fmla="*/ 119062 h 933450"/>
                <a:gd name="connsiteX55" fmla="*/ 295498 w 1069405"/>
                <a:gd name="connsiteY55" fmla="*/ 111918 h 933450"/>
                <a:gd name="connsiteX56" fmla="*/ 288355 w 1069405"/>
                <a:gd name="connsiteY56" fmla="*/ 107156 h 933450"/>
                <a:gd name="connsiteX57" fmla="*/ 278830 w 1069405"/>
                <a:gd name="connsiteY57" fmla="*/ 88106 h 933450"/>
                <a:gd name="connsiteX58" fmla="*/ 271686 w 1069405"/>
                <a:gd name="connsiteY58" fmla="*/ 80962 h 933450"/>
                <a:gd name="connsiteX59" fmla="*/ 264542 w 1069405"/>
                <a:gd name="connsiteY59" fmla="*/ 35718 h 933450"/>
                <a:gd name="connsiteX60" fmla="*/ 269305 w 1069405"/>
                <a:gd name="connsiteY60" fmla="*/ 14287 h 933450"/>
                <a:gd name="connsiteX61" fmla="*/ 269305 w 1069405"/>
                <a:gd name="connsiteY61" fmla="*/ 0 h 933450"/>
                <a:gd name="connsiteX62" fmla="*/ 193105 w 1069405"/>
                <a:gd name="connsiteY62" fmla="*/ 16668 h 933450"/>
                <a:gd name="connsiteX63" fmla="*/ 147861 w 1069405"/>
                <a:gd name="connsiteY63" fmla="*/ 16668 h 933450"/>
                <a:gd name="connsiteX64" fmla="*/ 143098 w 1069405"/>
                <a:gd name="connsiteY64" fmla="*/ 9525 h 933450"/>
                <a:gd name="connsiteX65" fmla="*/ 135955 w 1069405"/>
                <a:gd name="connsiteY65" fmla="*/ 4762 h 933450"/>
                <a:gd name="connsiteX66" fmla="*/ 95473 w 1069405"/>
                <a:gd name="connsiteY66" fmla="*/ 7143 h 933450"/>
                <a:gd name="connsiteX67" fmla="*/ 74042 w 1069405"/>
                <a:gd name="connsiteY67" fmla="*/ 14287 h 933450"/>
                <a:gd name="connsiteX68" fmla="*/ 59755 w 1069405"/>
                <a:gd name="connsiteY68" fmla="*/ 16668 h 933450"/>
                <a:gd name="connsiteX69" fmla="*/ 52611 w 1069405"/>
                <a:gd name="connsiteY69" fmla="*/ 21431 h 933450"/>
                <a:gd name="connsiteX70" fmla="*/ 16892 w 1069405"/>
                <a:gd name="connsiteY70" fmla="*/ 26193 h 933450"/>
                <a:gd name="connsiteX71" fmla="*/ 223 w 1069405"/>
                <a:gd name="connsiteY71" fmla="*/ 52387 h 933450"/>
                <a:gd name="connsiteX72" fmla="*/ 2605 w 1069405"/>
                <a:gd name="connsiteY72" fmla="*/ 104775 h 933450"/>
                <a:gd name="connsiteX73" fmla="*/ 16892 w 1069405"/>
                <a:gd name="connsiteY73" fmla="*/ 114300 h 933450"/>
                <a:gd name="connsiteX74" fmla="*/ 21655 w 1069405"/>
                <a:gd name="connsiteY74" fmla="*/ 121443 h 933450"/>
                <a:gd name="connsiteX75" fmla="*/ 26417 w 1069405"/>
                <a:gd name="connsiteY75" fmla="*/ 140493 h 933450"/>
                <a:gd name="connsiteX76" fmla="*/ 33561 w 1069405"/>
                <a:gd name="connsiteY76" fmla="*/ 145256 h 933450"/>
                <a:gd name="connsiteX77" fmla="*/ 40705 w 1069405"/>
                <a:gd name="connsiteY77" fmla="*/ 161925 h 933450"/>
                <a:gd name="connsiteX78" fmla="*/ 45467 w 1069405"/>
                <a:gd name="connsiteY78" fmla="*/ 176212 h 933450"/>
                <a:gd name="connsiteX79" fmla="*/ 54992 w 1069405"/>
                <a:gd name="connsiteY79" fmla="*/ 200025 h 933450"/>
                <a:gd name="connsiteX80" fmla="*/ 59755 w 1069405"/>
                <a:gd name="connsiteY80" fmla="*/ 214312 h 933450"/>
                <a:gd name="connsiteX81" fmla="*/ 62136 w 1069405"/>
                <a:gd name="connsiteY81" fmla="*/ 221456 h 933450"/>
                <a:gd name="connsiteX82" fmla="*/ 66898 w 1069405"/>
                <a:gd name="connsiteY82" fmla="*/ 266700 h 933450"/>
                <a:gd name="connsiteX83" fmla="*/ 71661 w 1069405"/>
                <a:gd name="connsiteY83" fmla="*/ 280987 h 933450"/>
                <a:gd name="connsiteX84" fmla="*/ 74042 w 1069405"/>
                <a:gd name="connsiteY84" fmla="*/ 314325 h 933450"/>
                <a:gd name="connsiteX85" fmla="*/ 81186 w 1069405"/>
                <a:gd name="connsiteY85" fmla="*/ 319087 h 933450"/>
                <a:gd name="connsiteX86" fmla="*/ 83567 w 1069405"/>
                <a:gd name="connsiteY86" fmla="*/ 326231 h 933450"/>
                <a:gd name="connsiteX87" fmla="*/ 88330 w 1069405"/>
                <a:gd name="connsiteY87" fmla="*/ 333375 h 933450"/>
                <a:gd name="connsiteX88" fmla="*/ 90711 w 1069405"/>
                <a:gd name="connsiteY88" fmla="*/ 338137 h 933450"/>
                <a:gd name="connsiteX89" fmla="*/ 88330 w 1069405"/>
                <a:gd name="connsiteY89" fmla="*/ 338137 h 933450"/>
                <a:gd name="connsiteX90" fmla="*/ 109761 w 1069405"/>
                <a:gd name="connsiteY90" fmla="*/ 340518 h 933450"/>
                <a:gd name="connsiteX91" fmla="*/ 114523 w 1069405"/>
                <a:gd name="connsiteY91" fmla="*/ 347662 h 933450"/>
                <a:gd name="connsiteX92" fmla="*/ 126430 w 1069405"/>
                <a:gd name="connsiteY92" fmla="*/ 361950 h 933450"/>
                <a:gd name="connsiteX93" fmla="*/ 128811 w 1069405"/>
                <a:gd name="connsiteY93" fmla="*/ 369093 h 933450"/>
                <a:gd name="connsiteX94" fmla="*/ 135955 w 1069405"/>
                <a:gd name="connsiteY94" fmla="*/ 381000 h 933450"/>
                <a:gd name="connsiteX95" fmla="*/ 140717 w 1069405"/>
                <a:gd name="connsiteY95" fmla="*/ 388143 h 933450"/>
                <a:gd name="connsiteX96" fmla="*/ 145480 w 1069405"/>
                <a:gd name="connsiteY96" fmla="*/ 400050 h 933450"/>
                <a:gd name="connsiteX97" fmla="*/ 152623 w 1069405"/>
                <a:gd name="connsiteY97" fmla="*/ 402431 h 933450"/>
                <a:gd name="connsiteX98" fmla="*/ 162148 w 1069405"/>
                <a:gd name="connsiteY98" fmla="*/ 404812 h 933450"/>
                <a:gd name="connsiteX99" fmla="*/ 174055 w 1069405"/>
                <a:gd name="connsiteY99" fmla="*/ 423862 h 933450"/>
                <a:gd name="connsiteX100" fmla="*/ 178817 w 1069405"/>
                <a:gd name="connsiteY100" fmla="*/ 442912 h 933450"/>
                <a:gd name="connsiteX101" fmla="*/ 193105 w 1069405"/>
                <a:gd name="connsiteY101" fmla="*/ 457200 h 933450"/>
                <a:gd name="connsiteX102" fmla="*/ 197867 w 1069405"/>
                <a:gd name="connsiteY102" fmla="*/ 473868 h 933450"/>
                <a:gd name="connsiteX103" fmla="*/ 202630 w 1069405"/>
                <a:gd name="connsiteY103" fmla="*/ 483393 h 933450"/>
                <a:gd name="connsiteX104" fmla="*/ 209773 w 1069405"/>
                <a:gd name="connsiteY104" fmla="*/ 502443 h 933450"/>
                <a:gd name="connsiteX105" fmla="*/ 224061 w 1069405"/>
                <a:gd name="connsiteY105" fmla="*/ 519112 h 933450"/>
                <a:gd name="connsiteX106" fmla="*/ 224061 w 1069405"/>
                <a:gd name="connsiteY106" fmla="*/ 521493 h 933450"/>
                <a:gd name="connsiteX107" fmla="*/ 266923 w 1069405"/>
                <a:gd name="connsiteY107" fmla="*/ 526256 h 933450"/>
                <a:gd name="connsiteX108" fmla="*/ 281211 w 1069405"/>
                <a:gd name="connsiteY108" fmla="*/ 533400 h 933450"/>
                <a:gd name="connsiteX109" fmla="*/ 285973 w 1069405"/>
                <a:gd name="connsiteY109" fmla="*/ 540543 h 933450"/>
                <a:gd name="connsiteX110" fmla="*/ 288355 w 1069405"/>
                <a:gd name="connsiteY110" fmla="*/ 550068 h 933450"/>
                <a:gd name="connsiteX111" fmla="*/ 295498 w 1069405"/>
                <a:gd name="connsiteY111" fmla="*/ 554831 h 933450"/>
                <a:gd name="connsiteX112" fmla="*/ 307405 w 1069405"/>
                <a:gd name="connsiteY112" fmla="*/ 559593 h 933450"/>
                <a:gd name="connsiteX113" fmla="*/ 307405 w 1069405"/>
                <a:gd name="connsiteY113" fmla="*/ 559593 h 933450"/>
                <a:gd name="connsiteX114" fmla="*/ 331217 w 1069405"/>
                <a:gd name="connsiteY114" fmla="*/ 557212 h 933450"/>
                <a:gd name="connsiteX115" fmla="*/ 352648 w 1069405"/>
                <a:gd name="connsiteY115" fmla="*/ 554831 h 933450"/>
                <a:gd name="connsiteX116" fmla="*/ 359792 w 1069405"/>
                <a:gd name="connsiteY116" fmla="*/ 547687 h 933450"/>
                <a:gd name="connsiteX117" fmla="*/ 366936 w 1069405"/>
                <a:gd name="connsiteY117" fmla="*/ 545306 h 933450"/>
                <a:gd name="connsiteX118" fmla="*/ 374080 w 1069405"/>
                <a:gd name="connsiteY118" fmla="*/ 550068 h 933450"/>
                <a:gd name="connsiteX119" fmla="*/ 390748 w 1069405"/>
                <a:gd name="connsiteY119" fmla="*/ 554831 h 933450"/>
                <a:gd name="connsiteX120" fmla="*/ 405036 w 1069405"/>
                <a:gd name="connsiteY120" fmla="*/ 561975 h 933450"/>
                <a:gd name="connsiteX121" fmla="*/ 407417 w 1069405"/>
                <a:gd name="connsiteY121" fmla="*/ 595312 h 933450"/>
                <a:gd name="connsiteX122" fmla="*/ 416942 w 1069405"/>
                <a:gd name="connsiteY122" fmla="*/ 609600 h 933450"/>
                <a:gd name="connsiteX123" fmla="*/ 421705 w 1069405"/>
                <a:gd name="connsiteY123" fmla="*/ 616743 h 933450"/>
                <a:gd name="connsiteX124" fmla="*/ 426467 w 1069405"/>
                <a:gd name="connsiteY124" fmla="*/ 638175 h 933450"/>
                <a:gd name="connsiteX125" fmla="*/ 426467 w 1069405"/>
                <a:gd name="connsiteY125" fmla="*/ 650081 h 933450"/>
                <a:gd name="connsiteX126" fmla="*/ 426467 w 1069405"/>
                <a:gd name="connsiteY126" fmla="*/ 650081 h 933450"/>
                <a:gd name="connsiteX127" fmla="*/ 414561 w 1069405"/>
                <a:gd name="connsiteY127" fmla="*/ 666750 h 933450"/>
                <a:gd name="connsiteX128" fmla="*/ 409798 w 1069405"/>
                <a:gd name="connsiteY128" fmla="*/ 685800 h 933450"/>
                <a:gd name="connsiteX129" fmla="*/ 405036 w 1069405"/>
                <a:gd name="connsiteY129" fmla="*/ 714375 h 933450"/>
                <a:gd name="connsiteX130" fmla="*/ 400273 w 1069405"/>
                <a:gd name="connsiteY130" fmla="*/ 738187 h 933450"/>
                <a:gd name="connsiteX131" fmla="*/ 390748 w 1069405"/>
                <a:gd name="connsiteY131" fmla="*/ 752475 h 933450"/>
                <a:gd name="connsiteX132" fmla="*/ 388367 w 1069405"/>
                <a:gd name="connsiteY132" fmla="*/ 762000 h 933450"/>
                <a:gd name="connsiteX133" fmla="*/ 383605 w 1069405"/>
                <a:gd name="connsiteY133" fmla="*/ 778668 h 933450"/>
                <a:gd name="connsiteX134" fmla="*/ 378842 w 1069405"/>
                <a:gd name="connsiteY134" fmla="*/ 797718 h 933450"/>
                <a:gd name="connsiteX135" fmla="*/ 374080 w 1069405"/>
                <a:gd name="connsiteY135" fmla="*/ 804862 h 933450"/>
                <a:gd name="connsiteX136" fmla="*/ 366936 w 1069405"/>
                <a:gd name="connsiteY136" fmla="*/ 821531 h 933450"/>
                <a:gd name="connsiteX137" fmla="*/ 364555 w 1069405"/>
                <a:gd name="connsiteY137" fmla="*/ 831056 h 933450"/>
                <a:gd name="connsiteX138" fmla="*/ 362173 w 1069405"/>
                <a:gd name="connsiteY138" fmla="*/ 847725 h 933450"/>
                <a:gd name="connsiteX139" fmla="*/ 355030 w 1069405"/>
                <a:gd name="connsiteY139" fmla="*/ 852487 h 933450"/>
                <a:gd name="connsiteX140" fmla="*/ 355030 w 1069405"/>
                <a:gd name="connsiteY140" fmla="*/ 852487 h 933450"/>
                <a:gd name="connsiteX141" fmla="*/ 374080 w 1069405"/>
                <a:gd name="connsiteY141" fmla="*/ 862012 h 933450"/>
                <a:gd name="connsiteX142" fmla="*/ 381223 w 1069405"/>
                <a:gd name="connsiteY142" fmla="*/ 869156 h 933450"/>
                <a:gd name="connsiteX143" fmla="*/ 390748 w 1069405"/>
                <a:gd name="connsiteY143" fmla="*/ 876300 h 933450"/>
                <a:gd name="connsiteX144" fmla="*/ 405036 w 1069405"/>
                <a:gd name="connsiteY144" fmla="*/ 885825 h 933450"/>
                <a:gd name="connsiteX145" fmla="*/ 412180 w 1069405"/>
                <a:gd name="connsiteY145" fmla="*/ 890587 h 933450"/>
                <a:gd name="connsiteX146" fmla="*/ 414561 w 1069405"/>
                <a:gd name="connsiteY146" fmla="*/ 897731 h 933450"/>
                <a:gd name="connsiteX147" fmla="*/ 421705 w 1069405"/>
                <a:gd name="connsiteY147" fmla="*/ 902493 h 933450"/>
                <a:gd name="connsiteX148" fmla="*/ 490761 w 1069405"/>
                <a:gd name="connsiteY148" fmla="*/ 904875 h 933450"/>
                <a:gd name="connsiteX149" fmla="*/ 631255 w 1069405"/>
                <a:gd name="connsiteY149" fmla="*/ 909637 h 933450"/>
                <a:gd name="connsiteX150" fmla="*/ 640780 w 1069405"/>
                <a:gd name="connsiteY150" fmla="*/ 914400 h 933450"/>
                <a:gd name="connsiteX151" fmla="*/ 655067 w 1069405"/>
                <a:gd name="connsiteY151" fmla="*/ 919162 h 933450"/>
                <a:gd name="connsiteX152" fmla="*/ 669355 w 1069405"/>
                <a:gd name="connsiteY152" fmla="*/ 923925 h 933450"/>
                <a:gd name="connsiteX153" fmla="*/ 676498 w 1069405"/>
                <a:gd name="connsiteY153" fmla="*/ 926306 h 933450"/>
                <a:gd name="connsiteX154" fmla="*/ 702692 w 1069405"/>
                <a:gd name="connsiteY154" fmla="*/ 933450 h 933450"/>
                <a:gd name="connsiteX155" fmla="*/ 726505 w 1069405"/>
                <a:gd name="connsiteY155" fmla="*/ 928687 h 933450"/>
                <a:gd name="connsiteX156" fmla="*/ 769367 w 1069405"/>
                <a:gd name="connsiteY156" fmla="*/ 921543 h 933450"/>
                <a:gd name="connsiteX157" fmla="*/ 762223 w 1069405"/>
                <a:gd name="connsiteY157" fmla="*/ 919162 h 933450"/>
                <a:gd name="connsiteX158" fmla="*/ 769367 w 1069405"/>
                <a:gd name="connsiteY158" fmla="*/ 888206 h 933450"/>
                <a:gd name="connsiteX159" fmla="*/ 776511 w 1069405"/>
                <a:gd name="connsiteY159" fmla="*/ 883443 h 933450"/>
                <a:gd name="connsiteX160" fmla="*/ 788417 w 1069405"/>
                <a:gd name="connsiteY160" fmla="*/ 873918 h 933450"/>
                <a:gd name="connsiteX161" fmla="*/ 795561 w 1069405"/>
                <a:gd name="connsiteY161" fmla="*/ 869156 h 933450"/>
                <a:gd name="connsiteX162" fmla="*/ 809848 w 1069405"/>
                <a:gd name="connsiteY162" fmla="*/ 864393 h 933450"/>
                <a:gd name="connsiteX163" fmla="*/ 819373 w 1069405"/>
                <a:gd name="connsiteY163" fmla="*/ 857250 h 933450"/>
                <a:gd name="connsiteX164" fmla="*/ 826517 w 1069405"/>
                <a:gd name="connsiteY164" fmla="*/ 854868 h 933450"/>
                <a:gd name="connsiteX165" fmla="*/ 833661 w 1069405"/>
                <a:gd name="connsiteY165" fmla="*/ 847725 h 933450"/>
                <a:gd name="connsiteX166" fmla="*/ 836042 w 1069405"/>
                <a:gd name="connsiteY166" fmla="*/ 838200 h 933450"/>
                <a:gd name="connsiteX167" fmla="*/ 855092 w 1069405"/>
                <a:gd name="connsiteY167" fmla="*/ 821531 h 933450"/>
                <a:gd name="connsiteX168" fmla="*/ 864617 w 1069405"/>
                <a:gd name="connsiteY168" fmla="*/ 812006 h 933450"/>
                <a:gd name="connsiteX169" fmla="*/ 890811 w 1069405"/>
                <a:gd name="connsiteY169" fmla="*/ 800100 h 933450"/>
                <a:gd name="connsiteX170" fmla="*/ 924148 w 1069405"/>
                <a:gd name="connsiteY170" fmla="*/ 781050 h 933450"/>
                <a:gd name="connsiteX171" fmla="*/ 933673 w 1069405"/>
                <a:gd name="connsiteY171" fmla="*/ 762000 h 933450"/>
                <a:gd name="connsiteX172" fmla="*/ 964630 w 1069405"/>
                <a:gd name="connsiteY172" fmla="*/ 740568 h 933450"/>
                <a:gd name="connsiteX173" fmla="*/ 971773 w 1069405"/>
                <a:gd name="connsiteY173" fmla="*/ 735806 h 933450"/>
                <a:gd name="connsiteX174" fmla="*/ 981298 w 1069405"/>
                <a:gd name="connsiteY174" fmla="*/ 726281 h 933450"/>
                <a:gd name="connsiteX175" fmla="*/ 986061 w 1069405"/>
                <a:gd name="connsiteY175" fmla="*/ 719137 h 933450"/>
                <a:gd name="connsiteX176" fmla="*/ 993205 w 1069405"/>
                <a:gd name="connsiteY176" fmla="*/ 714375 h 933450"/>
                <a:gd name="connsiteX177" fmla="*/ 1002730 w 1069405"/>
                <a:gd name="connsiteY177" fmla="*/ 707231 h 933450"/>
                <a:gd name="connsiteX178" fmla="*/ 1009873 w 1069405"/>
                <a:gd name="connsiteY178" fmla="*/ 700087 h 933450"/>
                <a:gd name="connsiteX179" fmla="*/ 1038448 w 1069405"/>
                <a:gd name="connsiteY179" fmla="*/ 688181 h 933450"/>
                <a:gd name="connsiteX180" fmla="*/ 1052736 w 1069405"/>
                <a:gd name="connsiteY180" fmla="*/ 685800 h 933450"/>
                <a:gd name="connsiteX181" fmla="*/ 1064642 w 1069405"/>
                <a:gd name="connsiteY181" fmla="*/ 676275 h 933450"/>
                <a:gd name="connsiteX182" fmla="*/ 1069405 w 1069405"/>
                <a:gd name="connsiteY182" fmla="*/ 661987 h 933450"/>
                <a:gd name="connsiteX183" fmla="*/ 1067023 w 1069405"/>
                <a:gd name="connsiteY183" fmla="*/ 654843 h 933450"/>
                <a:gd name="connsiteX184" fmla="*/ 1050355 w 1069405"/>
                <a:gd name="connsiteY184" fmla="*/ 650081 h 933450"/>
                <a:gd name="connsiteX185" fmla="*/ 1043211 w 1069405"/>
                <a:gd name="connsiteY185" fmla="*/ 642937 h 933450"/>
                <a:gd name="connsiteX186" fmla="*/ 1036067 w 1069405"/>
                <a:gd name="connsiteY186" fmla="*/ 640556 h 933450"/>
                <a:gd name="connsiteX187" fmla="*/ 1009873 w 1069405"/>
                <a:gd name="connsiteY187" fmla="*/ 633412 h 933450"/>
                <a:gd name="connsiteX188" fmla="*/ 993205 w 1069405"/>
                <a:gd name="connsiteY188" fmla="*/ 623887 h 933450"/>
                <a:gd name="connsiteX189" fmla="*/ 969392 w 1069405"/>
                <a:gd name="connsiteY189" fmla="*/ 595312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1069405" h="933450">
                  <a:moveTo>
                    <a:pt x="969392" y="595312"/>
                  </a:moveTo>
                  <a:lnTo>
                    <a:pt x="969392" y="595312"/>
                  </a:lnTo>
                  <a:cubicBezTo>
                    <a:pt x="963042" y="599281"/>
                    <a:pt x="956916" y="603632"/>
                    <a:pt x="950342" y="607218"/>
                  </a:cubicBezTo>
                  <a:cubicBezTo>
                    <a:pt x="945180" y="610033"/>
                    <a:pt x="933052" y="611291"/>
                    <a:pt x="928911" y="611981"/>
                  </a:cubicBezTo>
                  <a:cubicBezTo>
                    <a:pt x="926530" y="613568"/>
                    <a:pt x="924327" y="615463"/>
                    <a:pt x="921767" y="616743"/>
                  </a:cubicBezTo>
                  <a:cubicBezTo>
                    <a:pt x="916319" y="619467"/>
                    <a:pt x="908159" y="620146"/>
                    <a:pt x="902717" y="621506"/>
                  </a:cubicBezTo>
                  <a:cubicBezTo>
                    <a:pt x="900282" y="622115"/>
                    <a:pt x="897954" y="623093"/>
                    <a:pt x="895573" y="623887"/>
                  </a:cubicBezTo>
                  <a:cubicBezTo>
                    <a:pt x="873348" y="623093"/>
                    <a:pt x="851051" y="623461"/>
                    <a:pt x="828898" y="621506"/>
                  </a:cubicBezTo>
                  <a:cubicBezTo>
                    <a:pt x="823897" y="621065"/>
                    <a:pt x="814611" y="616743"/>
                    <a:pt x="814611" y="616743"/>
                  </a:cubicBezTo>
                  <a:cubicBezTo>
                    <a:pt x="813023" y="614362"/>
                    <a:pt x="812083" y="611388"/>
                    <a:pt x="809848" y="609600"/>
                  </a:cubicBezTo>
                  <a:cubicBezTo>
                    <a:pt x="807888" y="608032"/>
                    <a:pt x="805140" y="607827"/>
                    <a:pt x="802705" y="607218"/>
                  </a:cubicBezTo>
                  <a:cubicBezTo>
                    <a:pt x="790580" y="604186"/>
                    <a:pt x="782692" y="603936"/>
                    <a:pt x="769367" y="602456"/>
                  </a:cubicBezTo>
                  <a:cubicBezTo>
                    <a:pt x="748293" y="581382"/>
                    <a:pt x="757789" y="588388"/>
                    <a:pt x="743173" y="578643"/>
                  </a:cubicBezTo>
                  <a:cubicBezTo>
                    <a:pt x="719819" y="586429"/>
                    <a:pt x="733889" y="583823"/>
                    <a:pt x="700311" y="581025"/>
                  </a:cubicBezTo>
                  <a:cubicBezTo>
                    <a:pt x="693793" y="576679"/>
                    <a:pt x="691748" y="576639"/>
                    <a:pt x="688405" y="569118"/>
                  </a:cubicBezTo>
                  <a:cubicBezTo>
                    <a:pt x="686366" y="564531"/>
                    <a:pt x="687192" y="558381"/>
                    <a:pt x="683642" y="554831"/>
                  </a:cubicBezTo>
                  <a:cubicBezTo>
                    <a:pt x="681261" y="552450"/>
                    <a:pt x="678654" y="550274"/>
                    <a:pt x="676498" y="547687"/>
                  </a:cubicBezTo>
                  <a:cubicBezTo>
                    <a:pt x="674666" y="545488"/>
                    <a:pt x="674393" y="541606"/>
                    <a:pt x="671736" y="540543"/>
                  </a:cubicBezTo>
                  <a:cubicBezTo>
                    <a:pt x="665794" y="538166"/>
                    <a:pt x="659036" y="538956"/>
                    <a:pt x="652686" y="538162"/>
                  </a:cubicBezTo>
                  <a:cubicBezTo>
                    <a:pt x="647923" y="534987"/>
                    <a:pt x="643951" y="530025"/>
                    <a:pt x="638398" y="528637"/>
                  </a:cubicBezTo>
                  <a:cubicBezTo>
                    <a:pt x="633071" y="527305"/>
                    <a:pt x="618067" y="523814"/>
                    <a:pt x="614586" y="521493"/>
                  </a:cubicBezTo>
                  <a:lnTo>
                    <a:pt x="600298" y="511968"/>
                  </a:lnTo>
                  <a:cubicBezTo>
                    <a:pt x="598711" y="509587"/>
                    <a:pt x="597559" y="506848"/>
                    <a:pt x="595536" y="504825"/>
                  </a:cubicBezTo>
                  <a:cubicBezTo>
                    <a:pt x="593512" y="502801"/>
                    <a:pt x="590180" y="502297"/>
                    <a:pt x="588392" y="500062"/>
                  </a:cubicBezTo>
                  <a:cubicBezTo>
                    <a:pt x="586824" y="498102"/>
                    <a:pt x="587134" y="495163"/>
                    <a:pt x="586011" y="492918"/>
                  </a:cubicBezTo>
                  <a:cubicBezTo>
                    <a:pt x="584731" y="490358"/>
                    <a:pt x="583272" y="487799"/>
                    <a:pt x="581248" y="485775"/>
                  </a:cubicBezTo>
                  <a:cubicBezTo>
                    <a:pt x="576630" y="481157"/>
                    <a:pt x="572773" y="480568"/>
                    <a:pt x="566961" y="478631"/>
                  </a:cubicBezTo>
                  <a:lnTo>
                    <a:pt x="552673" y="469106"/>
                  </a:lnTo>
                  <a:lnTo>
                    <a:pt x="545530" y="464343"/>
                  </a:lnTo>
                  <a:cubicBezTo>
                    <a:pt x="542646" y="455694"/>
                    <a:pt x="543148" y="459710"/>
                    <a:pt x="543148" y="452437"/>
                  </a:cubicBezTo>
                  <a:lnTo>
                    <a:pt x="536005" y="416718"/>
                  </a:lnTo>
                  <a:cubicBezTo>
                    <a:pt x="511832" y="404631"/>
                    <a:pt x="522865" y="411132"/>
                    <a:pt x="502667" y="397668"/>
                  </a:cubicBezTo>
                  <a:cubicBezTo>
                    <a:pt x="500286" y="396081"/>
                    <a:pt x="497547" y="394930"/>
                    <a:pt x="495523" y="392906"/>
                  </a:cubicBezTo>
                  <a:cubicBezTo>
                    <a:pt x="492348" y="389731"/>
                    <a:pt x="490284" y="384720"/>
                    <a:pt x="485998" y="383381"/>
                  </a:cubicBezTo>
                  <a:cubicBezTo>
                    <a:pt x="476875" y="380530"/>
                    <a:pt x="466948" y="381794"/>
                    <a:pt x="457423" y="381000"/>
                  </a:cubicBezTo>
                  <a:cubicBezTo>
                    <a:pt x="452661" y="379412"/>
                    <a:pt x="446686" y="379787"/>
                    <a:pt x="443136" y="376237"/>
                  </a:cubicBezTo>
                  <a:cubicBezTo>
                    <a:pt x="440755" y="373856"/>
                    <a:pt x="438916" y="370764"/>
                    <a:pt x="435992" y="369093"/>
                  </a:cubicBezTo>
                  <a:cubicBezTo>
                    <a:pt x="433150" y="367469"/>
                    <a:pt x="429614" y="367611"/>
                    <a:pt x="426467" y="366712"/>
                  </a:cubicBezTo>
                  <a:cubicBezTo>
                    <a:pt x="424053" y="366022"/>
                    <a:pt x="421630" y="365320"/>
                    <a:pt x="419323" y="364331"/>
                  </a:cubicBezTo>
                  <a:cubicBezTo>
                    <a:pt x="416060" y="362933"/>
                    <a:pt x="413061" y="360966"/>
                    <a:pt x="409798" y="359568"/>
                  </a:cubicBezTo>
                  <a:cubicBezTo>
                    <a:pt x="407491" y="358579"/>
                    <a:pt x="404900" y="358309"/>
                    <a:pt x="402655" y="357187"/>
                  </a:cubicBezTo>
                  <a:cubicBezTo>
                    <a:pt x="400095" y="355907"/>
                    <a:pt x="397996" y="353845"/>
                    <a:pt x="395511" y="352425"/>
                  </a:cubicBezTo>
                  <a:cubicBezTo>
                    <a:pt x="392429" y="350664"/>
                    <a:pt x="389161" y="349250"/>
                    <a:pt x="385986" y="347662"/>
                  </a:cubicBezTo>
                  <a:cubicBezTo>
                    <a:pt x="385192" y="345281"/>
                    <a:pt x="384265" y="342940"/>
                    <a:pt x="383605" y="340518"/>
                  </a:cubicBezTo>
                  <a:cubicBezTo>
                    <a:pt x="381883" y="334203"/>
                    <a:pt x="381420" y="327484"/>
                    <a:pt x="378842" y="321468"/>
                  </a:cubicBezTo>
                  <a:cubicBezTo>
                    <a:pt x="376587" y="316207"/>
                    <a:pt x="369317" y="307181"/>
                    <a:pt x="369317" y="307181"/>
                  </a:cubicBezTo>
                  <a:cubicBezTo>
                    <a:pt x="364843" y="289284"/>
                    <a:pt x="365513" y="287666"/>
                    <a:pt x="357411" y="271462"/>
                  </a:cubicBezTo>
                  <a:cubicBezTo>
                    <a:pt x="356131" y="268902"/>
                    <a:pt x="354236" y="266699"/>
                    <a:pt x="352648" y="264318"/>
                  </a:cubicBezTo>
                  <a:cubicBezTo>
                    <a:pt x="345354" y="235138"/>
                    <a:pt x="353212" y="268128"/>
                    <a:pt x="343123" y="200025"/>
                  </a:cubicBezTo>
                  <a:cubicBezTo>
                    <a:pt x="342643" y="196788"/>
                    <a:pt x="342031" y="193508"/>
                    <a:pt x="340742" y="190500"/>
                  </a:cubicBezTo>
                  <a:cubicBezTo>
                    <a:pt x="339615" y="187869"/>
                    <a:pt x="337567" y="185737"/>
                    <a:pt x="335980" y="183356"/>
                  </a:cubicBezTo>
                  <a:cubicBezTo>
                    <a:pt x="335186" y="178593"/>
                    <a:pt x="336157" y="173162"/>
                    <a:pt x="333598" y="169068"/>
                  </a:cubicBezTo>
                  <a:cubicBezTo>
                    <a:pt x="330781" y="164562"/>
                    <a:pt x="315778" y="162647"/>
                    <a:pt x="312167" y="161925"/>
                  </a:cubicBezTo>
                  <a:cubicBezTo>
                    <a:pt x="310580" y="157162"/>
                    <a:pt x="308231" y="152589"/>
                    <a:pt x="307405" y="147637"/>
                  </a:cubicBezTo>
                  <a:cubicBezTo>
                    <a:pt x="306215" y="140499"/>
                    <a:pt x="304452" y="125348"/>
                    <a:pt x="300261" y="119062"/>
                  </a:cubicBezTo>
                  <a:cubicBezTo>
                    <a:pt x="298673" y="116681"/>
                    <a:pt x="297522" y="113942"/>
                    <a:pt x="295498" y="111918"/>
                  </a:cubicBezTo>
                  <a:cubicBezTo>
                    <a:pt x="293475" y="109895"/>
                    <a:pt x="290736" y="108743"/>
                    <a:pt x="288355" y="107156"/>
                  </a:cubicBezTo>
                  <a:cubicBezTo>
                    <a:pt x="285425" y="98368"/>
                    <a:pt x="285576" y="97101"/>
                    <a:pt x="278830" y="88106"/>
                  </a:cubicBezTo>
                  <a:cubicBezTo>
                    <a:pt x="276809" y="85412"/>
                    <a:pt x="274067" y="83343"/>
                    <a:pt x="271686" y="80962"/>
                  </a:cubicBezTo>
                  <a:cubicBezTo>
                    <a:pt x="267016" y="62285"/>
                    <a:pt x="264542" y="56538"/>
                    <a:pt x="264542" y="35718"/>
                  </a:cubicBezTo>
                  <a:cubicBezTo>
                    <a:pt x="264542" y="25870"/>
                    <a:pt x="268385" y="23479"/>
                    <a:pt x="269305" y="14287"/>
                  </a:cubicBezTo>
                  <a:cubicBezTo>
                    <a:pt x="269779" y="9548"/>
                    <a:pt x="269305" y="4762"/>
                    <a:pt x="269305" y="0"/>
                  </a:cubicBezTo>
                  <a:lnTo>
                    <a:pt x="193105" y="16668"/>
                  </a:lnTo>
                  <a:cubicBezTo>
                    <a:pt x="178390" y="18303"/>
                    <a:pt x="162573" y="21572"/>
                    <a:pt x="147861" y="16668"/>
                  </a:cubicBezTo>
                  <a:cubicBezTo>
                    <a:pt x="145146" y="15763"/>
                    <a:pt x="145122" y="11549"/>
                    <a:pt x="143098" y="9525"/>
                  </a:cubicBezTo>
                  <a:cubicBezTo>
                    <a:pt x="141074" y="7501"/>
                    <a:pt x="138336" y="6350"/>
                    <a:pt x="135955" y="4762"/>
                  </a:cubicBezTo>
                  <a:cubicBezTo>
                    <a:pt x="122461" y="5556"/>
                    <a:pt x="108877" y="5395"/>
                    <a:pt x="95473" y="7143"/>
                  </a:cubicBezTo>
                  <a:cubicBezTo>
                    <a:pt x="62648" y="11425"/>
                    <a:pt x="94027" y="10956"/>
                    <a:pt x="74042" y="14287"/>
                  </a:cubicBezTo>
                  <a:lnTo>
                    <a:pt x="59755" y="16668"/>
                  </a:lnTo>
                  <a:cubicBezTo>
                    <a:pt x="57374" y="18256"/>
                    <a:pt x="55242" y="20304"/>
                    <a:pt x="52611" y="21431"/>
                  </a:cubicBezTo>
                  <a:cubicBezTo>
                    <a:pt x="44117" y="25071"/>
                    <a:pt x="20797" y="25838"/>
                    <a:pt x="16892" y="26193"/>
                  </a:cubicBezTo>
                  <a:cubicBezTo>
                    <a:pt x="-2065" y="38831"/>
                    <a:pt x="3415" y="30052"/>
                    <a:pt x="223" y="52387"/>
                  </a:cubicBezTo>
                  <a:cubicBezTo>
                    <a:pt x="1017" y="69850"/>
                    <a:pt x="-1940" y="87895"/>
                    <a:pt x="2605" y="104775"/>
                  </a:cubicBezTo>
                  <a:cubicBezTo>
                    <a:pt x="4093" y="110302"/>
                    <a:pt x="16892" y="114300"/>
                    <a:pt x="16892" y="114300"/>
                  </a:cubicBezTo>
                  <a:cubicBezTo>
                    <a:pt x="18480" y="116681"/>
                    <a:pt x="20677" y="118754"/>
                    <a:pt x="21655" y="121443"/>
                  </a:cubicBezTo>
                  <a:cubicBezTo>
                    <a:pt x="23892" y="127594"/>
                    <a:pt x="23490" y="134639"/>
                    <a:pt x="26417" y="140493"/>
                  </a:cubicBezTo>
                  <a:cubicBezTo>
                    <a:pt x="27697" y="143053"/>
                    <a:pt x="31180" y="143668"/>
                    <a:pt x="33561" y="145256"/>
                  </a:cubicBezTo>
                  <a:cubicBezTo>
                    <a:pt x="39859" y="170452"/>
                    <a:pt x="31308" y="140781"/>
                    <a:pt x="40705" y="161925"/>
                  </a:cubicBezTo>
                  <a:cubicBezTo>
                    <a:pt x="42744" y="166512"/>
                    <a:pt x="43222" y="171722"/>
                    <a:pt x="45467" y="176212"/>
                  </a:cubicBezTo>
                  <a:cubicBezTo>
                    <a:pt x="52476" y="190228"/>
                    <a:pt x="49107" y="182368"/>
                    <a:pt x="54992" y="200025"/>
                  </a:cubicBezTo>
                  <a:lnTo>
                    <a:pt x="59755" y="214312"/>
                  </a:lnTo>
                  <a:lnTo>
                    <a:pt x="62136" y="221456"/>
                  </a:lnTo>
                  <a:cubicBezTo>
                    <a:pt x="63723" y="236537"/>
                    <a:pt x="62102" y="252314"/>
                    <a:pt x="66898" y="266700"/>
                  </a:cubicBezTo>
                  <a:lnTo>
                    <a:pt x="71661" y="280987"/>
                  </a:lnTo>
                  <a:cubicBezTo>
                    <a:pt x="72455" y="292100"/>
                    <a:pt x="71340" y="303517"/>
                    <a:pt x="74042" y="314325"/>
                  </a:cubicBezTo>
                  <a:cubicBezTo>
                    <a:pt x="74736" y="317101"/>
                    <a:pt x="79398" y="316852"/>
                    <a:pt x="81186" y="319087"/>
                  </a:cubicBezTo>
                  <a:cubicBezTo>
                    <a:pt x="82754" y="321047"/>
                    <a:pt x="82444" y="323986"/>
                    <a:pt x="83567" y="326231"/>
                  </a:cubicBezTo>
                  <a:cubicBezTo>
                    <a:pt x="84847" y="328791"/>
                    <a:pt x="86857" y="330921"/>
                    <a:pt x="88330" y="333375"/>
                  </a:cubicBezTo>
                  <a:cubicBezTo>
                    <a:pt x="89243" y="334897"/>
                    <a:pt x="89917" y="336550"/>
                    <a:pt x="90711" y="338137"/>
                  </a:cubicBezTo>
                  <a:lnTo>
                    <a:pt x="88330" y="338137"/>
                  </a:lnTo>
                  <a:cubicBezTo>
                    <a:pt x="95474" y="338931"/>
                    <a:pt x="103006" y="338062"/>
                    <a:pt x="109761" y="340518"/>
                  </a:cubicBezTo>
                  <a:cubicBezTo>
                    <a:pt x="112451" y="341496"/>
                    <a:pt x="112691" y="345463"/>
                    <a:pt x="114523" y="347662"/>
                  </a:cubicBezTo>
                  <a:cubicBezTo>
                    <a:pt x="129808" y="366005"/>
                    <a:pt x="114600" y="344206"/>
                    <a:pt x="126430" y="361950"/>
                  </a:cubicBezTo>
                  <a:cubicBezTo>
                    <a:pt x="127224" y="364331"/>
                    <a:pt x="127689" y="366848"/>
                    <a:pt x="128811" y="369093"/>
                  </a:cubicBezTo>
                  <a:cubicBezTo>
                    <a:pt x="130881" y="373233"/>
                    <a:pt x="133502" y="377075"/>
                    <a:pt x="135955" y="381000"/>
                  </a:cubicBezTo>
                  <a:cubicBezTo>
                    <a:pt x="137472" y="383427"/>
                    <a:pt x="139437" y="385584"/>
                    <a:pt x="140717" y="388143"/>
                  </a:cubicBezTo>
                  <a:cubicBezTo>
                    <a:pt x="142629" y="391966"/>
                    <a:pt x="142743" y="396766"/>
                    <a:pt x="145480" y="400050"/>
                  </a:cubicBezTo>
                  <a:cubicBezTo>
                    <a:pt x="147087" y="401978"/>
                    <a:pt x="150210" y="401742"/>
                    <a:pt x="152623" y="402431"/>
                  </a:cubicBezTo>
                  <a:cubicBezTo>
                    <a:pt x="155770" y="403330"/>
                    <a:pt x="158973" y="404018"/>
                    <a:pt x="162148" y="404812"/>
                  </a:cubicBezTo>
                  <a:cubicBezTo>
                    <a:pt x="172499" y="411713"/>
                    <a:pt x="170089" y="407994"/>
                    <a:pt x="174055" y="423862"/>
                  </a:cubicBezTo>
                  <a:cubicBezTo>
                    <a:pt x="175642" y="430212"/>
                    <a:pt x="173581" y="438985"/>
                    <a:pt x="178817" y="442912"/>
                  </a:cubicBezTo>
                  <a:cubicBezTo>
                    <a:pt x="190632" y="451773"/>
                    <a:pt x="186140" y="446754"/>
                    <a:pt x="193105" y="457200"/>
                  </a:cubicBezTo>
                  <a:cubicBezTo>
                    <a:pt x="194313" y="462033"/>
                    <a:pt x="195817" y="469086"/>
                    <a:pt x="197867" y="473868"/>
                  </a:cubicBezTo>
                  <a:cubicBezTo>
                    <a:pt x="199265" y="477131"/>
                    <a:pt x="201042" y="480218"/>
                    <a:pt x="202630" y="483393"/>
                  </a:cubicBezTo>
                  <a:cubicBezTo>
                    <a:pt x="204071" y="490597"/>
                    <a:pt x="203827" y="497241"/>
                    <a:pt x="209773" y="502443"/>
                  </a:cubicBezTo>
                  <a:cubicBezTo>
                    <a:pt x="226042" y="516678"/>
                    <a:pt x="224061" y="504834"/>
                    <a:pt x="224061" y="519112"/>
                  </a:cubicBezTo>
                  <a:lnTo>
                    <a:pt x="224061" y="521493"/>
                  </a:lnTo>
                  <a:lnTo>
                    <a:pt x="266923" y="526256"/>
                  </a:lnTo>
                  <a:cubicBezTo>
                    <a:pt x="276156" y="532410"/>
                    <a:pt x="271352" y="530113"/>
                    <a:pt x="281211" y="533400"/>
                  </a:cubicBezTo>
                  <a:cubicBezTo>
                    <a:pt x="282798" y="535781"/>
                    <a:pt x="284846" y="537913"/>
                    <a:pt x="285973" y="540543"/>
                  </a:cubicBezTo>
                  <a:cubicBezTo>
                    <a:pt x="287262" y="543551"/>
                    <a:pt x="286540" y="547345"/>
                    <a:pt x="288355" y="550068"/>
                  </a:cubicBezTo>
                  <a:cubicBezTo>
                    <a:pt x="289942" y="552449"/>
                    <a:pt x="292818" y="553826"/>
                    <a:pt x="295498" y="554831"/>
                  </a:cubicBezTo>
                  <a:cubicBezTo>
                    <a:pt x="308183" y="559588"/>
                    <a:pt x="307405" y="552729"/>
                    <a:pt x="307405" y="559593"/>
                  </a:cubicBezTo>
                  <a:lnTo>
                    <a:pt x="307405" y="559593"/>
                  </a:lnTo>
                  <a:lnTo>
                    <a:pt x="331217" y="557212"/>
                  </a:lnTo>
                  <a:cubicBezTo>
                    <a:pt x="338365" y="556460"/>
                    <a:pt x="345829" y="557104"/>
                    <a:pt x="352648" y="554831"/>
                  </a:cubicBezTo>
                  <a:cubicBezTo>
                    <a:pt x="355843" y="553766"/>
                    <a:pt x="356990" y="549555"/>
                    <a:pt x="359792" y="547687"/>
                  </a:cubicBezTo>
                  <a:cubicBezTo>
                    <a:pt x="361881" y="546295"/>
                    <a:pt x="364555" y="546100"/>
                    <a:pt x="366936" y="545306"/>
                  </a:cubicBezTo>
                  <a:cubicBezTo>
                    <a:pt x="369317" y="546893"/>
                    <a:pt x="371450" y="548941"/>
                    <a:pt x="374080" y="550068"/>
                  </a:cubicBezTo>
                  <a:cubicBezTo>
                    <a:pt x="384753" y="554642"/>
                    <a:pt x="381487" y="550201"/>
                    <a:pt x="390748" y="554831"/>
                  </a:cubicBezTo>
                  <a:cubicBezTo>
                    <a:pt x="409217" y="564065"/>
                    <a:pt x="387075" y="555986"/>
                    <a:pt x="405036" y="561975"/>
                  </a:cubicBezTo>
                  <a:cubicBezTo>
                    <a:pt x="405830" y="573087"/>
                    <a:pt x="404715" y="584504"/>
                    <a:pt x="407417" y="595312"/>
                  </a:cubicBezTo>
                  <a:cubicBezTo>
                    <a:pt x="408805" y="600865"/>
                    <a:pt x="413767" y="604837"/>
                    <a:pt x="416942" y="609600"/>
                  </a:cubicBezTo>
                  <a:lnTo>
                    <a:pt x="421705" y="616743"/>
                  </a:lnTo>
                  <a:cubicBezTo>
                    <a:pt x="423031" y="622048"/>
                    <a:pt x="425963" y="633135"/>
                    <a:pt x="426467" y="638175"/>
                  </a:cubicBezTo>
                  <a:cubicBezTo>
                    <a:pt x="426862" y="642124"/>
                    <a:pt x="426467" y="646112"/>
                    <a:pt x="426467" y="650081"/>
                  </a:cubicBezTo>
                  <a:lnTo>
                    <a:pt x="426467" y="650081"/>
                  </a:lnTo>
                  <a:cubicBezTo>
                    <a:pt x="422498" y="655637"/>
                    <a:pt x="418074" y="660895"/>
                    <a:pt x="414561" y="666750"/>
                  </a:cubicBezTo>
                  <a:cubicBezTo>
                    <a:pt x="412309" y="670503"/>
                    <a:pt x="410400" y="683091"/>
                    <a:pt x="409798" y="685800"/>
                  </a:cubicBezTo>
                  <a:cubicBezTo>
                    <a:pt x="404973" y="707510"/>
                    <a:pt x="409567" y="680391"/>
                    <a:pt x="405036" y="714375"/>
                  </a:cubicBezTo>
                  <a:cubicBezTo>
                    <a:pt x="404495" y="718430"/>
                    <a:pt x="403448" y="732472"/>
                    <a:pt x="400273" y="738187"/>
                  </a:cubicBezTo>
                  <a:cubicBezTo>
                    <a:pt x="397493" y="743191"/>
                    <a:pt x="390748" y="752475"/>
                    <a:pt x="390748" y="752475"/>
                  </a:cubicBezTo>
                  <a:cubicBezTo>
                    <a:pt x="389954" y="755650"/>
                    <a:pt x="389266" y="758853"/>
                    <a:pt x="388367" y="762000"/>
                  </a:cubicBezTo>
                  <a:cubicBezTo>
                    <a:pt x="384387" y="775932"/>
                    <a:pt x="387330" y="761905"/>
                    <a:pt x="383605" y="778668"/>
                  </a:cubicBezTo>
                  <a:cubicBezTo>
                    <a:pt x="382519" y="783557"/>
                    <a:pt x="381394" y="792613"/>
                    <a:pt x="378842" y="797718"/>
                  </a:cubicBezTo>
                  <a:cubicBezTo>
                    <a:pt x="377562" y="800278"/>
                    <a:pt x="375500" y="802377"/>
                    <a:pt x="374080" y="804862"/>
                  </a:cubicBezTo>
                  <a:cubicBezTo>
                    <a:pt x="370449" y="811216"/>
                    <a:pt x="368845" y="814849"/>
                    <a:pt x="366936" y="821531"/>
                  </a:cubicBezTo>
                  <a:cubicBezTo>
                    <a:pt x="366037" y="824678"/>
                    <a:pt x="365140" y="827836"/>
                    <a:pt x="364555" y="831056"/>
                  </a:cubicBezTo>
                  <a:cubicBezTo>
                    <a:pt x="363551" y="836578"/>
                    <a:pt x="364453" y="842596"/>
                    <a:pt x="362173" y="847725"/>
                  </a:cubicBezTo>
                  <a:cubicBezTo>
                    <a:pt x="361011" y="850340"/>
                    <a:pt x="355030" y="852487"/>
                    <a:pt x="355030" y="852487"/>
                  </a:cubicBezTo>
                  <a:lnTo>
                    <a:pt x="355030" y="852487"/>
                  </a:lnTo>
                  <a:cubicBezTo>
                    <a:pt x="361380" y="855662"/>
                    <a:pt x="368090" y="858200"/>
                    <a:pt x="374080" y="862012"/>
                  </a:cubicBezTo>
                  <a:cubicBezTo>
                    <a:pt x="376921" y="863820"/>
                    <a:pt x="378666" y="866964"/>
                    <a:pt x="381223" y="869156"/>
                  </a:cubicBezTo>
                  <a:cubicBezTo>
                    <a:pt x="384236" y="871739"/>
                    <a:pt x="387497" y="874024"/>
                    <a:pt x="390748" y="876300"/>
                  </a:cubicBezTo>
                  <a:cubicBezTo>
                    <a:pt x="395437" y="879582"/>
                    <a:pt x="400273" y="882650"/>
                    <a:pt x="405036" y="885825"/>
                  </a:cubicBezTo>
                  <a:lnTo>
                    <a:pt x="412180" y="890587"/>
                  </a:lnTo>
                  <a:cubicBezTo>
                    <a:pt x="412974" y="892968"/>
                    <a:pt x="412993" y="895771"/>
                    <a:pt x="414561" y="897731"/>
                  </a:cubicBezTo>
                  <a:cubicBezTo>
                    <a:pt x="416349" y="899966"/>
                    <a:pt x="418856" y="902226"/>
                    <a:pt x="421705" y="902493"/>
                  </a:cubicBezTo>
                  <a:cubicBezTo>
                    <a:pt x="444637" y="904643"/>
                    <a:pt x="467742" y="904081"/>
                    <a:pt x="490761" y="904875"/>
                  </a:cubicBezTo>
                  <a:cubicBezTo>
                    <a:pt x="540952" y="921603"/>
                    <a:pt x="479978" y="902073"/>
                    <a:pt x="631255" y="909637"/>
                  </a:cubicBezTo>
                  <a:cubicBezTo>
                    <a:pt x="634800" y="909814"/>
                    <a:pt x="637484" y="913082"/>
                    <a:pt x="640780" y="914400"/>
                  </a:cubicBezTo>
                  <a:cubicBezTo>
                    <a:pt x="645441" y="916264"/>
                    <a:pt x="650305" y="917575"/>
                    <a:pt x="655067" y="919162"/>
                  </a:cubicBezTo>
                  <a:lnTo>
                    <a:pt x="669355" y="923925"/>
                  </a:lnTo>
                  <a:cubicBezTo>
                    <a:pt x="671736" y="924719"/>
                    <a:pt x="674063" y="925697"/>
                    <a:pt x="676498" y="926306"/>
                  </a:cubicBezTo>
                  <a:cubicBezTo>
                    <a:pt x="691629" y="930088"/>
                    <a:pt x="682876" y="927788"/>
                    <a:pt x="702692" y="933450"/>
                  </a:cubicBezTo>
                  <a:cubicBezTo>
                    <a:pt x="710630" y="931862"/>
                    <a:pt x="718530" y="930074"/>
                    <a:pt x="726505" y="928687"/>
                  </a:cubicBezTo>
                  <a:cubicBezTo>
                    <a:pt x="788300" y="917940"/>
                    <a:pt x="736819" y="928055"/>
                    <a:pt x="769367" y="921543"/>
                  </a:cubicBezTo>
                  <a:cubicBezTo>
                    <a:pt x="766986" y="920749"/>
                    <a:pt x="762715" y="921623"/>
                    <a:pt x="762223" y="919162"/>
                  </a:cubicBezTo>
                  <a:cubicBezTo>
                    <a:pt x="760819" y="912140"/>
                    <a:pt x="763454" y="895302"/>
                    <a:pt x="769367" y="888206"/>
                  </a:cubicBezTo>
                  <a:cubicBezTo>
                    <a:pt x="771199" y="886007"/>
                    <a:pt x="774130" y="885031"/>
                    <a:pt x="776511" y="883443"/>
                  </a:cubicBezTo>
                  <a:cubicBezTo>
                    <a:pt x="780564" y="871285"/>
                    <a:pt x="775627" y="879400"/>
                    <a:pt x="788417" y="873918"/>
                  </a:cubicBezTo>
                  <a:cubicBezTo>
                    <a:pt x="791047" y="872791"/>
                    <a:pt x="792946" y="870318"/>
                    <a:pt x="795561" y="869156"/>
                  </a:cubicBezTo>
                  <a:cubicBezTo>
                    <a:pt x="800148" y="867117"/>
                    <a:pt x="809848" y="864393"/>
                    <a:pt x="809848" y="864393"/>
                  </a:cubicBezTo>
                  <a:cubicBezTo>
                    <a:pt x="813023" y="862012"/>
                    <a:pt x="815927" y="859219"/>
                    <a:pt x="819373" y="857250"/>
                  </a:cubicBezTo>
                  <a:cubicBezTo>
                    <a:pt x="821552" y="856005"/>
                    <a:pt x="824428" y="856260"/>
                    <a:pt x="826517" y="854868"/>
                  </a:cubicBezTo>
                  <a:cubicBezTo>
                    <a:pt x="829319" y="853000"/>
                    <a:pt x="831280" y="850106"/>
                    <a:pt x="833661" y="847725"/>
                  </a:cubicBezTo>
                  <a:cubicBezTo>
                    <a:pt x="834455" y="844550"/>
                    <a:pt x="834227" y="840923"/>
                    <a:pt x="836042" y="838200"/>
                  </a:cubicBezTo>
                  <a:cubicBezTo>
                    <a:pt x="846005" y="823254"/>
                    <a:pt x="845300" y="829924"/>
                    <a:pt x="855092" y="821531"/>
                  </a:cubicBezTo>
                  <a:cubicBezTo>
                    <a:pt x="858501" y="818609"/>
                    <a:pt x="860939" y="814581"/>
                    <a:pt x="864617" y="812006"/>
                  </a:cubicBezTo>
                  <a:cubicBezTo>
                    <a:pt x="872639" y="806391"/>
                    <a:pt x="882060" y="804078"/>
                    <a:pt x="890811" y="800100"/>
                  </a:cubicBezTo>
                  <a:cubicBezTo>
                    <a:pt x="902679" y="794705"/>
                    <a:pt x="913350" y="788248"/>
                    <a:pt x="924148" y="781050"/>
                  </a:cubicBezTo>
                  <a:cubicBezTo>
                    <a:pt x="927323" y="774700"/>
                    <a:pt x="927766" y="765938"/>
                    <a:pt x="933673" y="762000"/>
                  </a:cubicBezTo>
                  <a:cubicBezTo>
                    <a:pt x="985004" y="727779"/>
                    <a:pt x="935942" y="761060"/>
                    <a:pt x="964630" y="740568"/>
                  </a:cubicBezTo>
                  <a:cubicBezTo>
                    <a:pt x="966959" y="738905"/>
                    <a:pt x="969600" y="737668"/>
                    <a:pt x="971773" y="735806"/>
                  </a:cubicBezTo>
                  <a:cubicBezTo>
                    <a:pt x="975182" y="732884"/>
                    <a:pt x="978376" y="729690"/>
                    <a:pt x="981298" y="726281"/>
                  </a:cubicBezTo>
                  <a:cubicBezTo>
                    <a:pt x="983161" y="724108"/>
                    <a:pt x="984037" y="721161"/>
                    <a:pt x="986061" y="719137"/>
                  </a:cubicBezTo>
                  <a:cubicBezTo>
                    <a:pt x="988085" y="717113"/>
                    <a:pt x="990876" y="716038"/>
                    <a:pt x="993205" y="714375"/>
                  </a:cubicBezTo>
                  <a:cubicBezTo>
                    <a:pt x="996435" y="712068"/>
                    <a:pt x="999717" y="709814"/>
                    <a:pt x="1002730" y="707231"/>
                  </a:cubicBezTo>
                  <a:cubicBezTo>
                    <a:pt x="1005287" y="705039"/>
                    <a:pt x="1007032" y="701895"/>
                    <a:pt x="1009873" y="700087"/>
                  </a:cubicBezTo>
                  <a:cubicBezTo>
                    <a:pt x="1020903" y="693068"/>
                    <a:pt x="1027082" y="690454"/>
                    <a:pt x="1038448" y="688181"/>
                  </a:cubicBezTo>
                  <a:cubicBezTo>
                    <a:pt x="1043183" y="687234"/>
                    <a:pt x="1047973" y="686594"/>
                    <a:pt x="1052736" y="685800"/>
                  </a:cubicBezTo>
                  <a:cubicBezTo>
                    <a:pt x="1060482" y="683217"/>
                    <a:pt x="1060896" y="684704"/>
                    <a:pt x="1064642" y="676275"/>
                  </a:cubicBezTo>
                  <a:cubicBezTo>
                    <a:pt x="1066681" y="671687"/>
                    <a:pt x="1069405" y="661987"/>
                    <a:pt x="1069405" y="661987"/>
                  </a:cubicBezTo>
                  <a:cubicBezTo>
                    <a:pt x="1068611" y="659606"/>
                    <a:pt x="1068798" y="656618"/>
                    <a:pt x="1067023" y="654843"/>
                  </a:cubicBezTo>
                  <a:cubicBezTo>
                    <a:pt x="1065884" y="653704"/>
                    <a:pt x="1050437" y="650102"/>
                    <a:pt x="1050355" y="650081"/>
                  </a:cubicBezTo>
                  <a:cubicBezTo>
                    <a:pt x="1047974" y="647700"/>
                    <a:pt x="1046013" y="644805"/>
                    <a:pt x="1043211" y="642937"/>
                  </a:cubicBezTo>
                  <a:cubicBezTo>
                    <a:pt x="1041122" y="641545"/>
                    <a:pt x="1038489" y="641216"/>
                    <a:pt x="1036067" y="640556"/>
                  </a:cubicBezTo>
                  <a:cubicBezTo>
                    <a:pt x="1006525" y="632499"/>
                    <a:pt x="1026317" y="638892"/>
                    <a:pt x="1009873" y="633412"/>
                  </a:cubicBezTo>
                  <a:cubicBezTo>
                    <a:pt x="1003431" y="629117"/>
                    <a:pt x="1000756" y="626907"/>
                    <a:pt x="993205" y="623887"/>
                  </a:cubicBezTo>
                  <a:cubicBezTo>
                    <a:pt x="992468" y="623592"/>
                    <a:pt x="973361" y="600074"/>
                    <a:pt x="969392" y="595312"/>
                  </a:cubicBezTo>
                  <a:close/>
                </a:path>
              </a:pathLst>
            </a:custGeom>
            <a:solidFill>
              <a:srgbClr val="E8F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15" y="4436827"/>
            <a:ext cx="2311522" cy="19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IDB Intervention in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Total IDB financing in Transport infrastructure in Central Asia is around USD 1.5 billion</a:t>
            </a:r>
          </a:p>
          <a:p>
            <a:pPr marL="36576" indent="0">
              <a:buNone/>
            </a:pPr>
            <a:endParaRPr lang="en-US" sz="3100" dirty="0" smtClean="0"/>
          </a:p>
          <a:p>
            <a:r>
              <a:rPr lang="en-US" sz="3100" dirty="0"/>
              <a:t>Development Objectives:</a:t>
            </a:r>
          </a:p>
          <a:p>
            <a:pPr lvl="1"/>
            <a:r>
              <a:rPr lang="en-US" sz="2700" dirty="0" smtClean="0"/>
              <a:t>Reduce transportation cost to improve competitiveness  </a:t>
            </a:r>
          </a:p>
          <a:p>
            <a:pPr lvl="1"/>
            <a:r>
              <a:rPr lang="en-US" sz="2700" dirty="0" smtClean="0">
                <a:cs typeface="Aharoni" panose="02010803020104030203" pitchFamily="2" charset="-79"/>
              </a:rPr>
              <a:t>Facilitate </a:t>
            </a:r>
            <a:r>
              <a:rPr lang="en-US" sz="2700" dirty="0">
                <a:cs typeface="Aharoni" panose="02010803020104030203" pitchFamily="2" charset="-79"/>
              </a:rPr>
              <a:t>movement of goods &amp; </a:t>
            </a:r>
            <a:r>
              <a:rPr lang="en-US" sz="2700" dirty="0" smtClean="0">
                <a:cs typeface="Aharoni" panose="02010803020104030203" pitchFamily="2" charset="-79"/>
              </a:rPr>
              <a:t>people to induce economic growth</a:t>
            </a:r>
          </a:p>
          <a:p>
            <a:pPr lvl="1"/>
            <a:r>
              <a:rPr lang="en-US" sz="2700" dirty="0" smtClean="0">
                <a:cs typeface="Aharoni" panose="02010803020104030203" pitchFamily="2" charset="-79"/>
              </a:rPr>
              <a:t>Provide sustainable</a:t>
            </a:r>
            <a:r>
              <a:rPr lang="en-US" sz="2700" dirty="0">
                <a:cs typeface="Aharoni" panose="02010803020104030203" pitchFamily="2" charset="-79"/>
              </a:rPr>
              <a:t>, safe and </a:t>
            </a:r>
            <a:r>
              <a:rPr lang="en-US" sz="2700" dirty="0" smtClean="0">
                <a:cs typeface="Aharoni" panose="02010803020104030203" pitchFamily="2" charset="-79"/>
              </a:rPr>
              <a:t>environmentally friendly </a:t>
            </a:r>
            <a:r>
              <a:rPr lang="en-US" sz="2700" dirty="0">
                <a:cs typeface="Aharoni" panose="02010803020104030203" pitchFamily="2" charset="-79"/>
              </a:rPr>
              <a:t>transport and trade </a:t>
            </a:r>
            <a:r>
              <a:rPr lang="en-US" sz="2700" dirty="0" smtClean="0">
                <a:cs typeface="Aharoni" panose="02010803020104030203" pitchFamily="2" charset="-79"/>
              </a:rPr>
              <a:t>networks</a:t>
            </a:r>
          </a:p>
          <a:p>
            <a:pPr lvl="1"/>
            <a:r>
              <a:rPr lang="en-US" sz="2700" dirty="0" smtClean="0">
                <a:cs typeface="Aharoni" panose="02010803020104030203" pitchFamily="2" charset="-79"/>
              </a:rPr>
              <a:t>Support complimentary investments (logistic </a:t>
            </a:r>
            <a:r>
              <a:rPr lang="en-US" sz="2700" dirty="0">
                <a:cs typeface="Aharoni" panose="02010803020104030203" pitchFamily="2" charset="-79"/>
              </a:rPr>
              <a:t>centers, border crossing </a:t>
            </a:r>
            <a:r>
              <a:rPr lang="en-US" sz="2700" dirty="0" smtClean="0">
                <a:cs typeface="Aharoni" panose="02010803020104030203" pitchFamily="2" charset="-79"/>
              </a:rPr>
              <a:t>improvements and road maintenance)</a:t>
            </a:r>
          </a:p>
          <a:p>
            <a:pPr lvl="1"/>
            <a:r>
              <a:rPr lang="en-US" sz="2700" dirty="0">
                <a:cs typeface="Aharoni" panose="02010803020104030203" pitchFamily="2" charset="-79"/>
              </a:rPr>
              <a:t>Provide access to health and education services</a:t>
            </a:r>
          </a:p>
          <a:p>
            <a:pPr marL="448056" lvl="1" indent="0">
              <a:buNone/>
            </a:pPr>
            <a:endParaRPr lang="en-US" sz="2700" dirty="0">
              <a:cs typeface="Aharoni" panose="02010803020104030203" pitchFamily="2" charset="-79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IDB Intervention in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68733" cy="475826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Major projects financed by IDB:</a:t>
            </a:r>
          </a:p>
          <a:p>
            <a:pPr marL="36576" indent="0">
              <a:buNone/>
            </a:pPr>
            <a:r>
              <a:rPr lang="en-US" sz="1800" u="sng" dirty="0" smtClean="0"/>
              <a:t>Tajikistan</a:t>
            </a:r>
            <a:r>
              <a:rPr lang="en-US" sz="1800" u="sng" dirty="0"/>
              <a:t>: </a:t>
            </a:r>
          </a:p>
          <a:p>
            <a:r>
              <a:rPr lang="en-US" sz="1800" dirty="0" err="1" smtClean="0"/>
              <a:t>Taraz-Talas</a:t>
            </a:r>
            <a:r>
              <a:rPr lang="en-US" sz="1800" dirty="0" smtClean="0"/>
              <a:t> Road / </a:t>
            </a:r>
            <a:r>
              <a:rPr lang="en-US" sz="1800" dirty="0" err="1" smtClean="0"/>
              <a:t>Shagon-Zigar</a:t>
            </a:r>
            <a:r>
              <a:rPr lang="en-US" sz="1800" dirty="0" smtClean="0"/>
              <a:t> Road </a:t>
            </a:r>
            <a:endParaRPr lang="en-US" sz="1800" dirty="0"/>
          </a:p>
          <a:p>
            <a:pPr marL="36576" indent="0">
              <a:buNone/>
            </a:pPr>
            <a:r>
              <a:rPr lang="en-US" sz="1800" u="sng" dirty="0" smtClean="0"/>
              <a:t>Afghanistan:</a:t>
            </a:r>
          </a:p>
          <a:p>
            <a:r>
              <a:rPr lang="en-US" sz="1800" dirty="0" err="1" smtClean="0"/>
              <a:t>Doshi</a:t>
            </a:r>
            <a:r>
              <a:rPr lang="en-US" sz="1800" dirty="0" smtClean="0"/>
              <a:t> to Pol-e-</a:t>
            </a:r>
            <a:r>
              <a:rPr lang="en-US" sz="1800" dirty="0" err="1" smtClean="0"/>
              <a:t>Khumri</a:t>
            </a:r>
            <a:r>
              <a:rPr lang="en-US" sz="1800" dirty="0" smtClean="0"/>
              <a:t> Road</a:t>
            </a:r>
          </a:p>
          <a:p>
            <a:pPr marL="36576" indent="0">
              <a:buNone/>
            </a:pPr>
            <a:r>
              <a:rPr lang="en-US" sz="1800" u="sng" dirty="0" smtClean="0"/>
              <a:t>Azerbaijan:</a:t>
            </a:r>
          </a:p>
          <a:p>
            <a:r>
              <a:rPr lang="en-US" sz="1800" dirty="0" err="1" smtClean="0"/>
              <a:t>Yevlakh</a:t>
            </a:r>
            <a:r>
              <a:rPr lang="en-US" sz="1800" dirty="0" smtClean="0"/>
              <a:t> to Ganja Road (M2) </a:t>
            </a:r>
          </a:p>
          <a:p>
            <a:pPr marL="36576" indent="0">
              <a:buNone/>
            </a:pPr>
            <a:r>
              <a:rPr lang="en-US" sz="1800" u="sng" dirty="0" smtClean="0"/>
              <a:t>Kazakhstan:</a:t>
            </a:r>
          </a:p>
          <a:p>
            <a:r>
              <a:rPr lang="en-US" sz="1800" dirty="0" smtClean="0"/>
              <a:t>Western Europe - Western China Corridor (Oblast-</a:t>
            </a:r>
            <a:r>
              <a:rPr lang="en-US" sz="1800" dirty="0" err="1" smtClean="0"/>
              <a:t>Taraz</a:t>
            </a:r>
            <a:r>
              <a:rPr lang="en-US" sz="1800" dirty="0" smtClean="0"/>
              <a:t> Section) </a:t>
            </a:r>
          </a:p>
          <a:p>
            <a:pPr marL="36576" indent="0">
              <a:buNone/>
            </a:pPr>
            <a:r>
              <a:rPr lang="en-US" sz="1800" u="sng" dirty="0" smtClean="0"/>
              <a:t>Kyrgyz Republic:</a:t>
            </a:r>
            <a:r>
              <a:rPr lang="en-US" sz="1800" dirty="0" smtClean="0"/>
              <a:t>   </a:t>
            </a:r>
          </a:p>
          <a:p>
            <a:r>
              <a:rPr lang="en-US" sz="1800" dirty="0" err="1" smtClean="0"/>
              <a:t>Taraz-Talas</a:t>
            </a:r>
            <a:r>
              <a:rPr lang="en-US" sz="1800" dirty="0"/>
              <a:t>, </a:t>
            </a:r>
            <a:r>
              <a:rPr lang="en-US" sz="1800" dirty="0" smtClean="0"/>
              <a:t>Road / Bishkek-</a:t>
            </a:r>
            <a:r>
              <a:rPr lang="en-US" sz="1800" dirty="0" err="1" smtClean="0"/>
              <a:t>Torugart</a:t>
            </a:r>
            <a:r>
              <a:rPr lang="en-US" sz="1800" dirty="0" smtClean="0"/>
              <a:t> Road</a:t>
            </a:r>
          </a:p>
          <a:p>
            <a:pPr marL="36576" indent="0">
              <a:buNone/>
            </a:pPr>
            <a:r>
              <a:rPr lang="en-US" sz="1800" u="sng" dirty="0" smtClean="0"/>
              <a:t>Turkmenistan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Turkmenistan-Iran </a:t>
            </a:r>
            <a:r>
              <a:rPr lang="en-US" sz="1800" dirty="0"/>
              <a:t>Border </a:t>
            </a:r>
            <a:r>
              <a:rPr lang="en-US" sz="1800" dirty="0" smtClean="0"/>
              <a:t>Railway (North </a:t>
            </a:r>
            <a:r>
              <a:rPr lang="en-US" sz="1800" dirty="0"/>
              <a:t>–South </a:t>
            </a:r>
            <a:r>
              <a:rPr lang="en-US" sz="1800" dirty="0" smtClean="0"/>
              <a:t>Corridor)</a:t>
            </a:r>
          </a:p>
          <a:p>
            <a:pPr marL="36576" indent="0">
              <a:buNone/>
            </a:pPr>
            <a:r>
              <a:rPr lang="en-US" sz="1800" u="sng" dirty="0" smtClean="0"/>
              <a:t>Uzbekistan:</a:t>
            </a:r>
            <a:r>
              <a:rPr lang="en-US" sz="1800" dirty="0" smtClean="0"/>
              <a:t>  </a:t>
            </a:r>
          </a:p>
          <a:p>
            <a:r>
              <a:rPr lang="en-GB" sz="1800" dirty="0" smtClean="0"/>
              <a:t>Upgrading </a:t>
            </a:r>
            <a:r>
              <a:rPr lang="en-GB" sz="1800" dirty="0"/>
              <a:t>of M39 </a:t>
            </a:r>
            <a:r>
              <a:rPr lang="en-GB" sz="1800" dirty="0" smtClean="0"/>
              <a:t>Tashkent-</a:t>
            </a:r>
            <a:r>
              <a:rPr lang="en-GB" sz="1800" dirty="0" err="1" smtClean="0"/>
              <a:t>Termez</a:t>
            </a:r>
            <a:r>
              <a:rPr lang="en-GB" sz="1800" dirty="0" smtClean="0"/>
              <a:t> Road, </a:t>
            </a:r>
            <a:r>
              <a:rPr lang="en-GB" sz="1800" dirty="0"/>
              <a:t>Uzbekistan </a:t>
            </a:r>
            <a:endParaRPr lang="en-GB" sz="1800" dirty="0" smtClean="0"/>
          </a:p>
          <a:p>
            <a:r>
              <a:rPr lang="en-US" sz="1800" dirty="0" smtClean="0"/>
              <a:t>Western </a:t>
            </a:r>
            <a:r>
              <a:rPr lang="en-US" sz="1800" dirty="0"/>
              <a:t>Europe-Western China International Road Corridor</a:t>
            </a:r>
            <a:r>
              <a:rPr lang="en-GB" sz="1800" dirty="0"/>
              <a:t> </a:t>
            </a:r>
          </a:p>
          <a:p>
            <a:pPr lvl="1"/>
            <a:r>
              <a:rPr lang="en-US" sz="1800" dirty="0" err="1" smtClean="0"/>
              <a:t>CAREC</a:t>
            </a:r>
            <a:r>
              <a:rPr lang="en-US" sz="1800" dirty="0" smtClean="0"/>
              <a:t> </a:t>
            </a:r>
            <a:r>
              <a:rPr lang="en-US" sz="1800" dirty="0"/>
              <a:t>Transport Corridor </a:t>
            </a:r>
            <a:r>
              <a:rPr lang="en-US" sz="1800" dirty="0" smtClean="0"/>
              <a:t>6b</a:t>
            </a:r>
            <a:endParaRPr lang="en-US" sz="17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800" b="1" i="1" dirty="0" smtClean="0">
              <a:latin typeface="Century Gothic" panose="020B0502020202020204" pitchFamily="34" charset="0"/>
            </a:endParaRPr>
          </a:p>
          <a:p>
            <a:pPr lvl="1"/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0007139e823ee6eab3f24a288723c43a912"/>
  <p:tag name="ISPRING_RESOURCE_PATHS_HASH" val="9695a6e1cebd1595264bf2f06d753a5921d6d3c5"/>
</p:tagLst>
</file>

<file path=ppt/theme/theme1.xml><?xml version="1.0" encoding="utf-8"?>
<a:theme xmlns:a="http://schemas.openxmlformats.org/drawingml/2006/main" name="Technic">
  <a:themeElements>
    <a:clrScheme name="Islamic Ban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640"/>
      </a:accent1>
      <a:accent2>
        <a:srgbClr val="B9B308"/>
      </a:accent2>
      <a:accent3>
        <a:srgbClr val="68321E"/>
      </a:accent3>
      <a:accent4>
        <a:srgbClr val="004811"/>
      </a:accent4>
      <a:accent5>
        <a:srgbClr val="58585A"/>
      </a:accent5>
      <a:accent6>
        <a:srgbClr val="A8A9AD"/>
      </a:accent6>
      <a:hlink>
        <a:srgbClr val="00C8C3"/>
      </a:hlink>
      <a:folHlink>
        <a:srgbClr val="A116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chnic">
  <a:themeElements>
    <a:clrScheme name="Islamic Ban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640"/>
      </a:accent1>
      <a:accent2>
        <a:srgbClr val="B9B308"/>
      </a:accent2>
      <a:accent3>
        <a:srgbClr val="68321E"/>
      </a:accent3>
      <a:accent4>
        <a:srgbClr val="004811"/>
      </a:accent4>
      <a:accent5>
        <a:srgbClr val="58585A"/>
      </a:accent5>
      <a:accent6>
        <a:srgbClr val="A8A9AD"/>
      </a:accent6>
      <a:hlink>
        <a:srgbClr val="00C8C3"/>
      </a:hlink>
      <a:folHlink>
        <a:srgbClr val="A116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chnic">
  <a:themeElements>
    <a:clrScheme name="Islamic Ban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640"/>
      </a:accent1>
      <a:accent2>
        <a:srgbClr val="B9B308"/>
      </a:accent2>
      <a:accent3>
        <a:srgbClr val="68321E"/>
      </a:accent3>
      <a:accent4>
        <a:srgbClr val="004811"/>
      </a:accent4>
      <a:accent5>
        <a:srgbClr val="58585A"/>
      </a:accent5>
      <a:accent6>
        <a:srgbClr val="A8A9AD"/>
      </a:accent6>
      <a:hlink>
        <a:srgbClr val="00C8C3"/>
      </a:hlink>
      <a:folHlink>
        <a:srgbClr val="A116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E43737A9DB04DBA6137A02F459138" ma:contentTypeVersion="0" ma:contentTypeDescription="Create a new document." ma:contentTypeScope="" ma:versionID="583df693a5e8774d93917327343dc7d0">
  <xsd:schema xmlns:xsd="http://www.w3.org/2001/XMLSchema" xmlns:xs="http://www.w3.org/2001/XMLSchema" xmlns:p="http://schemas.microsoft.com/office/2006/metadata/properties" xmlns:ns2="361eb5b9-4b8c-4274-b987-90382a1d77d4" targetNamespace="http://schemas.microsoft.com/office/2006/metadata/properties" ma:root="true" ma:fieldsID="8114fcc50c496ef144f67dc8852c3329" ns2:_="">
    <xsd:import namespace="361eb5b9-4b8c-4274-b987-90382a1d77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eb5b9-4b8c-4274-b987-90382a1d77d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2CDD42-D33D-456D-9F02-654D771B4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10CED6-2C64-4E4A-893B-84A380525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1eb5b9-4b8c-4274-b987-90382a1d7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1AC5D0-330D-470C-9E5C-EE00518970C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06056B9-03AB-477E-B708-3596CF13EBE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361eb5b9-4b8c-4274-b987-90382a1d77d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19730</TotalTime>
  <Words>559</Words>
  <Application>Microsoft Office PowerPoint</Application>
  <PresentationFormat>On-screen Show (4:3)</PresentationFormat>
  <Paragraphs>128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ＭＳ Ｐゴシック</vt:lpstr>
      <vt:lpstr>Aharoni</vt:lpstr>
      <vt:lpstr>Arial</vt:lpstr>
      <vt:lpstr>Calibri</vt:lpstr>
      <vt:lpstr>Century Gothic</vt:lpstr>
      <vt:lpstr>Corbel</vt:lpstr>
      <vt:lpstr>Gill Sans MT</vt:lpstr>
      <vt:lpstr>Mudir MT</vt:lpstr>
      <vt:lpstr>Simplified Arabic</vt:lpstr>
      <vt:lpstr>Wingdings 2</vt:lpstr>
      <vt:lpstr>Technic</vt:lpstr>
      <vt:lpstr>1_Technic</vt:lpstr>
      <vt:lpstr>2_Technic</vt:lpstr>
      <vt:lpstr>PowerPoint Presentation</vt:lpstr>
      <vt:lpstr>IDB Membership</vt:lpstr>
      <vt:lpstr>IDBG Partners</vt:lpstr>
      <vt:lpstr>PowerPoint Presentation</vt:lpstr>
      <vt:lpstr>IDB Infrastructure Portfolio</vt:lpstr>
      <vt:lpstr>Transport Strategic Objectives in Central Asia</vt:lpstr>
      <vt:lpstr>CAREC Corridors</vt:lpstr>
      <vt:lpstr>IDB Intervention in Transport</vt:lpstr>
      <vt:lpstr>IDB Intervention in Transport</vt:lpstr>
      <vt:lpstr>Energy Strategic Objectives in Central Asia</vt:lpstr>
      <vt:lpstr>IDB Intervention in Energy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</dc:title>
  <dc:creator>Eyeful Presentations Ltd</dc:creator>
  <cp:lastModifiedBy>Gholamhossein Darzi</cp:lastModifiedBy>
  <cp:revision>996</cp:revision>
  <cp:lastPrinted>2014-10-20T05:28:14Z</cp:lastPrinted>
  <dcterms:created xsi:type="dcterms:W3CDTF">2013-11-23T20:32:14Z</dcterms:created>
  <dcterms:modified xsi:type="dcterms:W3CDTF">2014-11-02T06:15:42Z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0x010100B7BE43737A9DB04DBA6137A02F459138</vt:lpwstr>
  </property>
</Properties>
</file>