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702" r:id="rId3"/>
    <p:sldMasterId id="2147483666" r:id="rId4"/>
    <p:sldMasterId id="2147483678" r:id="rId5"/>
    <p:sldMasterId id="2147483690" r:id="rId6"/>
  </p:sldMasterIdLst>
  <p:notesMasterIdLst>
    <p:notesMasterId r:id="rId24"/>
  </p:notesMasterIdLst>
  <p:handoutMasterIdLst>
    <p:handoutMasterId r:id="rId25"/>
  </p:handoutMasterIdLst>
  <p:sldIdLst>
    <p:sldId id="348" r:id="rId7"/>
    <p:sldId id="262" r:id="rId8"/>
    <p:sldId id="426" r:id="rId9"/>
    <p:sldId id="351" r:id="rId10"/>
    <p:sldId id="442" r:id="rId11"/>
    <p:sldId id="443" r:id="rId12"/>
    <p:sldId id="424" r:id="rId13"/>
    <p:sldId id="418" r:id="rId14"/>
    <p:sldId id="436" r:id="rId15"/>
    <p:sldId id="451" r:id="rId16"/>
    <p:sldId id="452" r:id="rId17"/>
    <p:sldId id="446" r:id="rId18"/>
    <p:sldId id="440" r:id="rId19"/>
    <p:sldId id="450" r:id="rId20"/>
    <p:sldId id="447" r:id="rId21"/>
    <p:sldId id="449" r:id="rId22"/>
    <p:sldId id="433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orient="horz" pos="2064">
          <p15:clr>
            <a:srgbClr val="A4A3A4"/>
          </p15:clr>
        </p15:guide>
        <p15:guide id="3" orient="horz" pos="816">
          <p15:clr>
            <a:srgbClr val="A4A3A4"/>
          </p15:clr>
        </p15:guide>
        <p15:guide id="4" pos="2880">
          <p15:clr>
            <a:srgbClr val="A4A3A4"/>
          </p15:clr>
        </p15:guide>
        <p15:guide id="5" pos="240">
          <p15:clr>
            <a:srgbClr val="A4A3A4"/>
          </p15:clr>
        </p15:guide>
        <p15:guide id="6" pos="55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FD9"/>
    <a:srgbClr val="003300"/>
    <a:srgbClr val="C3D69B"/>
    <a:srgbClr val="296E10"/>
    <a:srgbClr val="33CC33"/>
    <a:srgbClr val="006600"/>
    <a:srgbClr val="1B5F2E"/>
    <a:srgbClr val="003600"/>
    <a:srgbClr val="1D5F2F"/>
    <a:srgbClr val="2F6D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09" autoAdjust="0"/>
    <p:restoredTop sz="94434" autoAdjust="0"/>
  </p:normalViewPr>
  <p:slideViewPr>
    <p:cSldViewPr>
      <p:cViewPr varScale="1">
        <p:scale>
          <a:sx n="92" d="100"/>
          <a:sy n="92" d="100"/>
        </p:scale>
        <p:origin x="1812" y="90"/>
      </p:cViewPr>
      <p:guideLst>
        <p:guide orient="horz" pos="2256"/>
        <p:guide orient="horz" pos="2064"/>
        <p:guide orient="horz" pos="816"/>
        <p:guide pos="2880"/>
        <p:guide pos="240"/>
        <p:guide pos="55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notesViewPr>
    <p:cSldViewPr>
      <p:cViewPr varScale="1">
        <p:scale>
          <a:sx n="56" d="100"/>
          <a:sy n="56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073058436094901E-2"/>
          <c:y val="4.6155254116556396E-2"/>
          <c:w val="0.96785388312781095"/>
          <c:h val="0.660540091862252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Approvals since inception, by sectors (%)</c:v>
                </c:pt>
              </c:strCache>
            </c:strRef>
          </c:tx>
          <c:spPr>
            <a:solidFill>
              <a:srgbClr val="9BBB59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33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Finance</c:v>
                </c:pt>
                <c:pt idx="1">
                  <c:v>Industry &amp; Mining</c:v>
                </c:pt>
                <c:pt idx="2">
                  <c:v>Real Estate</c:v>
                </c:pt>
                <c:pt idx="3">
                  <c:v>Information &amp; Communication</c:v>
                </c:pt>
                <c:pt idx="4">
                  <c:v>Transportation</c:v>
                </c:pt>
                <c:pt idx="5">
                  <c:v>Health &amp; Other Social Services</c:v>
                </c:pt>
                <c:pt idx="6">
                  <c:v>Agriculture</c:v>
                </c:pt>
                <c:pt idx="7">
                  <c:v>Energy</c:v>
                </c:pt>
                <c:pt idx="8">
                  <c:v>Trade</c:v>
                </c:pt>
                <c:pt idx="9">
                  <c:v>Education</c:v>
                </c:pt>
                <c:pt idx="10">
                  <c:v>Water, Sanitation &amp; Waste Management</c:v>
                </c:pt>
              </c:strCache>
            </c:strRef>
          </c:cat>
          <c:val>
            <c:numRef>
              <c:f>Sheet1!$B$2:$B$12</c:f>
              <c:numCache>
                <c:formatCode>0.00%</c:formatCode>
                <c:ptCount val="11"/>
                <c:pt idx="0">
                  <c:v>0.43500000000000039</c:v>
                </c:pt>
                <c:pt idx="1">
                  <c:v>0.25700000000000001</c:v>
                </c:pt>
                <c:pt idx="2">
                  <c:v>0.113</c:v>
                </c:pt>
                <c:pt idx="3">
                  <c:v>4.2000000000000023E-2</c:v>
                </c:pt>
                <c:pt idx="4">
                  <c:v>3.9000000000000014E-2</c:v>
                </c:pt>
                <c:pt idx="5">
                  <c:v>3.6999999999999998E-2</c:v>
                </c:pt>
                <c:pt idx="6">
                  <c:v>3.0000000000000002E-2</c:v>
                </c:pt>
                <c:pt idx="7">
                  <c:v>2.4E-2</c:v>
                </c:pt>
                <c:pt idx="8">
                  <c:v>1.6000000000000021E-2</c:v>
                </c:pt>
                <c:pt idx="9">
                  <c:v>6.0000000000000114E-3</c:v>
                </c:pt>
                <c:pt idx="10">
                  <c:v>4.0000000000000034E-4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6870232"/>
        <c:axId val="206869840"/>
      </c:barChart>
      <c:valAx>
        <c:axId val="206869840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one"/>
        <c:crossAx val="206870232"/>
        <c:crosses val="autoZero"/>
        <c:crossBetween val="between"/>
      </c:valAx>
      <c:catAx>
        <c:axId val="206870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20686984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932516759653713E-2"/>
          <c:y val="2.9622224344838977E-3"/>
          <c:w val="0.39428525233696032"/>
          <c:h val="0.9717490121530323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Approvals since inception, by region (USD Mn)</c:v>
                </c:pt>
              </c:strCache>
            </c:strRef>
          </c:tx>
          <c:dPt>
            <c:idx val="0"/>
            <c:bubble3D val="0"/>
            <c:spPr>
              <a:solidFill>
                <a:srgbClr val="1B5F2E"/>
              </a:solidFill>
            </c:spPr>
          </c:dPt>
          <c:dPt>
            <c:idx val="1"/>
            <c:bubble3D val="0"/>
            <c:spPr>
              <a:solidFill>
                <a:schemeClr val="accent2"/>
              </a:solidFill>
            </c:spPr>
          </c:dPt>
          <c:dPt>
            <c:idx val="2"/>
            <c:bubble3D val="0"/>
            <c:spPr>
              <a:solidFill>
                <a:schemeClr val="accent1"/>
              </a:solidFill>
            </c:spPr>
          </c:dPt>
          <c:dPt>
            <c:idx val="3"/>
            <c:bubble3D val="0"/>
            <c:spPr>
              <a:solidFill>
                <a:srgbClr val="C7DAA2"/>
              </a:solidFill>
            </c:spPr>
          </c:dPt>
          <c:dPt>
            <c:idx val="4"/>
            <c:bubble3D val="0"/>
            <c:spPr>
              <a:solidFill>
                <a:srgbClr val="D7E4BD"/>
              </a:solidFill>
            </c:spPr>
          </c:dPt>
          <c:dPt>
            <c:idx val="5"/>
            <c:bubble3D val="0"/>
            <c:spPr>
              <a:solidFill>
                <a:srgbClr val="EDF3E1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>
                      <a:solidFill>
                        <a:schemeClr val="bg1"/>
                      </a:solidFill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900">
                      <a:solidFill>
                        <a:schemeClr val="bg1"/>
                      </a:solidFill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9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"/>
                  <c:y val="-4.465308595601891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MENA</c:v>
                </c:pt>
                <c:pt idx="1">
                  <c:v>EECA</c:v>
                </c:pt>
                <c:pt idx="2">
                  <c:v>ASIA</c:v>
                </c:pt>
                <c:pt idx="3">
                  <c:v>SSA</c:v>
                </c:pt>
                <c:pt idx="4">
                  <c:v>GLOBAL</c:v>
                </c:pt>
                <c:pt idx="5">
                  <c:v>REGIONAL</c:v>
                </c:pt>
              </c:strCache>
            </c:strRef>
          </c:cat>
          <c:val>
            <c:numRef>
              <c:f>Sheet1!$B$2:$B$7</c:f>
              <c:numCache>
                <c:formatCode>_("$"* #,##0_);_("$"* \(#,##0\);_("$"* "-"??_);_(@_)</c:formatCode>
                <c:ptCount val="6"/>
                <c:pt idx="0">
                  <c:v>1062.5648099999999</c:v>
                </c:pt>
                <c:pt idx="1">
                  <c:v>221.14293000000001</c:v>
                </c:pt>
                <c:pt idx="2">
                  <c:v>156.41817</c:v>
                </c:pt>
                <c:pt idx="3">
                  <c:v>186.98264000000043</c:v>
                </c:pt>
                <c:pt idx="4">
                  <c:v>0</c:v>
                </c:pt>
                <c:pt idx="5">
                  <c:v>170.80145000000024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069679446424598"/>
          <c:y val="5.7312997622604535E-2"/>
          <c:w val="0.39428525233696032"/>
          <c:h val="0.9717490121530323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Approvals since inception, by region (USD Mn)</c:v>
                </c:pt>
              </c:strCache>
            </c:strRef>
          </c:tx>
          <c:dPt>
            <c:idx val="0"/>
            <c:bubble3D val="0"/>
            <c:spPr>
              <a:solidFill>
                <a:srgbClr val="1B5F2E"/>
              </a:solidFill>
            </c:spPr>
          </c:dPt>
          <c:dPt>
            <c:idx val="1"/>
            <c:bubble3D val="0"/>
            <c:spPr>
              <a:solidFill>
                <a:schemeClr val="accent2"/>
              </a:solidFill>
            </c:spPr>
          </c:dPt>
          <c:dPt>
            <c:idx val="2"/>
            <c:bubble3D val="0"/>
            <c:spPr>
              <a:solidFill>
                <a:schemeClr val="accent1"/>
              </a:solidFill>
            </c:spPr>
          </c:dPt>
          <c:dPt>
            <c:idx val="3"/>
            <c:bubble3D val="0"/>
            <c:spPr>
              <a:solidFill>
                <a:srgbClr val="C7DAA2"/>
              </a:solidFill>
            </c:spPr>
          </c:dPt>
          <c:dPt>
            <c:idx val="4"/>
            <c:bubble3D val="0"/>
            <c:spPr>
              <a:solidFill>
                <a:srgbClr val="D7E4BD"/>
              </a:solidFill>
            </c:spPr>
          </c:dPt>
          <c:dPt>
            <c:idx val="5"/>
            <c:bubble3D val="0"/>
            <c:spPr>
              <a:solidFill>
                <a:srgbClr val="EDF3E1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>
                      <a:solidFill>
                        <a:schemeClr val="bg1"/>
                      </a:solidFill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900">
                      <a:solidFill>
                        <a:schemeClr val="bg1"/>
                      </a:solidFill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9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"/>
                  <c:y val="-4.465308595601891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MENA</c:v>
                </c:pt>
                <c:pt idx="1">
                  <c:v>EECA</c:v>
                </c:pt>
                <c:pt idx="2">
                  <c:v>ASIA</c:v>
                </c:pt>
                <c:pt idx="3">
                  <c:v>SSA</c:v>
                </c:pt>
                <c:pt idx="4">
                  <c:v>GLOBAL</c:v>
                </c:pt>
                <c:pt idx="5">
                  <c:v>REGIONAL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1310</c:v>
                </c:pt>
                <c:pt idx="1">
                  <c:v>565.70000000000005</c:v>
                </c:pt>
                <c:pt idx="2">
                  <c:v>399.8</c:v>
                </c:pt>
                <c:pt idx="3">
                  <c:v>331.9</c:v>
                </c:pt>
                <c:pt idx="4">
                  <c:v>189.9</c:v>
                </c:pt>
                <c:pt idx="5">
                  <c:v>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1.9788974923512226E-2"/>
          <c:y val="0.11115512610980798"/>
          <c:w val="0.31537733592094752"/>
          <c:h val="0.80745788575255595"/>
        </c:manualLayout>
      </c:layout>
      <c:overlay val="0"/>
      <c:txPr>
        <a:bodyPr/>
        <a:lstStyle/>
        <a:p>
          <a:pPr>
            <a:defRPr sz="90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E9C96-DB62-42C9-B6A0-4A41ACD3CD91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3E6172-5271-4A38-8C5C-3F846C2B1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10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63ABA73-4D11-48F8-8920-F21F7005E7D7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F6C546F-23D5-4638-9C94-48B45B573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31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16CF0B-5DE6-4023-8425-91319E090B73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696913"/>
            <a:ext cx="4656137" cy="34925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842796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BFCB937-65EA-4077-9EF9-28A20D7522E7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9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0"/>
            <a:ext cx="9143999" cy="1447800"/>
          </a:xfrm>
          <a:prstGeom prst="rect">
            <a:avLst/>
          </a:prstGeom>
          <a:solidFill>
            <a:srgbClr val="1B5F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7615" y="5481918"/>
            <a:ext cx="1066800" cy="1228164"/>
          </a:xfrm>
          <a:prstGeom prst="rect">
            <a:avLst/>
          </a:prstGeom>
          <a:noFill/>
          <a:ln w="9525">
            <a:solidFill>
              <a:srgbClr val="1B5F2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184232" y="5379109"/>
            <a:ext cx="7841673" cy="4163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1B5F2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 smtClean="0"/>
              <a:t>Financial Institutions Development Department – FIDD</a:t>
            </a:r>
            <a:endParaRPr lang="en-US" sz="2200" dirty="0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200065" y="6430904"/>
            <a:ext cx="4210136" cy="4000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</a:pPr>
            <a:r>
              <a:rPr lang="en-US" sz="1600" b="1" i="1" dirty="0" smtClean="0">
                <a:solidFill>
                  <a:srgbClr val="1B5F2E"/>
                </a:solidFill>
                <a:latin typeface="+mj-lt"/>
                <a:ea typeface="+mj-ea"/>
                <a:cs typeface="+mj-cs"/>
              </a:rPr>
              <a:t>Enabling Enterprise - Building Prosperity</a:t>
            </a:r>
          </a:p>
          <a:p>
            <a:pPr>
              <a:spcBef>
                <a:spcPct val="0"/>
              </a:spcBef>
            </a:pPr>
            <a:endParaRPr lang="en-US" sz="1600" b="1" i="1" dirty="0">
              <a:solidFill>
                <a:srgbClr val="1B5F2E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" y="5392964"/>
            <a:ext cx="9143999" cy="0"/>
          </a:xfrm>
          <a:prstGeom prst="line">
            <a:avLst/>
          </a:prstGeom>
          <a:ln w="22225">
            <a:solidFill>
              <a:srgbClr val="1B5F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78296" y="112644"/>
            <a:ext cx="8229600" cy="1030356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200" b="1" kern="120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538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D4BBE-4AB1-42A4-8C65-9612B52E92D9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CF418-3BBE-4017-8D10-01D6F3D0B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55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D4BBE-4AB1-42A4-8C65-9612B52E92D9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CF418-3BBE-4017-8D10-01D6F3D0B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64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osceles Triangle 8"/>
          <p:cNvSpPr/>
          <p:nvPr/>
        </p:nvSpPr>
        <p:spPr bwMode="auto">
          <a:xfrm rot="16200000">
            <a:off x="2138363" y="-147641"/>
            <a:ext cx="6858001" cy="7153275"/>
          </a:xfrm>
          <a:prstGeom prst="triangle">
            <a:avLst>
              <a:gd name="adj" fmla="val 100000"/>
            </a:avLst>
          </a:prstGeom>
          <a:solidFill>
            <a:srgbClr val="EBF1DE"/>
          </a:solidFill>
          <a:ln w="9525">
            <a:noFill/>
            <a:miter lim="800000"/>
            <a:headEnd/>
            <a:tailEnd/>
          </a:ln>
        </p:spPr>
        <p:txBody>
          <a:bodyPr lIns="45720" tIns="91440" rIns="45720" rtlCol="0" anchor="ctr"/>
          <a:lstStyle/>
          <a:p>
            <a:pPr marL="109538" indent="-109538" algn="ctr">
              <a:lnSpc>
                <a:spcPct val="50000"/>
              </a:lnSpc>
              <a:spcBef>
                <a:spcPct val="50000"/>
              </a:spcBef>
            </a:pPr>
            <a:endParaRPr lang="en-US" sz="900" i="1" dirty="0" smtClean="0">
              <a:cs typeface="Arial" charset="0"/>
            </a:endParaRPr>
          </a:p>
        </p:txBody>
      </p:sp>
      <p:sp>
        <p:nvSpPr>
          <p:cNvPr id="8" name="Isosceles Triangle 7"/>
          <p:cNvSpPr/>
          <p:nvPr/>
        </p:nvSpPr>
        <p:spPr bwMode="auto">
          <a:xfrm rot="16200000">
            <a:off x="6797179" y="4473080"/>
            <a:ext cx="3103800" cy="1589842"/>
          </a:xfrm>
          <a:prstGeom prst="triangle">
            <a:avLst>
              <a:gd name="adj" fmla="val 47922"/>
            </a:avLst>
          </a:prstGeom>
          <a:solidFill>
            <a:srgbClr val="003300"/>
          </a:solidFill>
          <a:ln w="9525">
            <a:noFill/>
            <a:miter lim="800000"/>
            <a:headEnd/>
            <a:tailEnd/>
          </a:ln>
        </p:spPr>
        <p:txBody>
          <a:bodyPr lIns="45720" tIns="91440" rIns="45720" rtlCol="0" anchor="ctr"/>
          <a:lstStyle/>
          <a:p>
            <a:pPr marL="109538" indent="-109538" algn="ctr">
              <a:lnSpc>
                <a:spcPct val="50000"/>
              </a:lnSpc>
              <a:spcBef>
                <a:spcPct val="50000"/>
              </a:spcBef>
            </a:pPr>
            <a:endParaRPr lang="en-US" sz="900" i="1" dirty="0" smtClean="0">
              <a:cs typeface="Arial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76200" y="6293515"/>
            <a:ext cx="4210136" cy="4000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</a:pPr>
            <a:r>
              <a:rPr lang="en-US" sz="1100" b="1" i="0" dirty="0" smtClean="0">
                <a:solidFill>
                  <a:srgbClr val="003300"/>
                </a:solidFill>
                <a:latin typeface="Arial Black" panose="020B0A04020102020204" pitchFamily="34" charset="0"/>
                <a:ea typeface="+mj-ea"/>
                <a:cs typeface="+mj-cs"/>
              </a:rPr>
              <a:t>Enabling Enterprise - Building Prosperity</a:t>
            </a:r>
          </a:p>
          <a:p>
            <a:pPr>
              <a:spcBef>
                <a:spcPct val="0"/>
              </a:spcBef>
            </a:pPr>
            <a:endParaRPr lang="en-US" sz="1100" b="1" i="0" dirty="0">
              <a:solidFill>
                <a:srgbClr val="1B5F2E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43648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813425"/>
            <a:ext cx="635000" cy="730250"/>
          </a:xfrm>
          <a:prstGeom prst="rect">
            <a:avLst/>
          </a:prstGeom>
          <a:noFill/>
          <a:ln w="9525">
            <a:solidFill>
              <a:srgbClr val="1B5F2E"/>
            </a:solidFill>
            <a:miter lim="800000"/>
            <a:headEnd/>
            <a:tailEnd/>
          </a:ln>
        </p:spPr>
      </p:pic>
      <p:sp>
        <p:nvSpPr>
          <p:cNvPr id="6" name="Line 17"/>
          <p:cNvSpPr>
            <a:spLocks noChangeShapeType="1"/>
          </p:cNvSpPr>
          <p:nvPr userDrawn="1"/>
        </p:nvSpPr>
        <p:spPr bwMode="auto">
          <a:xfrm flipV="1">
            <a:off x="925513" y="6543675"/>
            <a:ext cx="8218487" cy="0"/>
          </a:xfrm>
          <a:prstGeom prst="line">
            <a:avLst/>
          </a:prstGeom>
          <a:noFill/>
          <a:ln w="317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925513" y="6400800"/>
            <a:ext cx="3644900" cy="142875"/>
          </a:xfrm>
          <a:prstGeom prst="rect">
            <a:avLst/>
          </a:prstGeom>
          <a:solidFill>
            <a:srgbClr val="1B5F2E"/>
          </a:solidFill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838200"/>
            <a:ext cx="9144000" cy="0"/>
          </a:xfrm>
          <a:prstGeom prst="line">
            <a:avLst/>
          </a:prstGeom>
          <a:ln w="22225">
            <a:solidFill>
              <a:srgbClr val="1B5F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8686800" cy="4525963"/>
          </a:xfrm>
        </p:spPr>
        <p:txBody>
          <a:bodyPr/>
          <a:lstStyle>
            <a:lvl1pPr marL="342900" indent="-342900">
              <a:buFont typeface="Wingdings" pitchFamily="2" charset="2"/>
              <a:buChar char="§"/>
              <a:defRPr sz="2000">
                <a:solidFill>
                  <a:srgbClr val="1B5F2E"/>
                </a:solidFill>
              </a:defRPr>
            </a:lvl1pPr>
            <a:lvl2pPr marL="742950" indent="-285750">
              <a:buFont typeface="Arial" pitchFamily="34" charset="0"/>
              <a:buChar char="•"/>
              <a:defRPr sz="1800"/>
            </a:lvl2pPr>
            <a:lvl3pPr marL="1143000" indent="-228600">
              <a:buFont typeface="Calibri" pitchFamily="34" charset="0"/>
              <a:buChar char="‒"/>
              <a:defRPr sz="1600"/>
            </a:lvl3pPr>
            <a:lvl4pPr marL="1600200" indent="-228600">
              <a:buFont typeface="Courier New" pitchFamily="49" charset="0"/>
              <a:buChar char="o"/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28600" y="112644"/>
            <a:ext cx="8686800" cy="725556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2400" b="1" kern="1200" dirty="0">
                <a:solidFill>
                  <a:srgbClr val="1B5F2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4673598" y="6251120"/>
            <a:ext cx="3657600" cy="365125"/>
          </a:xfr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rgbClr val="1B5F2E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394700" y="6553200"/>
            <a:ext cx="495300" cy="365125"/>
          </a:xfrm>
        </p:spPr>
        <p:txBody>
          <a:bodyPr/>
          <a:lstStyle>
            <a:lvl1pPr>
              <a:defRPr/>
            </a:lvl1pPr>
          </a:lstStyle>
          <a:p>
            <a:fld id="{99AD38CB-DA56-45A6-A6A5-E62477464B38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629432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JK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"/>
            <a:ext cx="9144000" cy="1395413"/>
          </a:xfrm>
          <a:prstGeom prst="rect">
            <a:avLst/>
          </a:prstGeom>
          <a:solidFill>
            <a:srgbClr val="1B5F2E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2" descr="C:\Users\260869\AppData\Local\Temp\notes96D76D\ICD New Logo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8392" y="266700"/>
            <a:ext cx="675543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3" y="3082475"/>
            <a:ext cx="8242815" cy="4005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rgbClr val="1B5F2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2708647"/>
            <a:ext cx="8242815" cy="4114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lnSpc>
                <a:spcPts val="3000"/>
              </a:lnSpc>
              <a:defRPr sz="2800" b="1" baseline="0">
                <a:solidFill>
                  <a:srgbClr val="1B5F2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83303" y="1613741"/>
            <a:ext cx="977412" cy="10810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2"/>
          </p:nvPr>
        </p:nvSpPr>
        <p:spPr>
          <a:xfrm>
            <a:off x="682869" y="5594355"/>
            <a:ext cx="2133600" cy="365125"/>
          </a:xfrm>
        </p:spPr>
        <p:txBody>
          <a:bodyPr lIns="0" tIns="0" rIns="0" bIns="0"/>
          <a:lstStyle>
            <a:lvl1pPr>
              <a:defRPr sz="2000">
                <a:solidFill>
                  <a:srgbClr val="1B5F2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33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8E83-5BDB-4765-9FE5-D01AA23254A0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7EE04-7CE5-4C77-A816-F526BBD0F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1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8E83-5BDB-4765-9FE5-D01AA23254A0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7EE04-7CE5-4C77-A816-F526BBD0F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87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8E83-5BDB-4765-9FE5-D01AA23254A0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7EE04-7CE5-4C77-A816-F526BBD0F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20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8E83-5BDB-4765-9FE5-D01AA23254A0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7EE04-7CE5-4C77-A816-F526BBD0F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46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8E83-5BDB-4765-9FE5-D01AA23254A0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7EE04-7CE5-4C77-A816-F526BBD0F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252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8600" y="5813333"/>
            <a:ext cx="634385" cy="730342"/>
          </a:xfrm>
          <a:prstGeom prst="rect">
            <a:avLst/>
          </a:prstGeom>
          <a:noFill/>
          <a:ln w="9525">
            <a:solidFill>
              <a:srgbClr val="1B5F2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17"/>
          <p:cNvSpPr>
            <a:spLocks noChangeShapeType="1"/>
          </p:cNvSpPr>
          <p:nvPr/>
        </p:nvSpPr>
        <p:spPr bwMode="auto">
          <a:xfrm flipV="1">
            <a:off x="926123" y="6543674"/>
            <a:ext cx="8217877" cy="0"/>
          </a:xfrm>
          <a:prstGeom prst="line">
            <a:avLst/>
          </a:prstGeom>
          <a:noFill/>
          <a:ln w="3175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26124" y="6400800"/>
            <a:ext cx="3644412" cy="142875"/>
          </a:xfrm>
          <a:prstGeom prst="rect">
            <a:avLst/>
          </a:prstGeom>
          <a:solidFill>
            <a:srgbClr val="1B5F2E"/>
          </a:solidFill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" y="838200"/>
            <a:ext cx="9143999" cy="0"/>
          </a:xfrm>
          <a:prstGeom prst="line">
            <a:avLst/>
          </a:prstGeom>
          <a:ln w="22225">
            <a:solidFill>
              <a:srgbClr val="1B5F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94700" y="6553200"/>
            <a:ext cx="495300" cy="365125"/>
          </a:xfrm>
        </p:spPr>
        <p:txBody>
          <a:bodyPr/>
          <a:lstStyle/>
          <a:p>
            <a:fld id="{0380F1B6-BBE2-49F6-9D5F-188212223B5F}" type="slidenum">
              <a:rPr lang="fr-FR" smtClean="0"/>
              <a:t>‹#›</a:t>
            </a:fld>
            <a:endParaRPr lang="fr-FR"/>
          </a:p>
        </p:txBody>
      </p:sp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8305800" cy="4525963"/>
          </a:xfrm>
        </p:spPr>
        <p:txBody>
          <a:bodyPr/>
          <a:lstStyle>
            <a:lvl1pPr marL="342900" indent="-342900">
              <a:buFont typeface="Wingdings" pitchFamily="2" charset="2"/>
              <a:buChar char="§"/>
              <a:defRPr sz="2000">
                <a:solidFill>
                  <a:srgbClr val="1B5F2E"/>
                </a:solidFill>
              </a:defRPr>
            </a:lvl1pPr>
            <a:lvl2pPr marL="742950" indent="-285750">
              <a:buFont typeface="Arial" pitchFamily="34" charset="0"/>
              <a:buChar char="•"/>
              <a:defRPr sz="1800"/>
            </a:lvl2pPr>
            <a:lvl3pPr marL="1143000" indent="-228600">
              <a:buFont typeface="Calibri" pitchFamily="34" charset="0"/>
              <a:buChar char="‒"/>
              <a:defRPr sz="1600"/>
            </a:lvl3pPr>
            <a:lvl4pPr marL="1600200" indent="-228600">
              <a:buFont typeface="Courier New" pitchFamily="49" charset="0"/>
              <a:buChar char="o"/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78296" y="112644"/>
            <a:ext cx="8229600" cy="725556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2400" b="1" kern="1200" dirty="0">
                <a:solidFill>
                  <a:srgbClr val="1B5F2E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4673598" y="6251120"/>
            <a:ext cx="3657600" cy="365125"/>
          </a:xfr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rgbClr val="1B5F2E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341192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8E83-5BDB-4765-9FE5-D01AA23254A0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7EE04-7CE5-4C77-A816-F526BBD0F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08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8E83-5BDB-4765-9FE5-D01AA23254A0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7EE04-7CE5-4C77-A816-F526BBD0F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78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8E83-5BDB-4765-9FE5-D01AA23254A0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7EE04-7CE5-4C77-A816-F526BBD0F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36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8E83-5BDB-4765-9FE5-D01AA23254A0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7EE04-7CE5-4C77-A816-F526BBD0F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935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8E83-5BDB-4765-9FE5-D01AA23254A0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7EE04-7CE5-4C77-A816-F526BBD0F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7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88E83-5BDB-4765-9FE5-D01AA23254A0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7EE04-7CE5-4C77-A816-F526BBD0F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622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5344-ADEE-421D-B709-F7B1AA5294E2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DDAE-DAC8-4EFD-871D-5FACD44C9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944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5344-ADEE-421D-B709-F7B1AA5294E2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DDAE-DAC8-4EFD-871D-5FACD44C9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1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5344-ADEE-421D-B709-F7B1AA5294E2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DDAE-DAC8-4EFD-871D-5FACD44C9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314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5344-ADEE-421D-B709-F7B1AA5294E2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DDAE-DAC8-4EFD-871D-5FACD44C9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07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2590800"/>
            <a:ext cx="9143999" cy="1447800"/>
          </a:xfrm>
          <a:prstGeom prst="rect">
            <a:avLst/>
          </a:prstGeom>
          <a:solidFill>
            <a:srgbClr val="1B5F2E"/>
          </a:solidFill>
          <a:ln>
            <a:solidFill>
              <a:srgbClr val="1547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590800"/>
            <a:ext cx="7772400" cy="1362075"/>
          </a:xfrm>
        </p:spPr>
        <p:txBody>
          <a:bodyPr anchor="ctr">
            <a:normAutofit/>
          </a:bodyPr>
          <a:lstStyle>
            <a:lvl1pPr algn="r">
              <a:defRPr sz="2800" b="1" cap="all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8600" y="5813333"/>
            <a:ext cx="634385" cy="730342"/>
          </a:xfrm>
          <a:prstGeom prst="rect">
            <a:avLst/>
          </a:prstGeom>
          <a:noFill/>
          <a:ln w="9525">
            <a:solidFill>
              <a:srgbClr val="1B5F2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799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5344-ADEE-421D-B709-F7B1AA5294E2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DDAE-DAC8-4EFD-871D-5FACD44C9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64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5344-ADEE-421D-B709-F7B1AA5294E2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DDAE-DAC8-4EFD-871D-5FACD44C9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48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5344-ADEE-421D-B709-F7B1AA5294E2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DDAE-DAC8-4EFD-871D-5FACD44C9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106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5344-ADEE-421D-B709-F7B1AA5294E2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DDAE-DAC8-4EFD-871D-5FACD44C9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350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5344-ADEE-421D-B709-F7B1AA5294E2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DDAE-DAC8-4EFD-871D-5FACD44C9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619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5344-ADEE-421D-B709-F7B1AA5294E2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DDAE-DAC8-4EFD-871D-5FACD44C9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04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5344-ADEE-421D-B709-F7B1AA5294E2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DDAE-DAC8-4EFD-871D-5FACD44C9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86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D0112-4466-4B76-B30A-4159DECE6A5D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F43F9-B03A-40E4-AC97-3B6479D05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17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D0112-4466-4B76-B30A-4159DECE6A5D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F43F9-B03A-40E4-AC97-3B6479D05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19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D0112-4466-4B76-B30A-4159DECE6A5D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F43F9-B03A-40E4-AC97-3B6479D05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314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D4BBE-4AB1-42A4-8C65-9612B52E92D9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CF418-3BBE-4017-8D10-01D6F3D0B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040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D0112-4466-4B76-B30A-4159DECE6A5D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F43F9-B03A-40E4-AC97-3B6479D05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91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D0112-4466-4B76-B30A-4159DECE6A5D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F43F9-B03A-40E4-AC97-3B6479D05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64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D0112-4466-4B76-B30A-4159DECE6A5D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F43F9-B03A-40E4-AC97-3B6479D05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29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D0112-4466-4B76-B30A-4159DECE6A5D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F43F9-B03A-40E4-AC97-3B6479D05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638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D0112-4466-4B76-B30A-4159DECE6A5D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F43F9-B03A-40E4-AC97-3B6479D05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5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D0112-4466-4B76-B30A-4159DECE6A5D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F43F9-B03A-40E4-AC97-3B6479D05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1944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D0112-4466-4B76-B30A-4159DECE6A5D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F43F9-B03A-40E4-AC97-3B6479D05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52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D0112-4466-4B76-B30A-4159DECE6A5D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F43F9-B03A-40E4-AC97-3B6479D05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848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C674F-8AB0-4D4C-B93C-4DD76B122B43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6B98-2670-4573-9550-497D781FB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2296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C674F-8AB0-4D4C-B93C-4DD76B122B43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6B98-2670-4573-9550-497D781FB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964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D4BBE-4AB1-42A4-8C65-9612B52E92D9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CF418-3BBE-4017-8D10-01D6F3D0B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86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C674F-8AB0-4D4C-B93C-4DD76B122B43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6B98-2670-4573-9550-497D781FB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873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C674F-8AB0-4D4C-B93C-4DD76B122B43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6B98-2670-4573-9550-497D781FB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76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C674F-8AB0-4D4C-B93C-4DD76B122B43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6B98-2670-4573-9550-497D781FB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44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C674F-8AB0-4D4C-B93C-4DD76B122B43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6B98-2670-4573-9550-497D781FB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44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C674F-8AB0-4D4C-B93C-4DD76B122B43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6B98-2670-4573-9550-497D781FB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50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C674F-8AB0-4D4C-B93C-4DD76B122B43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6B98-2670-4573-9550-497D781FB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3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C674F-8AB0-4D4C-B93C-4DD76B122B43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6B98-2670-4573-9550-497D781FB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5656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C674F-8AB0-4D4C-B93C-4DD76B122B43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6B98-2670-4573-9550-497D781FB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508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C674F-8AB0-4D4C-B93C-4DD76B122B43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6B98-2670-4573-9550-497D781FB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52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D4BBE-4AB1-42A4-8C65-9612B52E92D9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CF418-3BBE-4017-8D10-01D6F3D0B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06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D4BBE-4AB1-42A4-8C65-9612B52E92D9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CF418-3BBE-4017-8D10-01D6F3D0B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764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D4BBE-4AB1-42A4-8C65-9612B52E92D9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CF418-3BBE-4017-8D10-01D6F3D0B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91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D4BBE-4AB1-42A4-8C65-9612B52E92D9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CF418-3BBE-4017-8D10-01D6F3D0B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97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D4BBE-4AB1-42A4-8C65-9612B52E92D9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F418-3BBE-4017-8D10-01D6F3D0B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45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5" r:id="rId12"/>
    <p:sldLayoutId id="2147483715" r:id="rId13"/>
    <p:sldLayoutId id="2147483717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88E83-5BDB-4765-9FE5-D01AA23254A0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7EE04-7CE5-4C77-A816-F526BBD0F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84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95344-ADEE-421D-B709-F7B1AA5294E2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BDDAE-DAC8-4EFD-871D-5FACD44C9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77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D0112-4466-4B76-B30A-4159DECE6A5D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F43F9-B03A-40E4-AC97-3B6479D05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16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C674F-8AB0-4D4C-B93C-4DD76B122B43}" type="datetimeFigureOut">
              <a:rPr lang="en-US" smtClean="0"/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36B98-2670-4573-9550-497D781FB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5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g"/><Relationship Id="rId13" Type="http://schemas.openxmlformats.org/officeDocument/2006/relationships/image" Target="../media/image83.png"/><Relationship Id="rId3" Type="http://schemas.openxmlformats.org/officeDocument/2006/relationships/image" Target="../media/image69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72.png"/><Relationship Id="rId11" Type="http://schemas.openxmlformats.org/officeDocument/2006/relationships/image" Target="../media/image81.png"/><Relationship Id="rId5" Type="http://schemas.openxmlformats.org/officeDocument/2006/relationships/image" Target="../media/image76.png"/><Relationship Id="rId10" Type="http://schemas.openxmlformats.org/officeDocument/2006/relationships/image" Target="../media/image80.jpg"/><Relationship Id="rId4" Type="http://schemas.openxmlformats.org/officeDocument/2006/relationships/image" Target="../media/image75.png"/><Relationship Id="rId9" Type="http://schemas.openxmlformats.org/officeDocument/2006/relationships/image" Target="../media/image79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eg"/><Relationship Id="rId13" Type="http://schemas.openxmlformats.org/officeDocument/2006/relationships/image" Target="../media/image94.png"/><Relationship Id="rId3" Type="http://schemas.openxmlformats.org/officeDocument/2006/relationships/image" Target="../media/image84.jp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gif"/><Relationship Id="rId10" Type="http://schemas.openxmlformats.org/officeDocument/2006/relationships/image" Target="../media/image91.png"/><Relationship Id="rId4" Type="http://schemas.openxmlformats.org/officeDocument/2006/relationships/image" Target="../media/image85.jpg"/><Relationship Id="rId9" Type="http://schemas.openxmlformats.org/officeDocument/2006/relationships/image" Target="../media/image9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9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customXml" Target="../../customXml/item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emf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gif"/><Relationship Id="rId18" Type="http://schemas.openxmlformats.org/officeDocument/2006/relationships/image" Target="../media/image20.gif"/><Relationship Id="rId26" Type="http://schemas.openxmlformats.org/officeDocument/2006/relationships/image" Target="../media/image28.gif"/><Relationship Id="rId39" Type="http://schemas.openxmlformats.org/officeDocument/2006/relationships/image" Target="../media/image41.gif"/><Relationship Id="rId21" Type="http://schemas.openxmlformats.org/officeDocument/2006/relationships/image" Target="../media/image23.gif"/><Relationship Id="rId34" Type="http://schemas.openxmlformats.org/officeDocument/2006/relationships/image" Target="../media/image36.gif"/><Relationship Id="rId42" Type="http://schemas.openxmlformats.org/officeDocument/2006/relationships/image" Target="../media/image44.gif"/><Relationship Id="rId47" Type="http://schemas.openxmlformats.org/officeDocument/2006/relationships/image" Target="../media/image49.gif"/><Relationship Id="rId50" Type="http://schemas.openxmlformats.org/officeDocument/2006/relationships/image" Target="../media/image52.gif"/><Relationship Id="rId55" Type="http://schemas.openxmlformats.org/officeDocument/2006/relationships/image" Target="../media/image57.gif"/><Relationship Id="rId7" Type="http://schemas.openxmlformats.org/officeDocument/2006/relationships/image" Target="../media/image9.gif"/><Relationship Id="rId12" Type="http://schemas.openxmlformats.org/officeDocument/2006/relationships/image" Target="../media/image14.gif"/><Relationship Id="rId17" Type="http://schemas.openxmlformats.org/officeDocument/2006/relationships/image" Target="../media/image19.gif"/><Relationship Id="rId25" Type="http://schemas.openxmlformats.org/officeDocument/2006/relationships/image" Target="../media/image27.gif"/><Relationship Id="rId33" Type="http://schemas.openxmlformats.org/officeDocument/2006/relationships/image" Target="../media/image35.gif"/><Relationship Id="rId38" Type="http://schemas.openxmlformats.org/officeDocument/2006/relationships/image" Target="../media/image40.gif"/><Relationship Id="rId46" Type="http://schemas.openxmlformats.org/officeDocument/2006/relationships/image" Target="../media/image48.g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8.gif"/><Relationship Id="rId20" Type="http://schemas.openxmlformats.org/officeDocument/2006/relationships/image" Target="../media/image22.gif"/><Relationship Id="rId29" Type="http://schemas.openxmlformats.org/officeDocument/2006/relationships/image" Target="../media/image31.gif"/><Relationship Id="rId41" Type="http://schemas.openxmlformats.org/officeDocument/2006/relationships/image" Target="../media/image43.gif"/><Relationship Id="rId54" Type="http://schemas.openxmlformats.org/officeDocument/2006/relationships/image" Target="../media/image56.png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8.gif"/><Relationship Id="rId11" Type="http://schemas.openxmlformats.org/officeDocument/2006/relationships/image" Target="../media/image13.gif"/><Relationship Id="rId24" Type="http://schemas.openxmlformats.org/officeDocument/2006/relationships/image" Target="../media/image26.gif"/><Relationship Id="rId32" Type="http://schemas.openxmlformats.org/officeDocument/2006/relationships/image" Target="../media/image34.gif"/><Relationship Id="rId37" Type="http://schemas.openxmlformats.org/officeDocument/2006/relationships/image" Target="../media/image39.gif"/><Relationship Id="rId40" Type="http://schemas.openxmlformats.org/officeDocument/2006/relationships/image" Target="../media/image42.gif"/><Relationship Id="rId45" Type="http://schemas.openxmlformats.org/officeDocument/2006/relationships/image" Target="../media/image47.gif"/><Relationship Id="rId53" Type="http://schemas.openxmlformats.org/officeDocument/2006/relationships/image" Target="../media/image55.gif"/><Relationship Id="rId5" Type="http://schemas.openxmlformats.org/officeDocument/2006/relationships/image" Target="../media/image7.gif"/><Relationship Id="rId15" Type="http://schemas.openxmlformats.org/officeDocument/2006/relationships/image" Target="../media/image17.gif"/><Relationship Id="rId23" Type="http://schemas.openxmlformats.org/officeDocument/2006/relationships/image" Target="../media/image25.gif"/><Relationship Id="rId28" Type="http://schemas.openxmlformats.org/officeDocument/2006/relationships/image" Target="../media/image30.gif"/><Relationship Id="rId36" Type="http://schemas.openxmlformats.org/officeDocument/2006/relationships/image" Target="../media/image38.gif"/><Relationship Id="rId49" Type="http://schemas.openxmlformats.org/officeDocument/2006/relationships/image" Target="../media/image51.gif"/><Relationship Id="rId10" Type="http://schemas.openxmlformats.org/officeDocument/2006/relationships/image" Target="../media/image12.gif"/><Relationship Id="rId19" Type="http://schemas.openxmlformats.org/officeDocument/2006/relationships/image" Target="../media/image21.gif"/><Relationship Id="rId31" Type="http://schemas.openxmlformats.org/officeDocument/2006/relationships/image" Target="../media/image33.gif"/><Relationship Id="rId44" Type="http://schemas.openxmlformats.org/officeDocument/2006/relationships/image" Target="../media/image46.gif"/><Relationship Id="rId52" Type="http://schemas.openxmlformats.org/officeDocument/2006/relationships/image" Target="../media/image54.gif"/><Relationship Id="rId4" Type="http://schemas.openxmlformats.org/officeDocument/2006/relationships/image" Target="../media/image6.gif"/><Relationship Id="rId9" Type="http://schemas.openxmlformats.org/officeDocument/2006/relationships/image" Target="../media/image11.gif"/><Relationship Id="rId14" Type="http://schemas.openxmlformats.org/officeDocument/2006/relationships/image" Target="../media/image16.gif"/><Relationship Id="rId22" Type="http://schemas.openxmlformats.org/officeDocument/2006/relationships/image" Target="../media/image24.gif"/><Relationship Id="rId27" Type="http://schemas.openxmlformats.org/officeDocument/2006/relationships/image" Target="../media/image29.gif"/><Relationship Id="rId30" Type="http://schemas.openxmlformats.org/officeDocument/2006/relationships/image" Target="../media/image32.gif"/><Relationship Id="rId35" Type="http://schemas.openxmlformats.org/officeDocument/2006/relationships/image" Target="../media/image37.gif"/><Relationship Id="rId43" Type="http://schemas.openxmlformats.org/officeDocument/2006/relationships/image" Target="../media/image45.gif"/><Relationship Id="rId48" Type="http://schemas.openxmlformats.org/officeDocument/2006/relationships/image" Target="../media/image50.gif"/><Relationship Id="rId8" Type="http://schemas.openxmlformats.org/officeDocument/2006/relationships/image" Target="../media/image10.gif"/><Relationship Id="rId51" Type="http://schemas.openxmlformats.org/officeDocument/2006/relationships/image" Target="../media/image53.gif"/><Relationship Id="rId3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61.png"/><Relationship Id="rId5" Type="http://schemas.openxmlformats.org/officeDocument/2006/relationships/image" Target="../media/image60.jpeg"/><Relationship Id="rId10" Type="http://schemas.openxmlformats.org/officeDocument/2006/relationships/image" Target="../media/image65.png"/><Relationship Id="rId4" Type="http://schemas.openxmlformats.org/officeDocument/2006/relationships/image" Target="../media/image59.emf"/><Relationship Id="rId9" Type="http://schemas.openxmlformats.org/officeDocument/2006/relationships/image" Target="../media/image6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jpeg"/><Relationship Id="rId3" Type="http://schemas.openxmlformats.org/officeDocument/2006/relationships/image" Target="../media/image61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67.jpe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30552" y="392876"/>
            <a:ext cx="7384848" cy="2133601"/>
            <a:chOff x="193294" y="1863007"/>
            <a:chExt cx="8832648" cy="1565993"/>
          </a:xfrm>
        </p:grpSpPr>
        <p:grpSp>
          <p:nvGrpSpPr>
            <p:cNvPr id="10245" name="Group 10244"/>
            <p:cNvGrpSpPr/>
            <p:nvPr/>
          </p:nvGrpSpPr>
          <p:grpSpPr>
            <a:xfrm>
              <a:off x="193294" y="1863007"/>
              <a:ext cx="8832648" cy="1565993"/>
              <a:chOff x="193294" y="1893195"/>
              <a:chExt cx="8832648" cy="1565993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193294" y="1893195"/>
                <a:ext cx="8832648" cy="0"/>
              </a:xfrm>
              <a:prstGeom prst="line">
                <a:avLst/>
              </a:prstGeom>
              <a:ln w="57150">
                <a:solidFill>
                  <a:srgbClr val="005800"/>
                </a:solidFill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193294" y="3459188"/>
                <a:ext cx="8832648" cy="0"/>
              </a:xfrm>
              <a:prstGeom prst="line">
                <a:avLst/>
              </a:prstGeom>
              <a:ln w="57150">
                <a:solidFill>
                  <a:srgbClr val="005800"/>
                </a:solidFill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3" name="Rectangle 12"/>
            <p:cNvSpPr/>
            <p:nvPr/>
          </p:nvSpPr>
          <p:spPr>
            <a:xfrm>
              <a:off x="193294" y="2015407"/>
              <a:ext cx="8832648" cy="11746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latin typeface="Arial Black" panose="020B0A04020102020204" pitchFamily="34" charset="0"/>
                </a:rPr>
                <a:t>ICD </a:t>
              </a:r>
              <a:r>
                <a:rPr lang="en-US" sz="2800" b="1" dirty="0">
                  <a:latin typeface="Arial Black" panose="020B0A04020102020204" pitchFamily="34" charset="0"/>
                </a:rPr>
                <a:t>support for the SMEs </a:t>
              </a:r>
              <a:r>
                <a:rPr lang="en-US" sz="2800" b="1" dirty="0" smtClean="0">
                  <a:latin typeface="Arial Black" panose="020B0A04020102020204" pitchFamily="34" charset="0"/>
                </a:rPr>
                <a:t>of EE&amp; </a:t>
              </a:r>
              <a:r>
                <a:rPr lang="en-US" sz="2800" b="1" dirty="0">
                  <a:latin typeface="Arial Black" panose="020B0A04020102020204" pitchFamily="34" charset="0"/>
                </a:rPr>
                <a:t>Central </a:t>
              </a:r>
              <a:r>
                <a:rPr lang="en-US" sz="2800" b="1" dirty="0" smtClean="0">
                  <a:latin typeface="Arial Black" panose="020B0A04020102020204" pitchFamily="34" charset="0"/>
                </a:rPr>
                <a:t>Asia</a:t>
              </a:r>
            </a:p>
            <a:p>
              <a:r>
                <a:rPr 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By Samir Taghiyev, Senior Regional Manager, CIS and Europe countries </a:t>
              </a:r>
            </a:p>
            <a:p>
              <a:r>
                <a:rPr 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Business Development and Partnerships, Islamic Corporation for the Development of the Private Sector (ICD), IDB Group</a:t>
              </a:r>
              <a:endParaRPr lang="en-US" sz="1200" i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530552" y="3475672"/>
            <a:ext cx="7384848" cy="1261884"/>
          </a:xfrm>
          <a:prstGeom prst="rect">
            <a:avLst/>
          </a:prstGeom>
          <a:solidFill>
            <a:srgbClr val="E8EFD9"/>
          </a:solidFill>
          <a:ln w="63500" cmpd="sng">
            <a:solidFill>
              <a:srgbClr val="003300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sz="2400" b="1" dirty="0" smtClean="0">
              <a:latin typeface="Arial Black" panose="020B0A04020102020204" pitchFamily="34" charset="0"/>
            </a:endParaRPr>
          </a:p>
          <a:p>
            <a:pPr algn="ctr"/>
            <a:r>
              <a:rPr lang="en-US" sz="2400" b="1" dirty="0">
                <a:latin typeface="Arial Black" panose="020B0A04020102020204" pitchFamily="34" charset="0"/>
              </a:rPr>
              <a:t>OIC Investment Forum</a:t>
            </a:r>
            <a:endParaRPr lang="en-US" sz="1400" dirty="0" smtClean="0">
              <a:latin typeface="Arial Black" panose="020B0A04020102020204" pitchFamily="34" charset="0"/>
            </a:endParaRPr>
          </a:p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October 28,2014 – Dushanbe, Tajikistan</a:t>
            </a:r>
          </a:p>
          <a:p>
            <a:pPr algn="ctr"/>
            <a:r>
              <a:rPr lang="en-US" sz="1400" dirty="0" smtClean="0">
                <a:latin typeface="Arial Black" panose="020B0A04020102020204" pitchFamily="34" charset="0"/>
              </a:rPr>
              <a:t>  </a:t>
            </a:r>
            <a:endParaRPr lang="en-US" sz="1400" dirty="0">
              <a:latin typeface="Arial Black" panose="020B0A04020102020204" pitchFamily="34" charset="0"/>
            </a:endParaRPr>
          </a:p>
        </p:txBody>
      </p:sp>
      <p:pic>
        <p:nvPicPr>
          <p:cNvPr id="14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700" y="0"/>
            <a:ext cx="1435100" cy="1652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21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3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58000">
              <a:schemeClr val="bg1"/>
            </a:gs>
            <a:gs pos="7000">
              <a:srgbClr val="E8EFD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82000" y="6515413"/>
            <a:ext cx="495300" cy="365125"/>
          </a:xfrm>
        </p:spPr>
        <p:txBody>
          <a:bodyPr/>
          <a:lstStyle/>
          <a:p>
            <a:fld id="{0380F1B6-BBE2-49F6-9D5F-188212223B5F}" type="slidenum">
              <a:rPr lang="fr-FR" smtClean="0"/>
              <a:t>10</a:t>
            </a:fld>
            <a:endParaRPr lang="fr-F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8296" y="112644"/>
            <a:ext cx="8484704" cy="725556"/>
          </a:xfrm>
        </p:spPr>
        <p:txBody>
          <a:bodyPr>
            <a:normAutofit/>
          </a:bodyPr>
          <a:lstStyle/>
          <a:p>
            <a:pPr algn="just"/>
            <a:r>
              <a:rPr lang="en-US" sz="1800" dirty="0" smtClean="0">
                <a:latin typeface="Arial Black" panose="020B0A04020102020204" pitchFamily="34" charset="0"/>
              </a:rPr>
              <a:t>…AND IN PROVIDING SHARIAH COMPLIANT CAPITAL TO SMEs THROUGH LOCAL FINANCIAL INSTITUTION</a:t>
            </a:r>
            <a:endParaRPr lang="en-US" sz="1800" dirty="0">
              <a:latin typeface="Arial Black" panose="020B0A04020102020204" pitchFamily="34" charset="0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524950"/>
              </p:ext>
            </p:extLst>
          </p:nvPr>
        </p:nvGraphicFramePr>
        <p:xfrm>
          <a:off x="1524000" y="1371600"/>
          <a:ext cx="5867400" cy="1960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15244"/>
                <a:gridCol w="1780956"/>
                <a:gridCol w="1771200"/>
              </a:tblGrid>
              <a:tr h="126402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spc="-5" dirty="0" smtClean="0">
                          <a:solidFill>
                            <a:srgbClr val="296E10"/>
                          </a:solidFill>
                          <a:latin typeface="+mj-lt"/>
                          <a:ea typeface="+mn-ea"/>
                          <a:cs typeface="Arial"/>
                        </a:rPr>
                        <a:t>ACCUMULATED APPROVALS OF LINE OF FINANCE</a:t>
                      </a:r>
                      <a:r>
                        <a:rPr lang="en-US" sz="1400" b="1" kern="1200" spc="-5" dirty="0" smtClean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Arial"/>
                        </a:rPr>
                        <a:t/>
                      </a:r>
                      <a:br>
                        <a:rPr lang="en-US" sz="1400" b="1" kern="1200" spc="-5" dirty="0" smtClean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Arial"/>
                        </a:rPr>
                      </a:br>
                      <a:endParaRPr lang="en-US" sz="1400" b="1" kern="1200" spc="-5" dirty="0" smtClean="0">
                        <a:solidFill>
                          <a:schemeClr val="accent1"/>
                        </a:solidFill>
                        <a:latin typeface="+mj-lt"/>
                        <a:ea typeface="+mn-ea"/>
                        <a:cs typeface="Arial"/>
                      </a:endParaRPr>
                    </a:p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en-US" sz="3200" b="1" dirty="0" smtClean="0">
                          <a:solidFill>
                            <a:schemeClr val="accent2"/>
                          </a:solidFill>
                          <a:latin typeface="+mj-lt"/>
                          <a:cs typeface="Arial"/>
                        </a:rPr>
                        <a:t>US</a:t>
                      </a:r>
                      <a:r>
                        <a:rPr sz="3200" b="1" dirty="0" smtClean="0">
                          <a:solidFill>
                            <a:schemeClr val="accent2"/>
                          </a:solidFill>
                          <a:latin typeface="+mj-lt"/>
                          <a:cs typeface="Arial"/>
                        </a:rPr>
                        <a:t>$</a:t>
                      </a:r>
                      <a:r>
                        <a:rPr lang="en-US" sz="4000" b="1" dirty="0" smtClean="0">
                          <a:solidFill>
                            <a:schemeClr val="accent2"/>
                          </a:solidFill>
                          <a:latin typeface="+mj-lt"/>
                          <a:cs typeface="Arial"/>
                        </a:rPr>
                        <a:t>431</a:t>
                      </a:r>
                      <a:r>
                        <a:rPr lang="en-US" sz="3200" b="1" dirty="0" smtClean="0">
                          <a:solidFill>
                            <a:schemeClr val="accent2"/>
                          </a:solidFill>
                          <a:latin typeface="+mj-lt"/>
                          <a:cs typeface="Arial"/>
                        </a:rPr>
                        <a:t/>
                      </a:r>
                      <a:br>
                        <a:rPr lang="en-US" sz="3200" b="1" dirty="0" smtClean="0">
                          <a:solidFill>
                            <a:schemeClr val="accent2"/>
                          </a:solidFill>
                          <a:latin typeface="+mj-lt"/>
                          <a:cs typeface="Arial"/>
                        </a:rPr>
                      </a:br>
                      <a:r>
                        <a:rPr lang="en-US" sz="3200" b="1" kern="1200" spc="5" dirty="0" err="1" smtClean="0">
                          <a:solidFill>
                            <a:schemeClr val="accent2"/>
                          </a:solidFill>
                          <a:latin typeface="+mj-lt"/>
                          <a:ea typeface="+mn-ea"/>
                          <a:cs typeface="Arial"/>
                        </a:rPr>
                        <a:t>Mn</a:t>
                      </a:r>
                      <a:endParaRPr lang="en-US" sz="3200" b="1" kern="1200" spc="5" dirty="0" smtClean="0">
                        <a:solidFill>
                          <a:schemeClr val="accent2"/>
                        </a:solidFill>
                        <a:latin typeface="+mj-lt"/>
                        <a:ea typeface="+mn-ea"/>
                        <a:cs typeface="Arial"/>
                      </a:endParaRPr>
                    </a:p>
                    <a:p>
                      <a:pPr marL="61913" indent="0" algn="ctr" defTabSz="457200" rtl="0" eaLnBrk="1" latinLnBrk="0" hangingPunct="1">
                        <a:lnSpc>
                          <a:spcPts val="1600"/>
                        </a:lnSpc>
                      </a:pPr>
                      <a:r>
                        <a:rPr lang="en-US" sz="1400" b="1" kern="1200" spc="5" dirty="0" smtClean="0">
                          <a:solidFill>
                            <a:srgbClr val="296E10"/>
                          </a:solidFill>
                          <a:latin typeface="+mj-lt"/>
                          <a:ea typeface="+mn-ea"/>
                          <a:cs typeface="Arial"/>
                        </a:rPr>
                        <a:t>SINCE INCEPTION</a:t>
                      </a:r>
                      <a:endParaRPr lang="en-US" sz="1400" b="1" kern="1200" spc="5" dirty="0">
                        <a:solidFill>
                          <a:srgbClr val="296E10"/>
                        </a:solidFill>
                        <a:latin typeface="+mj-lt"/>
                        <a:ea typeface="+mn-ea"/>
                        <a:cs typeface="Arial"/>
                      </a:endParaRPr>
                    </a:p>
                  </a:txBody>
                  <a:tcPr marL="84406" marR="84406" marT="91440" marB="9144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F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F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B5F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3030" algn="ctr">
                        <a:lnSpc>
                          <a:spcPts val="1600"/>
                        </a:lnSpc>
                      </a:pPr>
                      <a:r>
                        <a:rPr lang="en-US" sz="1400" b="1" spc="-15" dirty="0" smtClean="0">
                          <a:solidFill>
                            <a:srgbClr val="296E10"/>
                          </a:solidFill>
                          <a:latin typeface="+mj-lt"/>
                          <a:cs typeface="Arial"/>
                        </a:rPr>
                        <a:t>HIGHEST APPROVALS OF</a:t>
                      </a:r>
                      <a:br>
                        <a:rPr lang="en-US" sz="1400" b="1" spc="-15" dirty="0" smtClean="0">
                          <a:solidFill>
                            <a:srgbClr val="296E10"/>
                          </a:solidFill>
                          <a:latin typeface="+mj-lt"/>
                          <a:cs typeface="Arial"/>
                        </a:rPr>
                      </a:br>
                      <a:endParaRPr lang="en-US" sz="1400" dirty="0" smtClean="0">
                        <a:solidFill>
                          <a:srgbClr val="296E10"/>
                        </a:solidFill>
                        <a:latin typeface="+mj-lt"/>
                        <a:cs typeface="Arial"/>
                      </a:endParaRPr>
                    </a:p>
                    <a:p>
                      <a:pPr marL="113030" algn="ctr">
                        <a:lnSpc>
                          <a:spcPts val="3000"/>
                        </a:lnSpc>
                      </a:pPr>
                      <a:r>
                        <a:rPr lang="en-US" sz="4000" b="1" spc="-5" dirty="0" smtClean="0">
                          <a:solidFill>
                            <a:schemeClr val="accent2"/>
                          </a:solidFill>
                          <a:latin typeface="+mj-lt"/>
                          <a:cs typeface="Arial"/>
                        </a:rPr>
                        <a:t>36%</a:t>
                      </a:r>
                    </a:p>
                    <a:p>
                      <a:pPr marL="194945" algn="ctr" defTabSz="457200" rtl="0" eaLnBrk="1" latinLnBrk="0" hangingPunct="1">
                        <a:lnSpc>
                          <a:spcPts val="1600"/>
                        </a:lnSpc>
                      </a:pPr>
                      <a:r>
                        <a:rPr lang="en-US" sz="1400" b="1" kern="1200" spc="5" dirty="0" smtClean="0">
                          <a:solidFill>
                            <a:srgbClr val="296E10"/>
                          </a:solidFill>
                          <a:latin typeface="+mj-lt"/>
                          <a:ea typeface="+mn-ea"/>
                          <a:cs typeface="Arial"/>
                        </a:rPr>
                        <a:t>TO EE &amp; CA REGION SINCE INCEPTION</a:t>
                      </a:r>
                      <a:endParaRPr lang="en-US" sz="1400" b="1" kern="1200" spc="5" dirty="0">
                        <a:solidFill>
                          <a:srgbClr val="296E10"/>
                        </a:solidFill>
                        <a:latin typeface="+mj-lt"/>
                        <a:ea typeface="+mn-ea"/>
                        <a:cs typeface="Arial"/>
                      </a:endParaRPr>
                    </a:p>
                  </a:txBody>
                  <a:tcPr marL="84406" marR="84406" marT="91440" marB="91440">
                    <a:lnL w="12700" cap="flat" cmpd="sng" algn="ctr">
                      <a:solidFill>
                        <a:srgbClr val="B8CF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F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F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B5F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3030" algn="ctr">
                        <a:lnSpc>
                          <a:spcPts val="1600"/>
                        </a:lnSpc>
                      </a:pPr>
                      <a:r>
                        <a:rPr lang="en-US" sz="1400" b="1" spc="-5" dirty="0" smtClean="0">
                          <a:solidFill>
                            <a:srgbClr val="296E10"/>
                          </a:solidFill>
                          <a:latin typeface="+mj-lt"/>
                          <a:cs typeface="Arial"/>
                        </a:rPr>
                        <a:t>DISBURSALS</a:t>
                      </a:r>
                      <a:r>
                        <a:rPr lang="en-US" sz="1400" b="1" spc="-5" baseline="0" dirty="0" smtClean="0">
                          <a:solidFill>
                            <a:srgbClr val="296E10"/>
                          </a:solidFill>
                          <a:latin typeface="+mj-lt"/>
                          <a:cs typeface="Arial"/>
                        </a:rPr>
                        <a:t> </a:t>
                      </a:r>
                      <a:r>
                        <a:rPr lang="en-US" sz="1400" b="1" spc="-5" dirty="0" smtClean="0">
                          <a:solidFill>
                            <a:srgbClr val="296E10"/>
                          </a:solidFill>
                          <a:latin typeface="+mj-lt"/>
                          <a:cs typeface="Arial"/>
                        </a:rPr>
                        <a:t>EXTENDED TO</a:t>
                      </a:r>
                      <a:r>
                        <a:rPr lang="en-US" sz="1400" b="1" spc="-5" dirty="0" smtClean="0">
                          <a:solidFill>
                            <a:schemeClr val="accent1"/>
                          </a:solidFill>
                          <a:latin typeface="+mj-lt"/>
                          <a:cs typeface="Arial"/>
                        </a:rPr>
                        <a:t/>
                      </a:r>
                      <a:br>
                        <a:rPr lang="en-US" sz="1400" b="1" spc="-5" dirty="0" smtClean="0">
                          <a:solidFill>
                            <a:schemeClr val="accent1"/>
                          </a:solidFill>
                          <a:latin typeface="+mj-lt"/>
                          <a:cs typeface="Arial"/>
                        </a:rPr>
                      </a:br>
                      <a:endParaRPr sz="1400" dirty="0">
                        <a:solidFill>
                          <a:schemeClr val="accent1"/>
                        </a:solidFill>
                        <a:latin typeface="+mj-lt"/>
                        <a:cs typeface="Arial"/>
                      </a:endParaRPr>
                    </a:p>
                    <a:p>
                      <a:pPr marL="113030" algn="ctr">
                        <a:lnSpc>
                          <a:spcPts val="3000"/>
                        </a:lnSpc>
                      </a:pPr>
                      <a:r>
                        <a:rPr lang="en-US" sz="3600" b="1" dirty="0" smtClean="0">
                          <a:solidFill>
                            <a:schemeClr val="accent2"/>
                          </a:solidFill>
                          <a:latin typeface="+mj-lt"/>
                          <a:cs typeface="Arial"/>
                        </a:rPr>
                        <a:t>8</a:t>
                      </a:r>
                    </a:p>
                    <a:p>
                      <a:pPr marL="113030" algn="ctr" defTabSz="457200" rtl="0" eaLnBrk="1" latinLnBrk="0" hangingPunct="1">
                        <a:lnSpc>
                          <a:spcPts val="1600"/>
                        </a:lnSpc>
                      </a:pPr>
                      <a:r>
                        <a:rPr lang="en-US" sz="1400" b="1" kern="1200" spc="-5" dirty="0" smtClean="0">
                          <a:solidFill>
                            <a:srgbClr val="296E10"/>
                          </a:solidFill>
                          <a:latin typeface="+mj-lt"/>
                          <a:ea typeface="+mn-ea"/>
                          <a:cs typeface="Arial"/>
                        </a:rPr>
                        <a:t>COUNTRIES SINCE INCEPTION</a:t>
                      </a:r>
                      <a:endParaRPr lang="en-US" sz="1400" b="1" kern="1200" spc="-5" dirty="0">
                        <a:solidFill>
                          <a:srgbClr val="296E10"/>
                        </a:solidFill>
                        <a:latin typeface="+mj-lt"/>
                        <a:ea typeface="+mn-ea"/>
                        <a:cs typeface="Arial"/>
                      </a:endParaRPr>
                    </a:p>
                  </a:txBody>
                  <a:tcPr marL="84406" marR="84406" marT="91440" marB="91440">
                    <a:lnL w="12700" cap="flat" cmpd="sng" algn="ctr">
                      <a:solidFill>
                        <a:srgbClr val="B8CF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F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B5F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Rounded Rectangle 15"/>
          <p:cNvSpPr/>
          <p:nvPr/>
        </p:nvSpPr>
        <p:spPr>
          <a:xfrm>
            <a:off x="3264008" y="4343400"/>
            <a:ext cx="1055077" cy="393604"/>
          </a:xfrm>
          <a:prstGeom prst="roundRect">
            <a:avLst/>
          </a:prstGeom>
          <a:noFill/>
          <a:ln>
            <a:solidFill>
              <a:srgbClr val="7C9A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507061" y="4343400"/>
            <a:ext cx="1055077" cy="393604"/>
          </a:xfrm>
          <a:prstGeom prst="roundRect">
            <a:avLst/>
          </a:prstGeom>
          <a:noFill/>
          <a:ln>
            <a:solidFill>
              <a:srgbClr val="7C9A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5802923" y="4330796"/>
            <a:ext cx="1055077" cy="393604"/>
          </a:xfrm>
          <a:prstGeom prst="roundRect">
            <a:avLst/>
          </a:prstGeom>
          <a:noFill/>
          <a:ln>
            <a:solidFill>
              <a:srgbClr val="7C9A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3200400" y="5105400"/>
            <a:ext cx="1055077" cy="393604"/>
            <a:chOff x="4812323" y="5245196"/>
            <a:chExt cx="1055077" cy="393604"/>
          </a:xfrm>
        </p:grpSpPr>
        <p:pic>
          <p:nvPicPr>
            <p:cNvPr id="23" name="Picture 70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85169" y="5307546"/>
              <a:ext cx="477431" cy="28645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ounded Rectangle 24"/>
            <p:cNvSpPr/>
            <p:nvPr/>
          </p:nvSpPr>
          <p:spPr>
            <a:xfrm>
              <a:off x="4812323" y="5245196"/>
              <a:ext cx="1055077" cy="393604"/>
            </a:xfrm>
            <a:prstGeom prst="roundRect">
              <a:avLst/>
            </a:prstGeom>
            <a:noFill/>
            <a:ln>
              <a:solidFill>
                <a:srgbClr val="7C9A4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5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9213" y="5168475"/>
            <a:ext cx="411695" cy="2732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ounded Rectangle 30"/>
          <p:cNvSpPr/>
          <p:nvPr/>
        </p:nvSpPr>
        <p:spPr>
          <a:xfrm>
            <a:off x="4507523" y="5105400"/>
            <a:ext cx="1055077" cy="393604"/>
          </a:xfrm>
          <a:prstGeom prst="roundRect">
            <a:avLst/>
          </a:prstGeom>
          <a:noFill/>
          <a:ln>
            <a:solidFill>
              <a:srgbClr val="7C9A4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5791200" y="5105400"/>
            <a:ext cx="1055077" cy="393604"/>
          </a:xfrm>
          <a:prstGeom prst="roundRect">
            <a:avLst/>
          </a:prstGeom>
          <a:noFill/>
          <a:ln>
            <a:solidFill>
              <a:srgbClr val="7C9A4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147274" y="5045751"/>
            <a:ext cx="1083035" cy="200055"/>
            <a:chOff x="147274" y="5045751"/>
            <a:chExt cx="1083035" cy="200055"/>
          </a:xfrm>
        </p:grpSpPr>
        <p:sp>
          <p:nvSpPr>
            <p:cNvPr id="35" name="Rounded Rectangle 34"/>
            <p:cNvSpPr/>
            <p:nvPr/>
          </p:nvSpPr>
          <p:spPr>
            <a:xfrm>
              <a:off x="147274" y="5045751"/>
              <a:ext cx="313101" cy="168863"/>
            </a:xfrm>
            <a:prstGeom prst="roundRect">
              <a:avLst/>
            </a:prstGeom>
            <a:noFill/>
            <a:ln>
              <a:solidFill>
                <a:srgbClr val="7C9A4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60375" y="5045751"/>
              <a:ext cx="769934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Being deployed</a:t>
              </a:r>
              <a:endParaRPr lang="en-US" sz="700" b="1" dirty="0"/>
            </a:p>
          </p:txBody>
        </p:sp>
      </p:grpSp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349" y="4376394"/>
            <a:ext cx="798916" cy="34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595" y="5189077"/>
            <a:ext cx="799580" cy="23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10" y="4399696"/>
            <a:ext cx="217490" cy="303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ounded Rectangle 38"/>
          <p:cNvSpPr/>
          <p:nvPr/>
        </p:nvSpPr>
        <p:spPr>
          <a:xfrm>
            <a:off x="7086600" y="4343400"/>
            <a:ext cx="1055077" cy="393604"/>
          </a:xfrm>
          <a:prstGeom prst="roundRect">
            <a:avLst/>
          </a:prstGeom>
          <a:noFill/>
          <a:ln>
            <a:solidFill>
              <a:srgbClr val="7C9A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7022123" y="5092796"/>
            <a:ext cx="1055077" cy="393604"/>
          </a:xfrm>
          <a:prstGeom prst="roundRect">
            <a:avLst/>
          </a:prstGeom>
          <a:noFill/>
          <a:ln>
            <a:solidFill>
              <a:srgbClr val="7C9A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0" t="29904" r="5232" b="38199"/>
          <a:stretch/>
        </p:blipFill>
        <p:spPr>
          <a:xfrm>
            <a:off x="7121111" y="5165296"/>
            <a:ext cx="900990" cy="2308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94" b="27319"/>
          <a:stretch/>
        </p:blipFill>
        <p:spPr>
          <a:xfrm>
            <a:off x="7239000" y="4419600"/>
            <a:ext cx="788730" cy="2359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4" t="23347" r="10958" b="22084"/>
          <a:stretch/>
        </p:blipFill>
        <p:spPr>
          <a:xfrm>
            <a:off x="5862900" y="4379975"/>
            <a:ext cx="980470" cy="312115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3288323" y="3810000"/>
            <a:ext cx="1055077" cy="393604"/>
          </a:xfrm>
          <a:prstGeom prst="roundRect">
            <a:avLst/>
          </a:prstGeom>
          <a:noFill/>
          <a:ln>
            <a:solidFill>
              <a:srgbClr val="7C9A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4495800" y="3810000"/>
            <a:ext cx="1055077" cy="393604"/>
          </a:xfrm>
          <a:prstGeom prst="roundRect">
            <a:avLst/>
          </a:prstGeom>
          <a:noFill/>
          <a:ln>
            <a:solidFill>
              <a:srgbClr val="7C9A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5862900" y="3810000"/>
            <a:ext cx="1055077" cy="393604"/>
          </a:xfrm>
          <a:prstGeom prst="roundRect">
            <a:avLst/>
          </a:prstGeom>
          <a:noFill/>
          <a:ln>
            <a:solidFill>
              <a:srgbClr val="7C9A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52272"/>
            <a:ext cx="902677" cy="338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852272"/>
            <a:ext cx="914400" cy="262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595" y="3811551"/>
            <a:ext cx="908775" cy="37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728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3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58000">
              <a:schemeClr val="bg1"/>
            </a:gs>
            <a:gs pos="7000">
              <a:srgbClr val="E8EFD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82000" y="6515413"/>
            <a:ext cx="495300" cy="365125"/>
          </a:xfrm>
        </p:spPr>
        <p:txBody>
          <a:bodyPr/>
          <a:lstStyle/>
          <a:p>
            <a:fld id="{0380F1B6-BBE2-49F6-9D5F-188212223B5F}" type="slidenum">
              <a:rPr lang="fr-FR" smtClean="0"/>
              <a:t>11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6288441" y="1690813"/>
            <a:ext cx="2277023" cy="1274195"/>
          </a:xfrm>
          <a:prstGeom prst="rect">
            <a:avLst/>
          </a:prstGeom>
          <a:noFill/>
          <a:ln>
            <a:noFill/>
          </a:ln>
        </p:spPr>
        <p:txBody>
          <a:bodyPr wrap="square" lIns="0" rIns="0" bIns="45720">
            <a:spAutoFit/>
          </a:bodyPr>
          <a:lstStyle/>
          <a:p>
            <a:pPr marL="114300">
              <a:lnSpc>
                <a:spcPct val="80000"/>
              </a:lnSpc>
            </a:pP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Term Finance</a:t>
            </a:r>
          </a:p>
          <a:p>
            <a:pPr marL="114300">
              <a:lnSpc>
                <a:spcPct val="80000"/>
              </a:lnSpc>
            </a:pP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Approved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7800" y="1556897"/>
            <a:ext cx="1120820" cy="1200329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  <a:softEdge rad="0"/>
          </a:effectLst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9BBB59"/>
                </a:solidFill>
              </a:rPr>
              <a:t>14</a:t>
            </a:r>
            <a:endParaRPr lang="en-US" sz="7200" b="1" dirty="0">
              <a:solidFill>
                <a:srgbClr val="9BBB5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77931" y="5284373"/>
            <a:ext cx="16648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1B5F2E"/>
                </a:solidFill>
                <a:latin typeface="+mj-lt"/>
              </a:rPr>
              <a:t>Finance</a:t>
            </a:r>
          </a:p>
        </p:txBody>
      </p:sp>
      <p:sp>
        <p:nvSpPr>
          <p:cNvPr id="9" name="Rectangle 8"/>
          <p:cNvSpPr/>
          <p:nvPr/>
        </p:nvSpPr>
        <p:spPr>
          <a:xfrm>
            <a:off x="3083149" y="4851998"/>
            <a:ext cx="20848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1B5F2E"/>
                </a:solidFill>
                <a:latin typeface="+mj-lt"/>
              </a:rPr>
              <a:t>Corporate</a:t>
            </a:r>
            <a:endParaRPr lang="en-US" sz="3200" b="1" dirty="0">
              <a:solidFill>
                <a:srgbClr val="1B5F2E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76800" y="1665564"/>
            <a:ext cx="2085600" cy="1126462"/>
          </a:xfrm>
          <a:prstGeom prst="rect">
            <a:avLst/>
          </a:prstGeom>
          <a:noFill/>
        </p:spPr>
        <p:txBody>
          <a:bodyPr wrap="square" lIns="0" rIns="0" bIns="45720">
            <a:spAutoFit/>
          </a:bodyPr>
          <a:lstStyle/>
          <a:p>
            <a:pPr marL="114300">
              <a:lnSpc>
                <a:spcPct val="80000"/>
              </a:lnSpc>
            </a:pPr>
            <a:r>
              <a:rPr lang="en-US" sz="2800" b="1" dirty="0" smtClean="0">
                <a:latin typeface="+mj-lt"/>
              </a:rPr>
              <a:t>Corporate Equity deals</a:t>
            </a:r>
            <a:endParaRPr lang="en-US" sz="2800" b="1" dirty="0">
              <a:latin typeface="+mj-lt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1730729" y="2971800"/>
            <a:ext cx="1055077" cy="393604"/>
            <a:chOff x="5668251" y="2951426"/>
            <a:chExt cx="1055077" cy="393604"/>
          </a:xfrm>
        </p:grpSpPr>
        <p:sp>
          <p:nvSpPr>
            <p:cNvPr id="66" name="Rounded Rectangle 65"/>
            <p:cNvSpPr/>
            <p:nvPr/>
          </p:nvSpPr>
          <p:spPr>
            <a:xfrm>
              <a:off x="5668251" y="2951426"/>
              <a:ext cx="1055077" cy="393604"/>
            </a:xfrm>
            <a:prstGeom prst="roundRect">
              <a:avLst/>
            </a:prstGeom>
            <a:noFill/>
            <a:ln>
              <a:solidFill>
                <a:srgbClr val="7C9A4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824955" y="3008470"/>
              <a:ext cx="8449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Equity in Kazakhstan</a:t>
              </a:r>
              <a:endParaRPr lang="en-US" sz="700" b="1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2895600" y="2971800"/>
            <a:ext cx="1055077" cy="393604"/>
            <a:chOff x="5668251" y="2951426"/>
            <a:chExt cx="1055077" cy="393604"/>
          </a:xfrm>
        </p:grpSpPr>
        <p:sp>
          <p:nvSpPr>
            <p:cNvPr id="69" name="Rounded Rectangle 68"/>
            <p:cNvSpPr/>
            <p:nvPr/>
          </p:nvSpPr>
          <p:spPr>
            <a:xfrm>
              <a:off x="5668251" y="2951426"/>
              <a:ext cx="1055077" cy="393604"/>
            </a:xfrm>
            <a:prstGeom prst="roundRect">
              <a:avLst/>
            </a:prstGeom>
            <a:noFill/>
            <a:ln>
              <a:solidFill>
                <a:srgbClr val="7C9A4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746401" y="3061635"/>
              <a:ext cx="92349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Equity in Azerbaijan</a:t>
              </a:r>
              <a:endParaRPr lang="en-US" sz="700" b="1" dirty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2286000" y="4800600"/>
            <a:ext cx="756938" cy="1446550"/>
            <a:chOff x="5704126" y="4581247"/>
            <a:chExt cx="820016" cy="1446550"/>
          </a:xfrm>
        </p:grpSpPr>
        <p:sp>
          <p:nvSpPr>
            <p:cNvPr id="79" name="TextBox 78"/>
            <p:cNvSpPr txBox="1"/>
            <p:nvPr/>
          </p:nvSpPr>
          <p:spPr>
            <a:xfrm>
              <a:off x="5704126" y="4581247"/>
              <a:ext cx="820016" cy="144655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8800" b="1" dirty="0" smtClean="0">
                  <a:solidFill>
                    <a:srgbClr val="1B5F2E"/>
                  </a:solidFill>
                </a:rPr>
                <a:t>7</a:t>
              </a:r>
              <a:endParaRPr lang="en-US" sz="88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033981" y="4627412"/>
              <a:ext cx="200124" cy="58477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endParaRPr lang="en-US" sz="3200" b="1" dirty="0">
                <a:solidFill>
                  <a:srgbClr val="1B5F2E"/>
                </a:solidFill>
                <a:latin typeface="+mj-lt"/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1080621" y="1377219"/>
            <a:ext cx="671979" cy="12464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75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endParaRPr lang="en-US" sz="75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147274" y="5045751"/>
            <a:ext cx="1083035" cy="200055"/>
            <a:chOff x="147274" y="5045751"/>
            <a:chExt cx="1083035" cy="200055"/>
          </a:xfrm>
        </p:grpSpPr>
        <p:sp>
          <p:nvSpPr>
            <p:cNvPr id="92" name="Rounded Rectangle 91"/>
            <p:cNvSpPr/>
            <p:nvPr/>
          </p:nvSpPr>
          <p:spPr>
            <a:xfrm>
              <a:off x="147274" y="5045751"/>
              <a:ext cx="313101" cy="168863"/>
            </a:xfrm>
            <a:prstGeom prst="roundRect">
              <a:avLst/>
            </a:prstGeom>
            <a:noFill/>
            <a:ln>
              <a:solidFill>
                <a:srgbClr val="7C9A4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460375" y="5045751"/>
              <a:ext cx="769934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Pipeline</a:t>
              </a:r>
              <a:endParaRPr lang="en-US" sz="700" b="1" dirty="0"/>
            </a:p>
          </p:txBody>
        </p:sp>
      </p:grpSp>
      <p:sp>
        <p:nvSpPr>
          <p:cNvPr id="110" name="Rounded Rectangle 109"/>
          <p:cNvSpPr/>
          <p:nvPr/>
        </p:nvSpPr>
        <p:spPr>
          <a:xfrm>
            <a:off x="5957248" y="3129980"/>
            <a:ext cx="1055077" cy="393604"/>
          </a:xfrm>
          <a:prstGeom prst="roundRect">
            <a:avLst/>
          </a:prstGeom>
          <a:noFill/>
          <a:ln>
            <a:solidFill>
              <a:srgbClr val="7C9A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3048000" y="5727423"/>
            <a:ext cx="26370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1B5F2E"/>
                </a:solidFill>
                <a:latin typeface="+mj-lt"/>
              </a:rPr>
              <a:t>Transactions</a:t>
            </a:r>
            <a:endParaRPr lang="en-US" sz="3200" b="1" dirty="0">
              <a:solidFill>
                <a:srgbClr val="1B5F2E"/>
              </a:solidFill>
              <a:latin typeface="+mj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412523" y="5397596"/>
            <a:ext cx="1055077" cy="393604"/>
            <a:chOff x="5955323" y="3607652"/>
            <a:chExt cx="1055077" cy="393604"/>
          </a:xfrm>
        </p:grpSpPr>
        <p:sp>
          <p:nvSpPr>
            <p:cNvPr id="101" name="Rounded Rectangle 100"/>
            <p:cNvSpPr/>
            <p:nvPr/>
          </p:nvSpPr>
          <p:spPr>
            <a:xfrm>
              <a:off x="5955323" y="3607652"/>
              <a:ext cx="1055077" cy="393604"/>
            </a:xfrm>
            <a:prstGeom prst="roundRect">
              <a:avLst/>
            </a:prstGeom>
            <a:noFill/>
            <a:ln>
              <a:solidFill>
                <a:srgbClr val="7C9A4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110" y="3656877"/>
              <a:ext cx="843227" cy="307777"/>
            </a:xfrm>
            <a:prstGeom prst="rect">
              <a:avLst/>
            </a:prstGeom>
          </p:spPr>
        </p:pic>
      </p:grpSp>
      <p:sp>
        <p:nvSpPr>
          <p:cNvPr id="55" name="TextBox 54"/>
          <p:cNvSpPr txBox="1"/>
          <p:nvPr/>
        </p:nvSpPr>
        <p:spPr>
          <a:xfrm>
            <a:off x="609600" y="914330"/>
            <a:ext cx="841165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+mj-lt"/>
              </a:rPr>
              <a:t>To date, ICD has approved up to </a:t>
            </a:r>
            <a:r>
              <a:rPr lang="en-US" sz="1600" b="1" dirty="0" smtClean="0">
                <a:latin typeface="+mj-lt"/>
              </a:rPr>
              <a:t>US$</a:t>
            </a:r>
            <a:r>
              <a:rPr lang="en-US" sz="2000" b="1" dirty="0" smtClean="0">
                <a:latin typeface="+mj-lt"/>
              </a:rPr>
              <a:t>183 million</a:t>
            </a:r>
            <a:r>
              <a:rPr lang="en-US" b="1" dirty="0" smtClean="0">
                <a:latin typeface="+mj-lt"/>
              </a:rPr>
              <a:t> on </a:t>
            </a:r>
            <a:r>
              <a:rPr lang="en-US" sz="2000" b="1" dirty="0" smtClean="0">
                <a:latin typeface="+mj-lt"/>
              </a:rPr>
              <a:t>23</a:t>
            </a:r>
            <a:r>
              <a:rPr lang="en-US" sz="1500" b="1" dirty="0" smtClean="0">
                <a:latin typeface="+mj-lt"/>
              </a:rPr>
              <a:t> projects using Shariah Financing in Eastern Europe and Central Asia countries</a:t>
            </a:r>
            <a:endParaRPr lang="en-US" sz="1500" b="1" dirty="0">
              <a:latin typeface="+mj-lt"/>
            </a:endParaRPr>
          </a:p>
        </p:txBody>
      </p:sp>
      <p:sp>
        <p:nvSpPr>
          <p:cNvPr id="57" name="Title 3"/>
          <p:cNvSpPr>
            <a:spLocks noGrp="1"/>
          </p:cNvSpPr>
          <p:nvPr>
            <p:ph type="title"/>
          </p:nvPr>
        </p:nvSpPr>
        <p:spPr>
          <a:xfrm>
            <a:off x="278296" y="112644"/>
            <a:ext cx="8484704" cy="725556"/>
          </a:xfrm>
        </p:spPr>
        <p:txBody>
          <a:bodyPr>
            <a:normAutofit/>
          </a:bodyPr>
          <a:lstStyle/>
          <a:p>
            <a:pPr algn="just"/>
            <a:r>
              <a:rPr lang="en-US" sz="1800" dirty="0" smtClean="0">
                <a:latin typeface="Arial Black" panose="020B0A04020102020204" pitchFamily="34" charset="0"/>
              </a:rPr>
              <a:t>AS WELL AS TARGETING DIRECT FINANCING OPPORTUNITIES TO CORPORATES IN EE &amp; CENTRAL ASIA REGION</a:t>
            </a:r>
            <a:endParaRPr lang="en-US" sz="1800" dirty="0">
              <a:latin typeface="Arial Black" panose="020B0A040201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6412523" y="5952604"/>
            <a:ext cx="1055077" cy="393604"/>
            <a:chOff x="6324600" y="5397596"/>
            <a:chExt cx="1055077" cy="393604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027" b="35946"/>
            <a:stretch/>
          </p:blipFill>
          <p:spPr>
            <a:xfrm>
              <a:off x="6394266" y="5486401"/>
              <a:ext cx="945929" cy="238740"/>
            </a:xfrm>
            <a:prstGeom prst="rect">
              <a:avLst/>
            </a:prstGeom>
          </p:spPr>
        </p:pic>
        <p:sp>
          <p:nvSpPr>
            <p:cNvPr id="60" name="Rounded Rectangle 59"/>
            <p:cNvSpPr/>
            <p:nvPr/>
          </p:nvSpPr>
          <p:spPr>
            <a:xfrm>
              <a:off x="6324600" y="5397596"/>
              <a:ext cx="1055077" cy="393604"/>
            </a:xfrm>
            <a:prstGeom prst="roundRect">
              <a:avLst/>
            </a:prstGeom>
            <a:noFill/>
            <a:ln>
              <a:solidFill>
                <a:srgbClr val="7C9A4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707923" y="5397596"/>
            <a:ext cx="1055077" cy="393604"/>
            <a:chOff x="7631723" y="4876800"/>
            <a:chExt cx="1055077" cy="393604"/>
          </a:xfrm>
        </p:grpSpPr>
        <p:sp>
          <p:nvSpPr>
            <p:cNvPr id="62" name="Rounded Rectangle 61"/>
            <p:cNvSpPr/>
            <p:nvPr/>
          </p:nvSpPr>
          <p:spPr>
            <a:xfrm>
              <a:off x="7631723" y="4876800"/>
              <a:ext cx="1055077" cy="393604"/>
            </a:xfrm>
            <a:prstGeom prst="roundRect">
              <a:avLst/>
            </a:prstGeom>
            <a:noFill/>
            <a:ln>
              <a:solidFill>
                <a:srgbClr val="7C9A4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7310" y="4906316"/>
              <a:ext cx="443901" cy="349202"/>
            </a:xfrm>
            <a:prstGeom prst="rect">
              <a:avLst/>
            </a:prstGeom>
          </p:spPr>
        </p:pic>
      </p:grpSp>
      <p:grpSp>
        <p:nvGrpSpPr>
          <p:cNvPr id="64" name="Group 63"/>
          <p:cNvGrpSpPr/>
          <p:nvPr/>
        </p:nvGrpSpPr>
        <p:grpSpPr>
          <a:xfrm>
            <a:off x="5956614" y="3612012"/>
            <a:ext cx="1055077" cy="393604"/>
            <a:chOff x="6400800" y="3644996"/>
            <a:chExt cx="1055077" cy="393604"/>
          </a:xfrm>
        </p:grpSpPr>
        <p:sp>
          <p:nvSpPr>
            <p:cNvPr id="71" name="Rounded Rectangle 70"/>
            <p:cNvSpPr/>
            <p:nvPr/>
          </p:nvSpPr>
          <p:spPr>
            <a:xfrm>
              <a:off x="6400800" y="3644996"/>
              <a:ext cx="1055077" cy="393604"/>
            </a:xfrm>
            <a:prstGeom prst="roundRect">
              <a:avLst/>
            </a:prstGeom>
            <a:noFill/>
            <a:ln>
              <a:solidFill>
                <a:srgbClr val="7C9A4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8205" y="3729104"/>
              <a:ext cx="1010357" cy="228600"/>
            </a:xfrm>
            <a:prstGeom prst="rect">
              <a:avLst/>
            </a:prstGeom>
          </p:spPr>
        </p:pic>
      </p:grpSp>
      <p:grpSp>
        <p:nvGrpSpPr>
          <p:cNvPr id="73" name="Group 72"/>
          <p:cNvGrpSpPr/>
          <p:nvPr/>
        </p:nvGrpSpPr>
        <p:grpSpPr>
          <a:xfrm>
            <a:off x="7707923" y="5952604"/>
            <a:ext cx="1055077" cy="393604"/>
            <a:chOff x="3505200" y="5486400"/>
            <a:chExt cx="1055077" cy="393604"/>
          </a:xfrm>
        </p:grpSpPr>
        <p:sp>
          <p:nvSpPr>
            <p:cNvPr id="74" name="Rounded Rectangle 73"/>
            <p:cNvSpPr/>
            <p:nvPr/>
          </p:nvSpPr>
          <p:spPr>
            <a:xfrm>
              <a:off x="3505200" y="5486400"/>
              <a:ext cx="1055077" cy="393604"/>
            </a:xfrm>
            <a:prstGeom prst="roundRect">
              <a:avLst/>
            </a:prstGeom>
            <a:noFill/>
            <a:ln>
              <a:solidFill>
                <a:srgbClr val="7C9A4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9739" y="5562601"/>
              <a:ext cx="967408" cy="228600"/>
            </a:xfrm>
            <a:prstGeom prst="rect">
              <a:avLst/>
            </a:prstGeom>
          </p:spPr>
        </p:pic>
      </p:grpSp>
      <p:grpSp>
        <p:nvGrpSpPr>
          <p:cNvPr id="76" name="Group 75"/>
          <p:cNvGrpSpPr/>
          <p:nvPr/>
        </p:nvGrpSpPr>
        <p:grpSpPr>
          <a:xfrm>
            <a:off x="6412523" y="4868840"/>
            <a:ext cx="1055077" cy="393604"/>
            <a:chOff x="2057400" y="5473796"/>
            <a:chExt cx="1055077" cy="393604"/>
          </a:xfrm>
        </p:grpSpPr>
        <p:sp>
          <p:nvSpPr>
            <p:cNvPr id="77" name="Rounded Rectangle 76"/>
            <p:cNvSpPr/>
            <p:nvPr/>
          </p:nvSpPr>
          <p:spPr>
            <a:xfrm>
              <a:off x="2057400" y="5473796"/>
              <a:ext cx="1055077" cy="393604"/>
            </a:xfrm>
            <a:prstGeom prst="roundRect">
              <a:avLst/>
            </a:prstGeom>
            <a:noFill/>
            <a:ln>
              <a:solidFill>
                <a:srgbClr val="7C9A4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1" name="Picture 8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04" t="21210" r="30468" b="22541"/>
            <a:stretch/>
          </p:blipFill>
          <p:spPr>
            <a:xfrm>
              <a:off x="2434595" y="5519715"/>
              <a:ext cx="327651" cy="300746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7694275" y="4858508"/>
            <a:ext cx="1055077" cy="393604"/>
            <a:chOff x="7555523" y="4572000"/>
            <a:chExt cx="1055077" cy="393604"/>
          </a:xfrm>
        </p:grpSpPr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3505" y="4634552"/>
              <a:ext cx="992253" cy="285273"/>
            </a:xfrm>
            <a:prstGeom prst="rect">
              <a:avLst/>
            </a:prstGeom>
          </p:spPr>
        </p:pic>
        <p:sp>
          <p:nvSpPr>
            <p:cNvPr id="85" name="Rounded Rectangle 84"/>
            <p:cNvSpPr/>
            <p:nvPr/>
          </p:nvSpPr>
          <p:spPr>
            <a:xfrm>
              <a:off x="7555523" y="4572000"/>
              <a:ext cx="1055077" cy="393604"/>
            </a:xfrm>
            <a:prstGeom prst="roundRect">
              <a:avLst/>
            </a:prstGeom>
            <a:noFill/>
            <a:ln>
              <a:solidFill>
                <a:srgbClr val="7C9A4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239000" y="3623730"/>
            <a:ext cx="1055077" cy="393604"/>
            <a:chOff x="7260266" y="3644996"/>
            <a:chExt cx="1055077" cy="393604"/>
          </a:xfrm>
        </p:grpSpPr>
        <p:pic>
          <p:nvPicPr>
            <p:cNvPr id="100" name="Picture 2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74" t="28448" r="69627" b="49914"/>
            <a:stretch/>
          </p:blipFill>
          <p:spPr bwMode="auto">
            <a:xfrm>
              <a:off x="7575671" y="3682457"/>
              <a:ext cx="435962" cy="344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" name="Rounded Rectangle 101"/>
            <p:cNvSpPr/>
            <p:nvPr/>
          </p:nvSpPr>
          <p:spPr>
            <a:xfrm>
              <a:off x="7260266" y="3644996"/>
              <a:ext cx="1055077" cy="393604"/>
            </a:xfrm>
            <a:prstGeom prst="roundRect">
              <a:avLst/>
            </a:prstGeom>
            <a:noFill/>
            <a:ln>
              <a:solidFill>
                <a:srgbClr val="7C9A4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97" y="3200400"/>
            <a:ext cx="1007979" cy="266357"/>
          </a:xfrm>
          <a:prstGeom prst="rect">
            <a:avLst/>
          </a:prstGeom>
        </p:spPr>
      </p:pic>
      <p:sp>
        <p:nvSpPr>
          <p:cNvPr id="54" name="Rounded Rectangle 53"/>
          <p:cNvSpPr/>
          <p:nvPr/>
        </p:nvSpPr>
        <p:spPr>
          <a:xfrm>
            <a:off x="7250723" y="3085262"/>
            <a:ext cx="1055077" cy="393604"/>
          </a:xfrm>
          <a:prstGeom prst="roundRect">
            <a:avLst/>
          </a:prstGeom>
          <a:noFill/>
          <a:ln>
            <a:solidFill>
              <a:srgbClr val="7C9A4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ounded Rectangle 87"/>
          <p:cNvSpPr/>
          <p:nvPr/>
        </p:nvSpPr>
        <p:spPr>
          <a:xfrm>
            <a:off x="6639198" y="4144039"/>
            <a:ext cx="1055077" cy="393604"/>
          </a:xfrm>
          <a:prstGeom prst="roundRect">
            <a:avLst/>
          </a:prstGeom>
          <a:noFill/>
          <a:ln>
            <a:solidFill>
              <a:srgbClr val="7C9A4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203" y="3124481"/>
            <a:ext cx="906517" cy="317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734" y="4178514"/>
            <a:ext cx="880004" cy="31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5876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82000" y="6515413"/>
            <a:ext cx="495300" cy="365125"/>
          </a:xfrm>
        </p:spPr>
        <p:txBody>
          <a:bodyPr/>
          <a:lstStyle/>
          <a:p>
            <a:fld id="{0380F1B6-BBE2-49F6-9D5F-188212223B5F}" type="slidenum">
              <a:rPr lang="fr-FR" smtClean="0"/>
              <a:t>12</a:t>
            </a:fld>
            <a:endParaRPr lang="fr-F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8296" y="112644"/>
            <a:ext cx="8484704" cy="725556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Arial Black" panose="020B0A04020102020204" pitchFamily="34" charset="0"/>
              </a:rPr>
              <a:t>TABLE OF CONTENTS</a:t>
            </a:r>
            <a:endParaRPr lang="en-US" sz="1800" dirty="0">
              <a:latin typeface="Arial Black" panose="020B0A04020102020204" pitchFamily="34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381000" y="990600"/>
            <a:ext cx="8686800" cy="472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2400" b="1" kern="1200" dirty="0">
                <a:solidFill>
                  <a:srgbClr val="1B5F2E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rgbClr val="BDDCB6"/>
                </a:solidFill>
                <a:latin typeface="Arial Black" panose="020B0A04020102020204" pitchFamily="34" charset="0"/>
              </a:rPr>
              <a:t>ABOUT ICD</a:t>
            </a:r>
          </a:p>
          <a:p>
            <a:endParaRPr lang="en-US" sz="1800" dirty="0" smtClean="0">
              <a:solidFill>
                <a:srgbClr val="377C39"/>
              </a:solidFill>
              <a:latin typeface="Arial Black" panose="020B0A04020102020204" pitchFamily="34" charset="0"/>
            </a:endParaRPr>
          </a:p>
          <a:p>
            <a:endParaRPr lang="en-US" sz="1800" dirty="0" smtClean="0">
              <a:solidFill>
                <a:srgbClr val="377C39"/>
              </a:solidFill>
              <a:latin typeface="Arial Black" panose="020B0A04020102020204" pitchFamily="34" charset="0"/>
            </a:endParaRPr>
          </a:p>
          <a:p>
            <a:r>
              <a:rPr lang="en-US" sz="1800" dirty="0">
                <a:solidFill>
                  <a:srgbClr val="BDDCB6"/>
                </a:solidFill>
                <a:latin typeface="Arial Black" panose="020B0A04020102020204" pitchFamily="34" charset="0"/>
              </a:rPr>
              <a:t>ICD’S INITIATIVES IN ADVANCING ISLAMIC FINANCE IN </a:t>
            </a:r>
            <a:r>
              <a:rPr lang="en-US" sz="1800" dirty="0" smtClean="0">
                <a:solidFill>
                  <a:srgbClr val="BDDCB6"/>
                </a:solidFill>
                <a:latin typeface="Arial Black" panose="020B0A04020102020204" pitchFamily="34" charset="0"/>
              </a:rPr>
              <a:t>EE&amp;CENTRAL ASIA</a:t>
            </a:r>
            <a:endParaRPr lang="en-US" sz="1800" dirty="0">
              <a:solidFill>
                <a:srgbClr val="BDDCB6"/>
              </a:solidFill>
              <a:latin typeface="Arial Black" panose="020B0A04020102020204" pitchFamily="34" charset="0"/>
            </a:endParaRPr>
          </a:p>
          <a:p>
            <a:endParaRPr lang="en-US" sz="1800" dirty="0">
              <a:latin typeface="Arial Black" panose="020B0A04020102020204" pitchFamily="34" charset="0"/>
            </a:endParaRPr>
          </a:p>
          <a:p>
            <a:endParaRPr lang="en-US" sz="1800" dirty="0" smtClean="0">
              <a:solidFill>
                <a:srgbClr val="BDDCB6"/>
              </a:solidFill>
              <a:latin typeface="Arial Black" panose="020B0A04020102020204" pitchFamily="34" charset="0"/>
            </a:endParaRPr>
          </a:p>
          <a:p>
            <a:r>
              <a:rPr lang="en-US" sz="2100" dirty="0">
                <a:latin typeface="Arial Black" panose="020B0A04020102020204" pitchFamily="34" charset="0"/>
              </a:rPr>
              <a:t>CASE </a:t>
            </a:r>
            <a:r>
              <a:rPr lang="en-US" sz="2100" dirty="0" smtClean="0">
                <a:latin typeface="Arial Black" panose="020B0A04020102020204" pitchFamily="34" charset="0"/>
              </a:rPr>
              <a:t>STUDY</a:t>
            </a:r>
            <a:endParaRPr lang="en-US" sz="2100" dirty="0">
              <a:latin typeface="Arial Black" panose="020B0A04020102020204" pitchFamily="34" charset="0"/>
            </a:endParaRPr>
          </a:p>
          <a:p>
            <a:endParaRPr lang="en-US" sz="1800" dirty="0">
              <a:latin typeface="Arial Black" panose="020B0A04020102020204" pitchFamily="34" charset="0"/>
            </a:endParaRPr>
          </a:p>
          <a:p>
            <a:endParaRPr lang="en-US" sz="1800" dirty="0">
              <a:solidFill>
                <a:srgbClr val="BDDCB6"/>
              </a:solidFill>
              <a:latin typeface="Arial Black" panose="020B0A04020102020204" pitchFamily="34" charset="0"/>
            </a:endParaRPr>
          </a:p>
          <a:p>
            <a:r>
              <a:rPr lang="en-US" sz="1800" dirty="0" smtClean="0">
                <a:solidFill>
                  <a:srgbClr val="BDDCB6"/>
                </a:solidFill>
                <a:latin typeface="Arial Black" panose="020B0A04020102020204" pitchFamily="34" charset="0"/>
              </a:rPr>
              <a:t>KEY CONTACTS</a:t>
            </a:r>
            <a:endParaRPr lang="en-US" sz="1800" dirty="0">
              <a:solidFill>
                <a:srgbClr val="BDDCB6"/>
              </a:solidFill>
              <a:latin typeface="Arial Black" panose="020B0A04020102020204" pitchFamily="34" charset="0"/>
            </a:endParaRPr>
          </a:p>
          <a:p>
            <a:r>
              <a:rPr lang="en-US" sz="1400" dirty="0" smtClean="0">
                <a:solidFill>
                  <a:srgbClr val="BDDCB6"/>
                </a:solidFill>
                <a:latin typeface="Arial Black" panose="020B0A04020102020204" pitchFamily="34" charset="0"/>
              </a:rPr>
              <a:t>	</a:t>
            </a:r>
          </a:p>
          <a:p>
            <a:r>
              <a:rPr lang="en-US" sz="1400" dirty="0">
                <a:solidFill>
                  <a:srgbClr val="BDDCB6"/>
                </a:solidFill>
                <a:latin typeface="Arial Black" panose="020B0A040201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8728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3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4000">
              <a:schemeClr val="bg1"/>
            </a:gs>
            <a:gs pos="0">
              <a:srgbClr val="EBF1D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8394700" y="6242050"/>
            <a:ext cx="4953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AF69E70-14C2-4676-8873-7F84144BF7EB}" type="slidenum">
              <a:rPr lang="fr-FR" altLang="en-US">
                <a:solidFill>
                  <a:srgbClr val="898989"/>
                </a:solidFill>
              </a:rPr>
              <a:pPr/>
              <a:t>13</a:t>
            </a:fld>
            <a:endParaRPr lang="fr-FR" altLang="en-US">
              <a:solidFill>
                <a:srgbClr val="898989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1925" y="112713"/>
            <a:ext cx="8601075" cy="7254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800" dirty="0" smtClean="0">
                <a:latin typeface="Arial Black" panose="020B0A04020102020204" pitchFamily="34" charset="0"/>
              </a:rPr>
              <a:t>CASE STUDY-1: </a:t>
            </a:r>
            <a:r>
              <a:rPr lang="en-US" sz="1800" dirty="0">
                <a:latin typeface="Arial Black" panose="020B0A04020102020204" pitchFamily="34" charset="0"/>
              </a:rPr>
              <a:t>ICD </a:t>
            </a:r>
            <a:r>
              <a:rPr lang="en-US" sz="1800" dirty="0" smtClean="0">
                <a:latin typeface="Arial Black" panose="020B0A04020102020204" pitchFamily="34" charset="0"/>
              </a:rPr>
              <a:t>SUPPORT FOR THE SMEs of </a:t>
            </a:r>
            <a:r>
              <a:rPr lang="en-US" sz="1800" dirty="0">
                <a:latin typeface="Arial Black" panose="020B0A04020102020204" pitchFamily="34" charset="0"/>
              </a:rPr>
              <a:t>EE&amp; Central Asia</a:t>
            </a:r>
          </a:p>
        </p:txBody>
      </p:sp>
      <p:sp>
        <p:nvSpPr>
          <p:cNvPr id="32" name="Rectangle 37"/>
          <p:cNvSpPr>
            <a:spLocks noChangeArrowheads="1"/>
          </p:cNvSpPr>
          <p:nvPr/>
        </p:nvSpPr>
        <p:spPr bwMode="auto">
          <a:xfrm>
            <a:off x="987425" y="2460625"/>
            <a:ext cx="0" cy="307975"/>
          </a:xfrm>
          <a:prstGeom prst="rect">
            <a:avLst/>
          </a:prstGeom>
          <a:ln/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rgbClr val="0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/>
          </a:p>
        </p:txBody>
      </p:sp>
      <p:sp>
        <p:nvSpPr>
          <p:cNvPr id="33" name="Rectangle 32"/>
          <p:cNvSpPr/>
          <p:nvPr/>
        </p:nvSpPr>
        <p:spPr>
          <a:xfrm>
            <a:off x="161925" y="1065213"/>
            <a:ext cx="3343275" cy="381000"/>
          </a:xfrm>
          <a:prstGeom prst="rect">
            <a:avLst/>
          </a:prstGeom>
          <a:solidFill>
            <a:srgbClr val="1B5F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cap="all" dirty="0" smtClean="0">
                <a:latin typeface="Arial Black" panose="020B0A04020102020204" pitchFamily="34" charset="0"/>
              </a:rPr>
              <a:t>Capacity building</a:t>
            </a:r>
            <a:endParaRPr lang="en-US" sz="1400" b="1" cap="all" dirty="0">
              <a:latin typeface="Arial Black" panose="020B0A040201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5195" y="1629826"/>
            <a:ext cx="3310005" cy="1425005"/>
          </a:xfrm>
          <a:prstGeom prst="rect">
            <a:avLst/>
          </a:prstGeom>
          <a:solidFill>
            <a:srgbClr val="CDDDAD"/>
          </a:solidFill>
        </p:spPr>
        <p:txBody>
          <a:bodyPr wrap="square" rtlCol="0">
            <a:spAutoFit/>
          </a:bodyPr>
          <a:lstStyle/>
          <a:p>
            <a:pPr marL="171450" indent="-171450" algn="justLow">
              <a:lnSpc>
                <a:spcPct val="110000"/>
              </a:lnSpc>
              <a:buClr>
                <a:srgbClr val="003300"/>
              </a:buClr>
              <a:buSzPct val="120000"/>
              <a:buFont typeface="Arial Unicode MS" panose="020B0604020202020204" pitchFamily="34" charset="-128"/>
              <a:buChar char="￭"/>
            </a:pPr>
            <a:r>
              <a:rPr lang="en-US" sz="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ICD is exploring establishment of SME Funds in EE &amp; Central Asia countries</a:t>
            </a:r>
            <a:endParaRPr lang="en-US" sz="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71450" indent="-171450" algn="justLow">
              <a:lnSpc>
                <a:spcPct val="110000"/>
              </a:lnSpc>
              <a:spcBef>
                <a:spcPts val="554"/>
              </a:spcBef>
              <a:spcAft>
                <a:spcPts val="554"/>
              </a:spcAft>
              <a:buClr>
                <a:srgbClr val="003300"/>
              </a:buClr>
              <a:buSzPct val="120000"/>
              <a:buFont typeface="Arial Unicode MS" panose="020B0604020202020204" pitchFamily="34" charset="-128"/>
              <a:buChar char="￭"/>
            </a:pPr>
            <a:r>
              <a:rPr lang="en-US" sz="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ICD is providing a technical assistance for capacity building in Islamic Finance</a:t>
            </a:r>
          </a:p>
          <a:p>
            <a:pPr marL="171450" indent="-171450" algn="justLow">
              <a:lnSpc>
                <a:spcPct val="110000"/>
              </a:lnSpc>
              <a:spcBef>
                <a:spcPts val="554"/>
              </a:spcBef>
              <a:spcAft>
                <a:spcPts val="554"/>
              </a:spcAft>
              <a:buClr>
                <a:srgbClr val="003300"/>
              </a:buClr>
              <a:buSzPct val="120000"/>
              <a:buFont typeface="Arial Unicode MS" panose="020B0604020202020204" pitchFamily="34" charset="-128"/>
              <a:buChar char="￭"/>
            </a:pPr>
            <a:r>
              <a:rPr lang="en-US" sz="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ICD </a:t>
            </a:r>
            <a:r>
              <a:rPr lang="en-US" sz="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is currently  </a:t>
            </a:r>
            <a:r>
              <a:rPr lang="en-US" sz="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exploring establishment of </a:t>
            </a:r>
            <a:r>
              <a:rPr lang="en-US" sz="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Islamic Windows in local banks of EE &amp; Central </a:t>
            </a:r>
            <a:r>
              <a:rPr lang="en-US" sz="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Asia countries</a:t>
            </a:r>
          </a:p>
          <a:p>
            <a:pPr algn="justLow">
              <a:lnSpc>
                <a:spcPct val="110000"/>
              </a:lnSpc>
              <a:spcBef>
                <a:spcPts val="554"/>
              </a:spcBef>
              <a:spcAft>
                <a:spcPts val="554"/>
              </a:spcAft>
              <a:buClr>
                <a:srgbClr val="003300"/>
              </a:buClr>
              <a:buSzPct val="120000"/>
            </a:pPr>
            <a:endParaRPr lang="en-US" sz="8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78559" y="3658030"/>
            <a:ext cx="3343275" cy="381000"/>
          </a:xfrm>
          <a:prstGeom prst="rect">
            <a:avLst/>
          </a:prstGeom>
          <a:solidFill>
            <a:srgbClr val="1B5F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cap="all" dirty="0">
                <a:latin typeface="Arial Black" panose="020B0A04020102020204" pitchFamily="34" charset="0"/>
              </a:rPr>
              <a:t>Line of Finance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11829" y="4195953"/>
            <a:ext cx="3310005" cy="1040285"/>
          </a:xfrm>
          <a:prstGeom prst="rect">
            <a:avLst/>
          </a:prstGeom>
          <a:solidFill>
            <a:srgbClr val="CDDDAD"/>
          </a:solidFill>
        </p:spPr>
        <p:txBody>
          <a:bodyPr wrap="square" rtlCol="0">
            <a:spAutoFit/>
          </a:bodyPr>
          <a:lstStyle/>
          <a:p>
            <a:pPr marL="171450" indent="-171450" algn="justLow">
              <a:lnSpc>
                <a:spcPct val="110000"/>
              </a:lnSpc>
              <a:buClr>
                <a:srgbClr val="003300"/>
              </a:buClr>
              <a:buSzPct val="120000"/>
              <a:buFont typeface="Arial Unicode MS" panose="020B0604020202020204" pitchFamily="34" charset="-128"/>
              <a:buChar char="￭"/>
            </a:pPr>
            <a:r>
              <a:rPr lang="en-US" sz="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ICD disbursed US$146 million as LoF to local banks in EE &amp; Central Asia countries</a:t>
            </a:r>
          </a:p>
          <a:p>
            <a:pPr marL="171450" indent="-171450" algn="justLow">
              <a:lnSpc>
                <a:spcPct val="110000"/>
              </a:lnSpc>
              <a:buClr>
                <a:srgbClr val="003300"/>
              </a:buClr>
              <a:buSzPct val="120000"/>
              <a:buFont typeface="Arial Unicode MS" panose="020B0604020202020204" pitchFamily="34" charset="-128"/>
              <a:buChar char="￭"/>
            </a:pPr>
            <a:r>
              <a:rPr lang="en-US" sz="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Board </a:t>
            </a:r>
            <a:r>
              <a:rPr lang="en-US" sz="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of Directors of ICD </a:t>
            </a:r>
            <a:r>
              <a:rPr lang="en-US" sz="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approved LoF </a:t>
            </a:r>
            <a:r>
              <a:rPr lang="en-US" sz="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operations for a total amount of </a:t>
            </a:r>
            <a:r>
              <a:rPr lang="en-US" sz="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US$ 431 million</a:t>
            </a:r>
          </a:p>
          <a:p>
            <a:pPr marL="171450" indent="-171450" algn="justLow">
              <a:lnSpc>
                <a:spcPct val="110000"/>
              </a:lnSpc>
              <a:buClr>
                <a:srgbClr val="003300"/>
              </a:buClr>
              <a:buSzPct val="120000"/>
              <a:buFont typeface="Arial Unicode MS" panose="020B0604020202020204" pitchFamily="34" charset="-128"/>
              <a:buChar char="￭"/>
            </a:pPr>
            <a:r>
              <a:rPr lang="en-US" sz="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US$ 20 </a:t>
            </a:r>
            <a:r>
              <a:rPr lang="en-US" sz="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million to Azerbaijan, </a:t>
            </a:r>
            <a:r>
              <a:rPr lang="en-US" sz="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US$ 50 </a:t>
            </a:r>
            <a:r>
              <a:rPr lang="en-US" sz="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million to </a:t>
            </a:r>
            <a:r>
              <a:rPr lang="en-US" sz="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Uzbekistan, US$ 40 million to Kazakhstan </a:t>
            </a:r>
            <a:r>
              <a:rPr lang="en-US" sz="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and </a:t>
            </a:r>
            <a:r>
              <a:rPr lang="en-US" sz="800" b="1" u="sng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US$ 10 </a:t>
            </a:r>
            <a:r>
              <a:rPr lang="en-US" sz="800" b="1" u="sng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million to </a:t>
            </a:r>
            <a:r>
              <a:rPr lang="en-US" sz="800" b="1" u="sng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Tajikistan</a:t>
            </a:r>
            <a:endParaRPr lang="en-US" sz="800" b="1" u="sng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Low">
              <a:lnSpc>
                <a:spcPct val="110000"/>
              </a:lnSpc>
            </a:pPr>
            <a:endParaRPr lang="en-US" sz="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715000" y="1053343"/>
            <a:ext cx="1418216" cy="662963"/>
          </a:xfrm>
          <a:prstGeom prst="rect">
            <a:avLst/>
          </a:prstGeom>
          <a:solidFill>
            <a:schemeClr val="bg1"/>
          </a:solidFill>
          <a:ln>
            <a:solidFill>
              <a:srgbClr val="C3D69B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Line of Finance to provide </a:t>
            </a:r>
            <a:r>
              <a:rPr lang="en-US" sz="10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Sharia </a:t>
            </a:r>
            <a:r>
              <a:rPr lang="en-US" sz="1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compliant Funding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1962150"/>
            <a:ext cx="340995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8988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8394700" y="6242050"/>
            <a:ext cx="4953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AF69E70-14C2-4676-8873-7F84144BF7EB}" type="slidenum">
              <a:rPr lang="fr-FR" altLang="en-US">
                <a:solidFill>
                  <a:srgbClr val="898989"/>
                </a:solidFill>
              </a:rPr>
              <a:pPr/>
              <a:t>14</a:t>
            </a:fld>
            <a:endParaRPr lang="fr-FR" altLang="en-US">
              <a:solidFill>
                <a:srgbClr val="898989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1925" y="112713"/>
            <a:ext cx="8601075" cy="7254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800" dirty="0" smtClean="0">
                <a:latin typeface="Arial Black" panose="020B0A04020102020204" pitchFamily="34" charset="0"/>
              </a:rPr>
              <a:t>CASE STUDY-2: DIRECT FINANCING FOR PRIVATE SECTOR</a:t>
            </a:r>
            <a:endParaRPr lang="en-US" sz="1800" dirty="0">
              <a:latin typeface="Arial Black" panose="020B0A04020102020204" pitchFamily="34" charset="0"/>
            </a:endParaRPr>
          </a:p>
        </p:txBody>
      </p:sp>
      <p:sp>
        <p:nvSpPr>
          <p:cNvPr id="32" name="Rectangle 37"/>
          <p:cNvSpPr>
            <a:spLocks noChangeArrowheads="1"/>
          </p:cNvSpPr>
          <p:nvPr/>
        </p:nvSpPr>
        <p:spPr bwMode="auto">
          <a:xfrm>
            <a:off x="987425" y="2460625"/>
            <a:ext cx="0" cy="307975"/>
          </a:xfrm>
          <a:prstGeom prst="rect">
            <a:avLst/>
          </a:prstGeom>
          <a:ln/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rgbClr val="0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/>
          </a:p>
        </p:txBody>
      </p:sp>
      <p:sp>
        <p:nvSpPr>
          <p:cNvPr id="33" name="Rectangle 32"/>
          <p:cNvSpPr/>
          <p:nvPr/>
        </p:nvSpPr>
        <p:spPr>
          <a:xfrm>
            <a:off x="161925" y="1065213"/>
            <a:ext cx="3343275" cy="381000"/>
          </a:xfrm>
          <a:prstGeom prst="rect">
            <a:avLst/>
          </a:prstGeom>
          <a:solidFill>
            <a:srgbClr val="1B5F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cap="all" dirty="0" smtClean="0">
                <a:latin typeface="Arial Black" panose="020B0A04020102020204" pitchFamily="34" charset="0"/>
              </a:rPr>
              <a:t>DIRECT FINANCING</a:t>
            </a:r>
            <a:endParaRPr lang="en-US" sz="1400" b="1" cap="all" dirty="0">
              <a:latin typeface="Arial Black" panose="020B0A040201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5195" y="1629826"/>
            <a:ext cx="3310005" cy="1135696"/>
          </a:xfrm>
          <a:prstGeom prst="rect">
            <a:avLst/>
          </a:prstGeom>
          <a:solidFill>
            <a:srgbClr val="CDDDAD"/>
          </a:solidFill>
        </p:spPr>
        <p:txBody>
          <a:bodyPr wrap="square" rtlCol="0">
            <a:spAutoFit/>
          </a:bodyPr>
          <a:lstStyle/>
          <a:p>
            <a:pPr marL="171450" indent="-171450" algn="justLow">
              <a:lnSpc>
                <a:spcPct val="110000"/>
              </a:lnSpc>
              <a:buClr>
                <a:srgbClr val="003300"/>
              </a:buClr>
              <a:buSzPct val="120000"/>
              <a:buFont typeface="Arial Unicode MS" panose="020B0604020202020204" pitchFamily="34" charset="-128"/>
              <a:buChar char="￭"/>
            </a:pPr>
            <a:r>
              <a:rPr lang="en-US" sz="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ICD is offering corporates in EE &amp; Central Asia countries a direct financing opportunities</a:t>
            </a:r>
            <a:endParaRPr lang="en-US" sz="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71450" indent="-171450" algn="justLow">
              <a:lnSpc>
                <a:spcPct val="110000"/>
              </a:lnSpc>
              <a:spcBef>
                <a:spcPts val="554"/>
              </a:spcBef>
              <a:spcAft>
                <a:spcPts val="554"/>
              </a:spcAft>
              <a:buClr>
                <a:srgbClr val="003300"/>
              </a:buClr>
              <a:buSzPct val="120000"/>
              <a:buFont typeface="Arial Unicode MS" panose="020B0604020202020204" pitchFamily="34" charset="-128"/>
              <a:buChar char="￭"/>
            </a:pPr>
            <a:r>
              <a:rPr lang="en-US" sz="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ICD team is helping corporates on structuring Islamic Finance deals</a:t>
            </a:r>
          </a:p>
          <a:p>
            <a:pPr marL="171450" indent="-171450" algn="justLow">
              <a:lnSpc>
                <a:spcPct val="110000"/>
              </a:lnSpc>
              <a:spcBef>
                <a:spcPts val="554"/>
              </a:spcBef>
              <a:spcAft>
                <a:spcPts val="554"/>
              </a:spcAft>
              <a:buClr>
                <a:srgbClr val="003300"/>
              </a:buClr>
              <a:buSzPct val="120000"/>
              <a:buFont typeface="Arial Unicode MS" panose="020B0604020202020204" pitchFamily="34" charset="-128"/>
              <a:buChar char="￭"/>
            </a:pPr>
            <a:r>
              <a:rPr lang="en-US" sz="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ICD </a:t>
            </a:r>
            <a:r>
              <a:rPr lang="en-US" sz="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is </a:t>
            </a:r>
            <a:r>
              <a:rPr lang="en-US" sz="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exploring </a:t>
            </a:r>
            <a:r>
              <a:rPr lang="en-US" sz="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corporates  which needs technical assistance on issuance of </a:t>
            </a:r>
            <a:r>
              <a:rPr lang="en-US" sz="8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Sukuk</a:t>
            </a:r>
            <a:endParaRPr lang="en-US" sz="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715000" y="1053343"/>
            <a:ext cx="2819400" cy="1232657"/>
          </a:xfrm>
          <a:prstGeom prst="rect">
            <a:avLst/>
          </a:prstGeom>
          <a:solidFill>
            <a:schemeClr val="bg1"/>
          </a:solidFill>
          <a:ln>
            <a:solidFill>
              <a:srgbClr val="C3D69B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399" y="1135281"/>
            <a:ext cx="2640281" cy="107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346" y="2498057"/>
            <a:ext cx="5110454" cy="3597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121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3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000">
              <a:schemeClr val="bg1"/>
            </a:gs>
            <a:gs pos="0">
              <a:srgbClr val="EBF1D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82000" y="6515413"/>
            <a:ext cx="495300" cy="365125"/>
          </a:xfrm>
        </p:spPr>
        <p:txBody>
          <a:bodyPr/>
          <a:lstStyle/>
          <a:p>
            <a:fld id="{0380F1B6-BBE2-49F6-9D5F-188212223B5F}" type="slidenum">
              <a:rPr lang="fr-FR" smtClean="0"/>
              <a:t>15</a:t>
            </a:fld>
            <a:endParaRPr lang="fr-F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8296" y="112644"/>
            <a:ext cx="8484704" cy="725556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Arial Black" panose="020B0A04020102020204" pitchFamily="34" charset="0"/>
              </a:rPr>
              <a:t>TABLE OF CONTENTS</a:t>
            </a:r>
            <a:endParaRPr lang="en-US" sz="1800" dirty="0">
              <a:latin typeface="Arial Black" panose="020B0A04020102020204" pitchFamily="34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381000" y="990600"/>
            <a:ext cx="8686800" cy="472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2400" b="1" kern="1200" dirty="0">
                <a:solidFill>
                  <a:srgbClr val="1B5F2E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rgbClr val="BDDCB6"/>
                </a:solidFill>
                <a:latin typeface="Arial Black" panose="020B0A04020102020204" pitchFamily="34" charset="0"/>
              </a:rPr>
              <a:t>ABOUT ICD</a:t>
            </a:r>
          </a:p>
          <a:p>
            <a:endParaRPr lang="en-US" sz="1800" dirty="0" smtClean="0">
              <a:solidFill>
                <a:srgbClr val="377C39"/>
              </a:solidFill>
              <a:latin typeface="Arial Black" panose="020B0A04020102020204" pitchFamily="34" charset="0"/>
            </a:endParaRPr>
          </a:p>
          <a:p>
            <a:endParaRPr lang="en-US" sz="1800" dirty="0" smtClean="0">
              <a:solidFill>
                <a:srgbClr val="377C39"/>
              </a:solidFill>
              <a:latin typeface="Arial Black" panose="020B0A04020102020204" pitchFamily="34" charset="0"/>
            </a:endParaRPr>
          </a:p>
          <a:p>
            <a:r>
              <a:rPr lang="en-US" sz="1800" dirty="0">
                <a:solidFill>
                  <a:srgbClr val="BDDCB6"/>
                </a:solidFill>
                <a:latin typeface="Arial Black" panose="020B0A04020102020204" pitchFamily="34" charset="0"/>
              </a:rPr>
              <a:t>ICD’S INITIATIVES IN ADVANCING ISLAMIC FINANCE IN </a:t>
            </a:r>
            <a:r>
              <a:rPr lang="en-US" sz="1800" dirty="0" smtClean="0">
                <a:solidFill>
                  <a:srgbClr val="BDDCB6"/>
                </a:solidFill>
                <a:latin typeface="Arial Black" panose="020B0A04020102020204" pitchFamily="34" charset="0"/>
              </a:rPr>
              <a:t>EE&amp;CENTRAL </a:t>
            </a:r>
            <a:r>
              <a:rPr lang="en-US" sz="1800" dirty="0">
                <a:solidFill>
                  <a:srgbClr val="BDDCB6"/>
                </a:solidFill>
                <a:latin typeface="Arial Black" panose="020B0A04020102020204" pitchFamily="34" charset="0"/>
              </a:rPr>
              <a:t>ASIA</a:t>
            </a:r>
          </a:p>
          <a:p>
            <a:endParaRPr lang="en-US" sz="1800" dirty="0">
              <a:latin typeface="Arial Black" panose="020B0A04020102020204" pitchFamily="34" charset="0"/>
            </a:endParaRPr>
          </a:p>
          <a:p>
            <a:endParaRPr lang="en-US" sz="1800" dirty="0" smtClean="0">
              <a:solidFill>
                <a:srgbClr val="BDDCB6"/>
              </a:solidFill>
              <a:latin typeface="Arial Black" panose="020B0A04020102020204" pitchFamily="34" charset="0"/>
            </a:endParaRPr>
          </a:p>
          <a:p>
            <a:r>
              <a:rPr lang="en-US" sz="1800" dirty="0">
                <a:solidFill>
                  <a:srgbClr val="BDDCB6"/>
                </a:solidFill>
                <a:latin typeface="Arial Black" panose="020B0A04020102020204" pitchFamily="34" charset="0"/>
              </a:rPr>
              <a:t>CASE </a:t>
            </a:r>
            <a:r>
              <a:rPr lang="en-US" sz="1800" dirty="0" smtClean="0">
                <a:solidFill>
                  <a:srgbClr val="BDDCB6"/>
                </a:solidFill>
                <a:latin typeface="Arial Black" panose="020B0A04020102020204" pitchFamily="34" charset="0"/>
              </a:rPr>
              <a:t>STUDY</a:t>
            </a:r>
            <a:endParaRPr lang="en-US" sz="1800" dirty="0">
              <a:solidFill>
                <a:srgbClr val="BDDCB6"/>
              </a:solidFill>
              <a:latin typeface="Arial Black" panose="020B0A04020102020204" pitchFamily="34" charset="0"/>
            </a:endParaRPr>
          </a:p>
          <a:p>
            <a:endParaRPr lang="en-US" sz="1800" dirty="0">
              <a:latin typeface="Arial Black" panose="020B0A04020102020204" pitchFamily="34" charset="0"/>
            </a:endParaRPr>
          </a:p>
          <a:p>
            <a:endParaRPr lang="en-US" sz="1800" dirty="0">
              <a:solidFill>
                <a:srgbClr val="BDDCB6"/>
              </a:solidFill>
              <a:latin typeface="Arial Black" panose="020B0A04020102020204" pitchFamily="34" charset="0"/>
            </a:endParaRPr>
          </a:p>
          <a:p>
            <a:r>
              <a:rPr lang="en-US" sz="2100" dirty="0">
                <a:latin typeface="Arial Black" panose="020B0A04020102020204" pitchFamily="34" charset="0"/>
              </a:rPr>
              <a:t>KEY CONTACTS</a:t>
            </a:r>
          </a:p>
          <a:p>
            <a:r>
              <a:rPr lang="en-US" sz="1400" dirty="0" smtClean="0">
                <a:solidFill>
                  <a:srgbClr val="BDDCB6"/>
                </a:solidFill>
                <a:latin typeface="Arial Black" panose="020B0A04020102020204" pitchFamily="34" charset="0"/>
              </a:rPr>
              <a:t>	</a:t>
            </a:r>
          </a:p>
          <a:p>
            <a:r>
              <a:rPr lang="en-US" sz="1400" dirty="0">
                <a:solidFill>
                  <a:srgbClr val="BDDCB6"/>
                </a:solidFill>
                <a:latin typeface="Arial Black" panose="020B0A040201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80718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82000" y="6515413"/>
            <a:ext cx="495300" cy="365125"/>
          </a:xfrm>
        </p:spPr>
        <p:txBody>
          <a:bodyPr/>
          <a:lstStyle/>
          <a:p>
            <a:fld id="{0380F1B6-BBE2-49F6-9D5F-188212223B5F}" type="slidenum">
              <a:rPr lang="fr-FR" smtClean="0"/>
              <a:t>16</a:t>
            </a:fld>
            <a:endParaRPr lang="fr-F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8296" y="112644"/>
            <a:ext cx="8484704" cy="725556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Arial Black" panose="020B0A04020102020204" pitchFamily="34" charset="0"/>
              </a:rPr>
              <a:t>KEY CONTACTS</a:t>
            </a:r>
            <a:endParaRPr lang="en-US" sz="1800" dirty="0">
              <a:latin typeface="Arial Black" panose="020B0A04020102020204" pitchFamily="34" charset="0"/>
            </a:endParaRPr>
          </a:p>
        </p:txBody>
      </p:sp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1752600" y="1302603"/>
            <a:ext cx="6553200" cy="2554545"/>
          </a:xfrm>
          <a:prstGeom prst="rect">
            <a:avLst/>
          </a:prstGeom>
          <a:solidFill>
            <a:srgbClr val="E8EFD9"/>
          </a:solidFill>
          <a:ln w="38100">
            <a:solidFill>
              <a:srgbClr val="003300"/>
            </a:solidFill>
            <a:prstDash val="solid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514350"/>
            <a:r>
              <a:rPr lang="en-US" sz="1600" b="1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Samir Taghiyev</a:t>
            </a:r>
            <a:endParaRPr lang="en-US" sz="1600" b="1" cap="all" dirty="0" smtClean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 defTabSz="514350"/>
            <a:endParaRPr lang="en-US" sz="1600" dirty="0" smtClean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 defTabSz="514350"/>
            <a:r>
              <a:rPr lang="en-US" sz="16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Senior Regional Manager – Business Development &amp; Partnerships</a:t>
            </a:r>
          </a:p>
          <a:p>
            <a:pPr algn="ctr" defTabSz="514350"/>
            <a:endParaRPr lang="en-US" sz="1600" dirty="0" smtClean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 defTabSz="514350"/>
            <a:r>
              <a:rPr lang="en-US" sz="16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CIS and Europe Countries</a:t>
            </a:r>
          </a:p>
          <a:p>
            <a:pPr algn="ctr" defTabSz="514350"/>
            <a:r>
              <a:rPr lang="en-US" sz="16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Islamic Corporation for the Development of the Private Sector</a:t>
            </a:r>
          </a:p>
          <a:p>
            <a:pPr algn="ctr" defTabSz="514350"/>
            <a:endParaRPr lang="en-US" sz="1600" dirty="0" smtClean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 defTabSz="514350"/>
            <a:r>
              <a:rPr lang="en-US" sz="16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Tel : +77058404204 </a:t>
            </a:r>
          </a:p>
          <a:p>
            <a:pPr algn="ctr" defTabSz="514350"/>
            <a:endParaRPr lang="en-US" sz="1600" dirty="0" smtClean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 defTabSz="514350"/>
            <a:r>
              <a:rPr lang="en-US" sz="1600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E-mail: staghiyev@isdb.org</a:t>
            </a:r>
          </a:p>
        </p:txBody>
      </p:sp>
      <p:pic>
        <p:nvPicPr>
          <p:cNvPr id="23" name="Picture 27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6320" y="4150276"/>
            <a:ext cx="1050680" cy="113823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24" name="Picture 2" descr="C:\Users\260869\AppData\Local\Temp\notes96D76D\ICD New Log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4955" y="4146173"/>
            <a:ext cx="1033810" cy="1141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2514600" y="5695950"/>
            <a:ext cx="4800600" cy="4000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ct val="0"/>
              </a:spcBef>
            </a:pPr>
            <a:r>
              <a:rPr lang="en-US" sz="1600" b="1" dirty="0" smtClean="0">
                <a:solidFill>
                  <a:srgbClr val="1B5F2E"/>
                </a:solidFill>
                <a:latin typeface="Arial Black" panose="020B0A04020102020204" pitchFamily="34" charset="0"/>
                <a:ea typeface="+mj-ea"/>
                <a:cs typeface="+mj-cs"/>
              </a:rPr>
              <a:t>Enabling Enterprise - Building Prosperity</a:t>
            </a:r>
          </a:p>
          <a:p>
            <a:pPr>
              <a:spcBef>
                <a:spcPct val="0"/>
              </a:spcBef>
            </a:pPr>
            <a:endParaRPr lang="en-US" sz="1600" b="1" dirty="0">
              <a:solidFill>
                <a:srgbClr val="1B5F2E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9457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3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58000">
              <a:schemeClr val="bg1"/>
            </a:gs>
            <a:gs pos="7000">
              <a:srgbClr val="E8EFD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880100"/>
            <a:ext cx="9144000" cy="977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77830" name="Picture 27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1737" y="2214564"/>
            <a:ext cx="1642697" cy="17795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63061" y="5503866"/>
            <a:ext cx="8242789" cy="954087"/>
          </a:xfrm>
          <a:prstGeom prst="rect">
            <a:avLst/>
          </a:prstGeom>
          <a:solidFill>
            <a:srgbClr val="1B5F2E"/>
          </a:solidFill>
        </p:spPr>
        <p:txBody>
          <a:bodyPr>
            <a:spAutoFit/>
          </a:bodyPr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90000"/>
              <a:defRPr/>
            </a:pPr>
            <a:r>
              <a:rPr lang="en-US" sz="1200" u="sng" kern="0" dirty="0">
                <a:solidFill>
                  <a:schemeClr val="bg1"/>
                </a:solidFill>
                <a:latin typeface="+mn-lt"/>
                <a:cs typeface="+mn-cs"/>
              </a:rPr>
              <a:t>Disclaimer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/>
                </a:solidFill>
                <a:latin typeface="+mn-lt"/>
                <a:cs typeface="+mn-cs"/>
              </a:rPr>
              <a:t>© </a:t>
            </a:r>
            <a:r>
              <a:rPr lang="en-US" sz="1100" dirty="0" smtClean="0">
                <a:solidFill>
                  <a:schemeClr val="bg1"/>
                </a:solidFill>
                <a:latin typeface="+mn-lt"/>
                <a:cs typeface="+mn-cs"/>
              </a:rPr>
              <a:t>2013-2014 </a:t>
            </a:r>
            <a:r>
              <a:rPr lang="en-US" sz="1100" dirty="0">
                <a:solidFill>
                  <a:schemeClr val="bg1"/>
                </a:solidFill>
                <a:latin typeface="+mn-lt"/>
                <a:cs typeface="+mn-cs"/>
              </a:rPr>
              <a:t>ICD., a Multilateral Islamic Organization, based in Jeddah, Kingdom of Saudi Arabia, member of Islamic Development Bank Group. All rights reserved. The IDBG names &amp; logos are registered trademarks. </a:t>
            </a:r>
            <a:r>
              <a:rPr lang="en-US" sz="1100" kern="0" dirty="0">
                <a:solidFill>
                  <a:schemeClr val="bg1"/>
                </a:solidFill>
                <a:latin typeface="+mn-lt"/>
                <a:cs typeface="+mn-cs"/>
              </a:rPr>
              <a:t>The information provided herein is confidential &amp; for the sole use of intended recipient with discretion.  Any other use, disclosures or reproduction of any information contained herein is strictly prohibited. This package &amp; any additional information provided must be returned to ICD upon the request of ICD.</a:t>
            </a:r>
            <a:endParaRPr lang="en-US" sz="1400" dirty="0">
              <a:latin typeface="+mn-lt"/>
              <a:cs typeface="+mn-cs"/>
            </a:endParaRPr>
          </a:p>
        </p:txBody>
      </p:sp>
      <p:pic>
        <p:nvPicPr>
          <p:cNvPr id="77833" name="Picture 2" descr="C:\Users\260869\AppData\Local\Temp\notes96D76D\ICD New Log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0372" y="2209800"/>
            <a:ext cx="161632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171700" y="4724400"/>
            <a:ext cx="4800600" cy="4000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ct val="0"/>
              </a:spcBef>
            </a:pPr>
            <a:r>
              <a:rPr lang="en-US" sz="1600" b="1" dirty="0" smtClean="0">
                <a:solidFill>
                  <a:srgbClr val="1B5F2E"/>
                </a:solidFill>
                <a:latin typeface="Arial Black" panose="020B0A04020102020204" pitchFamily="34" charset="0"/>
                <a:ea typeface="+mj-ea"/>
                <a:cs typeface="+mj-cs"/>
              </a:rPr>
              <a:t>Enabling Enterprise - Building Prosperity</a:t>
            </a:r>
          </a:p>
          <a:p>
            <a:pPr>
              <a:spcBef>
                <a:spcPct val="0"/>
              </a:spcBef>
            </a:pPr>
            <a:endParaRPr lang="en-US" sz="1600" b="1" dirty="0">
              <a:solidFill>
                <a:srgbClr val="1B5F2E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14626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3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000">
              <a:schemeClr val="bg1"/>
            </a:gs>
            <a:gs pos="0">
              <a:srgbClr val="EBF1D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82000" y="6515413"/>
            <a:ext cx="495300" cy="365125"/>
          </a:xfrm>
        </p:spPr>
        <p:txBody>
          <a:bodyPr/>
          <a:lstStyle/>
          <a:p>
            <a:fld id="{0380F1B6-BBE2-49F6-9D5F-188212223B5F}" type="slidenum">
              <a:rPr lang="fr-FR" smtClean="0"/>
              <a:t>2</a:t>
            </a:fld>
            <a:endParaRPr lang="fr-F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8296" y="112644"/>
            <a:ext cx="8484704" cy="725556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Arial Black" panose="020B0A04020102020204" pitchFamily="34" charset="0"/>
              </a:rPr>
              <a:t>TABLE OF CONTENTS</a:t>
            </a:r>
            <a:endParaRPr lang="en-US" sz="1800" dirty="0">
              <a:latin typeface="Arial Black" panose="020B0A04020102020204" pitchFamily="34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381000" y="990600"/>
            <a:ext cx="8686800" cy="472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2400" b="1" kern="1200" dirty="0">
                <a:solidFill>
                  <a:srgbClr val="1B5F2E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100" dirty="0" smtClean="0">
                <a:latin typeface="Arial Black" panose="020B0A04020102020204" pitchFamily="34" charset="0"/>
              </a:rPr>
              <a:t>ABOUT ICD</a:t>
            </a:r>
            <a:endParaRPr lang="en-US" sz="2100" dirty="0">
              <a:latin typeface="Arial Black" panose="020B0A04020102020204" pitchFamily="34" charset="0"/>
            </a:endParaRPr>
          </a:p>
          <a:p>
            <a:endParaRPr lang="en-US" sz="1800" dirty="0" smtClean="0">
              <a:solidFill>
                <a:srgbClr val="377C39"/>
              </a:solidFill>
              <a:latin typeface="Arial Black" panose="020B0A04020102020204" pitchFamily="34" charset="0"/>
            </a:endParaRPr>
          </a:p>
          <a:p>
            <a:endParaRPr lang="en-US" sz="1800" dirty="0" smtClean="0">
              <a:solidFill>
                <a:srgbClr val="377C39"/>
              </a:solidFill>
              <a:latin typeface="Arial Black" panose="020B0A04020102020204" pitchFamily="34" charset="0"/>
            </a:endParaRPr>
          </a:p>
          <a:p>
            <a:r>
              <a:rPr lang="en-US" sz="1800" dirty="0">
                <a:solidFill>
                  <a:srgbClr val="BDDCB6"/>
                </a:solidFill>
                <a:latin typeface="Arial Black" panose="020B0A04020102020204" pitchFamily="34" charset="0"/>
              </a:rPr>
              <a:t>ICD’S INITIATIVES IN ADVANCING ISLAMIC FINANCE IN EE&amp;CENTRAL ASIA</a:t>
            </a:r>
          </a:p>
          <a:p>
            <a:endParaRPr lang="en-US" sz="1800" dirty="0" smtClean="0">
              <a:solidFill>
                <a:srgbClr val="BDDCB6"/>
              </a:solidFill>
              <a:latin typeface="Arial Black" panose="020B0A04020102020204" pitchFamily="34" charset="0"/>
            </a:endParaRPr>
          </a:p>
          <a:p>
            <a:r>
              <a:rPr lang="en-US" sz="1800" dirty="0" smtClean="0">
                <a:solidFill>
                  <a:srgbClr val="BDDCB6"/>
                </a:solidFill>
                <a:latin typeface="Arial Black" panose="020B0A04020102020204" pitchFamily="34" charset="0"/>
              </a:rPr>
              <a:t>CASE STUDY</a:t>
            </a:r>
          </a:p>
          <a:p>
            <a:endParaRPr lang="en-US" sz="1800" dirty="0">
              <a:solidFill>
                <a:srgbClr val="BDDCB6"/>
              </a:solidFill>
              <a:latin typeface="Arial Black" panose="020B0A04020102020204" pitchFamily="34" charset="0"/>
            </a:endParaRPr>
          </a:p>
          <a:p>
            <a:endParaRPr lang="en-US" sz="1800" dirty="0" smtClean="0">
              <a:solidFill>
                <a:srgbClr val="BDDCB6"/>
              </a:solidFill>
              <a:latin typeface="Arial Black" panose="020B0A04020102020204" pitchFamily="34" charset="0"/>
            </a:endParaRPr>
          </a:p>
          <a:p>
            <a:r>
              <a:rPr lang="en-US" sz="1800" dirty="0" smtClean="0">
                <a:solidFill>
                  <a:srgbClr val="BDDCB6"/>
                </a:solidFill>
                <a:latin typeface="Arial Black" panose="020B0A04020102020204" pitchFamily="34" charset="0"/>
              </a:rPr>
              <a:t>KEY CONTACTS</a:t>
            </a:r>
            <a:endParaRPr lang="en-US" sz="1800" dirty="0">
              <a:solidFill>
                <a:srgbClr val="BDDCB6"/>
              </a:solidFill>
              <a:latin typeface="Arial Black" panose="020B0A04020102020204" pitchFamily="34" charset="0"/>
            </a:endParaRPr>
          </a:p>
          <a:p>
            <a:r>
              <a:rPr lang="en-US" sz="1400" dirty="0" smtClean="0">
                <a:solidFill>
                  <a:srgbClr val="BDDCB6"/>
                </a:solidFill>
                <a:latin typeface="Arial Black" panose="020B0A04020102020204" pitchFamily="34" charset="0"/>
              </a:rPr>
              <a:t>	</a:t>
            </a:r>
          </a:p>
          <a:p>
            <a:r>
              <a:rPr lang="en-US" sz="1400" dirty="0">
                <a:solidFill>
                  <a:srgbClr val="BDDCB6"/>
                </a:solidFill>
                <a:latin typeface="Arial Black" panose="020B0A040201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7931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3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74000">
              <a:schemeClr val="bg1"/>
            </a:gs>
            <a:gs pos="0">
              <a:srgbClr val="EBF1D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487488"/>
            <a:ext cx="5106987" cy="4202112"/>
          </a:xfrm>
          <a:solidFill>
            <a:schemeClr val="accent3">
              <a:lumMod val="20000"/>
              <a:lumOff val="80000"/>
            </a:schemeClr>
          </a:solidFill>
        </p:spPr>
        <p:txBody>
          <a:bodyPr lIns="73152" rIns="73152"/>
          <a:lstStyle/>
          <a:p>
            <a:pPr algn="just">
              <a:lnSpc>
                <a:spcPts val="1300"/>
              </a:lnSpc>
              <a:buClr>
                <a:srgbClr val="003300"/>
              </a:buClr>
              <a:buSzPct val="120000"/>
            </a:pPr>
            <a:r>
              <a:rPr lang="en-US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Established in 1999 and headquartered in Jeddah, the Kingdom of Saudi Arabia</a:t>
            </a:r>
          </a:p>
          <a:p>
            <a:pPr algn="just">
              <a:lnSpc>
                <a:spcPts val="1300"/>
              </a:lnSpc>
              <a:buClr>
                <a:srgbClr val="003300"/>
              </a:buClr>
              <a:buSzPct val="120000"/>
            </a:pPr>
            <a:r>
              <a:rPr lang="en-GB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Multilateral organization affiliated with and 44.7% owned by Islamic Development Bank (“</a:t>
            </a:r>
            <a:r>
              <a:rPr lang="en-GB" sz="1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IsDB”) </a:t>
            </a:r>
          </a:p>
          <a:p>
            <a:pPr algn="just">
              <a:lnSpc>
                <a:spcPts val="1300"/>
              </a:lnSpc>
              <a:buClr>
                <a:srgbClr val="003300"/>
              </a:buClr>
              <a:buSzPct val="120000"/>
            </a:pPr>
            <a:r>
              <a:rPr lang="en-GB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Complements the role played </a:t>
            </a:r>
            <a:r>
              <a:rPr lang="en-GB" sz="1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IsDB</a:t>
            </a:r>
            <a:r>
              <a:rPr lang="en-GB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through the development and promotion of the private sector as vehicle for economic growth and prosperity</a:t>
            </a:r>
            <a:endParaRPr lang="en-US" sz="1200" dirty="0" err="1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lnSpc>
                <a:spcPts val="1300"/>
              </a:lnSpc>
              <a:buClr>
                <a:srgbClr val="003300"/>
              </a:buClr>
              <a:buSzPct val="120000"/>
            </a:pPr>
            <a:r>
              <a:rPr lang="en-US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Invests in and finances private sector projects, in addition to providing advisory services to public and private sector actors in member countries</a:t>
            </a:r>
          </a:p>
          <a:p>
            <a:pPr algn="just">
              <a:lnSpc>
                <a:spcPts val="1300"/>
              </a:lnSpc>
              <a:buClr>
                <a:srgbClr val="003300"/>
              </a:buClr>
              <a:buSzPct val="120000"/>
            </a:pPr>
            <a:r>
              <a:rPr lang="en-US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Purpose: To promote growth and development in member countries through the provision of </a:t>
            </a:r>
            <a:r>
              <a:rPr lang="en-US" sz="1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Sharia</a:t>
            </a:r>
            <a:r>
              <a:rPr lang="en-US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compliant financing to feasible and viable private sector projects</a:t>
            </a:r>
          </a:p>
          <a:p>
            <a:pPr lvl="1" algn="just">
              <a:lnSpc>
                <a:spcPts val="1300"/>
              </a:lnSpc>
              <a:buClr>
                <a:srgbClr val="003300"/>
              </a:buClr>
            </a:pPr>
            <a:r>
              <a:rPr lang="en-US" sz="1200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Currently 52 member countries from the Middle East, Africa, the Asia Pacific Region, South Asia, Europe and South America</a:t>
            </a:r>
          </a:p>
          <a:p>
            <a:pPr lvl="1" algn="just">
              <a:lnSpc>
                <a:spcPts val="1300"/>
              </a:lnSpc>
              <a:buClr>
                <a:srgbClr val="003300"/>
              </a:buClr>
            </a:pPr>
            <a:r>
              <a:rPr lang="en-US" sz="1200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Regional representatives in </a:t>
            </a:r>
            <a:r>
              <a:rPr lang="en-US" sz="1200" dirty="0" err="1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IsDB</a:t>
            </a:r>
            <a:r>
              <a:rPr lang="en-US" sz="1200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offices in Kazakhstan, Malaysia and Senegal</a:t>
            </a:r>
          </a:p>
          <a:p>
            <a:pPr lvl="1" algn="just">
              <a:lnSpc>
                <a:spcPts val="1300"/>
              </a:lnSpc>
              <a:buClr>
                <a:srgbClr val="003300"/>
              </a:buClr>
            </a:pPr>
            <a:r>
              <a:rPr lang="en-US" sz="1200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All financial transactions are in compliance with Islamic law (</a:t>
            </a:r>
            <a:r>
              <a:rPr lang="en-US" sz="1200" dirty="0" err="1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Sharia</a:t>
            </a:r>
            <a:r>
              <a:rPr lang="en-US" sz="1200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  <a:p>
            <a:pPr algn="just">
              <a:lnSpc>
                <a:spcPts val="1300"/>
              </a:lnSpc>
              <a:buClr>
                <a:srgbClr val="003300"/>
              </a:buClr>
              <a:buSzPct val="120000"/>
            </a:pPr>
            <a:r>
              <a:rPr lang="en-GB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Close cooperation with international financial institutions such as IFC, </a:t>
            </a:r>
            <a:r>
              <a:rPr lang="en-GB" sz="1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AfDB</a:t>
            </a:r>
            <a:r>
              <a:rPr lang="en-GB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Arab Fund and OFID amongst others</a:t>
            </a:r>
            <a:endParaRPr lang="en-US" sz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0483" name="Title 3"/>
          <p:cNvSpPr>
            <a:spLocks noGrp="1"/>
          </p:cNvSpPr>
          <p:nvPr>
            <p:ph type="title"/>
          </p:nvPr>
        </p:nvSpPr>
        <p:spPr>
          <a:xfrm>
            <a:off x="228601" y="112713"/>
            <a:ext cx="8534400" cy="725487"/>
          </a:xfrm>
        </p:spPr>
        <p:txBody>
          <a:bodyPr/>
          <a:lstStyle/>
          <a:p>
            <a:pPr algn="just"/>
            <a:r>
              <a:rPr lang="en-US" sz="1800" dirty="0" smtClean="0">
                <a:latin typeface="Arial Black" pitchFamily="34" charset="0"/>
              </a:rPr>
              <a:t>…WITH A FOCUS </a:t>
            </a:r>
            <a:r>
              <a:rPr sz="1800" dirty="0" smtClean="0">
                <a:latin typeface="Arial Black" pitchFamily="34" charset="0"/>
              </a:rPr>
              <a:t>ON THE PRIVATE SECTOR</a:t>
            </a:r>
          </a:p>
        </p:txBody>
      </p:sp>
      <p:sp>
        <p:nvSpPr>
          <p:cNvPr id="20484" name="Slide Number Placeholder 1"/>
          <p:cNvSpPr>
            <a:spLocks noGrp="1"/>
          </p:cNvSpPr>
          <p:nvPr>
            <p:ph type="sldNum" sz="quarter" idx="14"/>
          </p:nvPr>
        </p:nvSpPr>
        <p:spPr bwMode="auto">
          <a:xfrm>
            <a:off x="8382000" y="6515100"/>
            <a:ext cx="4953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FBD3D731-8574-403C-96AC-4ECD87FFA859}" type="slidenum">
              <a:rPr lang="fr-FR"/>
              <a:pPr/>
              <a:t>3</a:t>
            </a:fld>
            <a:endParaRPr lang="fr-FR"/>
          </a:p>
        </p:txBody>
      </p:sp>
      <p:sp>
        <p:nvSpPr>
          <p:cNvPr id="20485" name="Rectangle 6"/>
          <p:cNvSpPr>
            <a:spLocks noChangeArrowheads="1"/>
          </p:cNvSpPr>
          <p:nvPr/>
        </p:nvSpPr>
        <p:spPr bwMode="gray">
          <a:xfrm>
            <a:off x="5835650" y="3733800"/>
            <a:ext cx="3079750" cy="304800"/>
          </a:xfrm>
          <a:prstGeom prst="rect">
            <a:avLst/>
          </a:prstGeom>
          <a:solidFill>
            <a:srgbClr val="003300"/>
          </a:solidFill>
          <a:ln w="6350">
            <a:solidFill>
              <a:schemeClr val="bg1"/>
            </a:solidFill>
            <a:miter lim="800000"/>
            <a:headEnd/>
            <a:tailEnd/>
          </a:ln>
        </p:spPr>
        <p:txBody>
          <a:bodyPr lIns="36576" tIns="36576" rIns="36576" bIns="36576" anchor="ctr"/>
          <a:lstStyle/>
          <a:p>
            <a:pPr algn="ctr" eaLnBrk="1" hangingPunct="1"/>
            <a:r>
              <a:rPr lang="en-US" sz="1400" b="1" dirty="0">
                <a:solidFill>
                  <a:schemeClr val="bg1"/>
                </a:solidFill>
                <a:latin typeface="Arial Black" panose="020B0A04020102020204" pitchFamily="34" charset="0"/>
              </a:rPr>
              <a:t>Ownership</a:t>
            </a:r>
            <a:endParaRPr lang="en-US" sz="105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gray">
          <a:xfrm>
            <a:off x="5835650" y="1155700"/>
            <a:ext cx="3079750" cy="307975"/>
          </a:xfrm>
          <a:prstGeom prst="rect">
            <a:avLst/>
          </a:prstGeom>
          <a:solidFill>
            <a:srgbClr val="003300"/>
          </a:solidFill>
          <a:ln w="6350">
            <a:solidFill>
              <a:schemeClr val="bg1"/>
            </a:solidFill>
            <a:miter lim="800000"/>
            <a:headEnd/>
            <a:tailEnd/>
          </a:ln>
        </p:spPr>
        <p:txBody>
          <a:bodyPr lIns="36576" tIns="36576" rIns="36576" bIns="36576" anchor="ctr"/>
          <a:lstStyle/>
          <a:p>
            <a:pPr algn="ctr" eaLnBrk="1" hangingPunct="1"/>
            <a:r>
              <a:rPr lang="en-US" sz="1400" b="1" dirty="0">
                <a:solidFill>
                  <a:schemeClr val="bg1"/>
                </a:solidFill>
                <a:latin typeface="Arial Black" panose="020B0A04020102020204" pitchFamily="34" charset="0"/>
              </a:rPr>
              <a:t>Key Financial Indicators</a:t>
            </a:r>
            <a:endParaRPr lang="en-US" sz="11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454323"/>
              </p:ext>
            </p:extLst>
          </p:nvPr>
        </p:nvGraphicFramePr>
        <p:xfrm>
          <a:off x="5835650" y="1487489"/>
          <a:ext cx="3078164" cy="2102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9082"/>
                <a:gridCol w="1539082"/>
              </a:tblGrid>
              <a:tr h="239742">
                <a:tc gridSpan="2"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As at November 2013 (US$ million)</a:t>
                      </a:r>
                      <a:endParaRPr lang="en-GB" sz="1000" b="1" dirty="0">
                        <a:solidFill>
                          <a:schemeClr val="tx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4386" marR="84386" marT="45712" marB="45712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C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</a:tr>
              <a:tr h="239742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2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Total Assets</a:t>
                      </a:r>
                      <a:endParaRPr lang="en-GB" sz="1000" b="1" dirty="0">
                        <a:solidFill>
                          <a:schemeClr val="tx2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4386" marR="84386" marT="45712" marB="45712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2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1,217</a:t>
                      </a:r>
                    </a:p>
                  </a:txBody>
                  <a:tcPr marL="84386" marR="84386" marT="45712" marB="45712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239742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2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Authorized capital</a:t>
                      </a:r>
                      <a:endParaRPr lang="en-GB" sz="1000" b="1" dirty="0">
                        <a:solidFill>
                          <a:schemeClr val="tx2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4386" marR="84386" marT="45712" marB="45712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2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2,000</a:t>
                      </a:r>
                      <a:endParaRPr lang="en-GB" sz="1000" b="1" dirty="0">
                        <a:solidFill>
                          <a:schemeClr val="tx2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4386" marR="84386" marT="45712" marB="45712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239742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2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Paid-up capital</a:t>
                      </a:r>
                      <a:endParaRPr lang="en-GB" sz="1000" b="1" dirty="0">
                        <a:solidFill>
                          <a:schemeClr val="tx2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4386" marR="84386" marT="45712" marB="45712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2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799</a:t>
                      </a:r>
                      <a:endParaRPr lang="en-GB" sz="1000" b="1" dirty="0">
                        <a:solidFill>
                          <a:schemeClr val="tx2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4386" marR="84386" marT="45712" marB="45712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239742">
                <a:tc>
                  <a:txBody>
                    <a:bodyPr/>
                    <a:lstStyle/>
                    <a:p>
                      <a:r>
                        <a:rPr lang="en-GB" sz="1000" b="1" dirty="0" smtClean="0">
                          <a:solidFill>
                            <a:schemeClr val="tx2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Gross</a:t>
                      </a:r>
                      <a:r>
                        <a:rPr lang="en-GB" sz="1000" b="1" baseline="0" dirty="0" smtClean="0">
                          <a:solidFill>
                            <a:schemeClr val="tx2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revenues</a:t>
                      </a:r>
                      <a:endParaRPr lang="en-GB" sz="1000" b="1" dirty="0">
                        <a:solidFill>
                          <a:schemeClr val="tx2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4386" marR="84386" marT="45712" marB="45712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 smtClean="0">
                          <a:solidFill>
                            <a:schemeClr val="tx2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87</a:t>
                      </a:r>
                      <a:endParaRPr lang="en-GB" sz="1000" b="1" dirty="0">
                        <a:solidFill>
                          <a:schemeClr val="tx2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4386" marR="84386" marT="45712" marB="45712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239742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2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Net Income</a:t>
                      </a:r>
                      <a:endParaRPr lang="en-GB" sz="1000" b="1" dirty="0">
                        <a:solidFill>
                          <a:schemeClr val="tx2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4386" marR="84386" marT="45712" marB="45712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2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24</a:t>
                      </a:r>
                      <a:endParaRPr lang="en-GB" sz="1000" b="1" dirty="0">
                        <a:solidFill>
                          <a:schemeClr val="tx2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4386" marR="84386" marT="45712" marB="45712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239742">
                <a:tc>
                  <a:txBody>
                    <a:bodyPr/>
                    <a:lstStyle/>
                    <a:p>
                      <a:r>
                        <a:rPr lang="en-GB" sz="1000" b="1" dirty="0" smtClean="0">
                          <a:solidFill>
                            <a:schemeClr val="tx2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Employees</a:t>
                      </a:r>
                      <a:endParaRPr lang="en-GB" sz="1000" b="1" dirty="0">
                        <a:solidFill>
                          <a:schemeClr val="tx2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4386" marR="84386" marT="45712" marB="45712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 smtClean="0">
                          <a:solidFill>
                            <a:schemeClr val="tx2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110</a:t>
                      </a:r>
                      <a:endParaRPr lang="en-GB" sz="1000" b="1" dirty="0">
                        <a:solidFill>
                          <a:schemeClr val="tx2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4386" marR="84386" marT="45712" marB="45712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339519">
                <a:tc>
                  <a:txBody>
                    <a:bodyPr/>
                    <a:lstStyle/>
                    <a:p>
                      <a:r>
                        <a:rPr lang="en-GB" sz="1000" b="1" dirty="0" smtClean="0">
                          <a:solidFill>
                            <a:schemeClr val="tx2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Member countries</a:t>
                      </a:r>
                      <a:endParaRPr lang="en-GB" sz="1000" b="1" dirty="0">
                        <a:solidFill>
                          <a:schemeClr val="tx2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4386" marR="84386" marT="45712" marB="45712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 smtClean="0">
                          <a:solidFill>
                            <a:schemeClr val="tx2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52 representing</a:t>
                      </a:r>
                      <a:r>
                        <a:rPr lang="en-GB" sz="1000" b="1" baseline="0" dirty="0" smtClean="0">
                          <a:solidFill>
                            <a:schemeClr val="tx2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</a:p>
                    <a:p>
                      <a:r>
                        <a:rPr lang="en-GB" sz="1000" b="1" baseline="0" dirty="0" smtClean="0">
                          <a:solidFill>
                            <a:schemeClr val="tx2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1.5bn people</a:t>
                      </a:r>
                      <a:endParaRPr lang="en-GB" sz="1000" b="1" dirty="0">
                        <a:solidFill>
                          <a:schemeClr val="tx2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4386" marR="84386" marT="45712" marB="45712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20515" name="Rectangle 6"/>
          <p:cNvSpPr>
            <a:spLocks noChangeArrowheads="1"/>
          </p:cNvSpPr>
          <p:nvPr/>
        </p:nvSpPr>
        <p:spPr bwMode="gray">
          <a:xfrm>
            <a:off x="228600" y="1155700"/>
            <a:ext cx="5106987" cy="307975"/>
          </a:xfrm>
          <a:prstGeom prst="rect">
            <a:avLst/>
          </a:prstGeom>
          <a:solidFill>
            <a:srgbClr val="003300"/>
          </a:solidFill>
          <a:ln w="6350">
            <a:solidFill>
              <a:schemeClr val="bg1"/>
            </a:solidFill>
            <a:miter lim="800000"/>
            <a:headEnd/>
            <a:tailEnd/>
          </a:ln>
        </p:spPr>
        <p:txBody>
          <a:bodyPr lIns="36576" tIns="36576" rIns="36576" bIns="36576" anchor="ctr"/>
          <a:lstStyle/>
          <a:p>
            <a:pPr algn="ctr" eaLnBrk="1" hangingPunct="1"/>
            <a:r>
              <a:rPr lang="en-US" sz="1400" b="1" dirty="0">
                <a:solidFill>
                  <a:schemeClr val="bg1"/>
                </a:solidFill>
                <a:latin typeface="Arial Black" panose="020B0A04020102020204" pitchFamily="34" charset="0"/>
              </a:rPr>
              <a:t>Overview</a:t>
            </a:r>
            <a:endParaRPr lang="en-US" sz="11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0516" name="Text Box 15"/>
          <p:cNvSpPr txBox="1">
            <a:spLocks noChangeArrowheads="1"/>
          </p:cNvSpPr>
          <p:nvPr/>
        </p:nvSpPr>
        <p:spPr bwMode="auto">
          <a:xfrm>
            <a:off x="989013" y="5715000"/>
            <a:ext cx="5106987" cy="546303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92075" indent="-92075" eaLnBrk="1" hangingPunct="1">
              <a:spcBef>
                <a:spcPts val="300"/>
              </a:spcBef>
              <a:spcAft>
                <a:spcPts val="300"/>
              </a:spcAft>
            </a:pPr>
            <a:r>
              <a:rPr lang="en-US" sz="7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Notes:</a:t>
            </a:r>
          </a:p>
          <a:p>
            <a:pPr marL="92075" indent="-92075" eaLnBrk="1" hangingPunct="1">
              <a:spcBef>
                <a:spcPts val="300"/>
              </a:spcBef>
              <a:spcAft>
                <a:spcPts val="300"/>
              </a:spcAft>
            </a:pPr>
            <a:r>
              <a:rPr lang="en-GB" sz="7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* Iran Foreign Investment Co.</a:t>
            </a:r>
            <a:endParaRPr lang="en-US" sz="7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92075" indent="-92075" eaLnBrk="1" hangingPunct="1">
              <a:buClr>
                <a:srgbClr val="FFC000"/>
              </a:buClr>
            </a:pPr>
            <a:r>
              <a:rPr lang="en-GB" sz="7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** Public Investment Fund</a:t>
            </a:r>
            <a:endParaRPr lang="en-US" sz="7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92075" indent="-92075" eaLnBrk="1" hangingPunct="1"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7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ICD’s financial year is the lunar </a:t>
            </a:r>
            <a:r>
              <a:rPr lang="en-US" sz="7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Hijrah</a:t>
            </a:r>
            <a:r>
              <a:rPr lang="en-US" sz="7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year (11 days shorter than the solar Gregorian year)</a:t>
            </a:r>
            <a:endParaRPr lang="en-US" sz="7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098" name="paste note 1"/>
          <p:cNvPicPr>
            <a:picLocks noChangeAspect="1" noChangeArrowheads="1"/>
          </p:cNvPicPr>
          <p:nvPr>
            <p:custDataLst>
              <p:custData r:id="rId2"/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49900" y="4061459"/>
            <a:ext cx="3060700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308852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3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74000">
              <a:schemeClr val="bg1"/>
            </a:gs>
            <a:gs pos="0">
              <a:srgbClr val="EBF1D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3"/>
          <a:srcRect l="19474" t="-6027" r="4241" b="-1"/>
          <a:stretch/>
        </p:blipFill>
        <p:spPr>
          <a:xfrm>
            <a:off x="228599" y="1066801"/>
            <a:ext cx="5562601" cy="381667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F1B6-BBE2-49F6-9D5F-188212223B5F}" type="slidenum">
              <a:rPr lang="fr-FR" smtClean="0"/>
              <a:t>4</a:t>
            </a:fld>
            <a:endParaRPr lang="fr-FR"/>
          </a:p>
        </p:txBody>
      </p:sp>
      <p:sp>
        <p:nvSpPr>
          <p:cNvPr id="693" name="Title 3"/>
          <p:cNvSpPr>
            <a:spLocks noGrp="1"/>
          </p:cNvSpPr>
          <p:nvPr>
            <p:ph type="title"/>
          </p:nvPr>
        </p:nvSpPr>
        <p:spPr>
          <a:xfrm>
            <a:off x="278296" y="112644"/>
            <a:ext cx="8484704" cy="725556"/>
          </a:xfrm>
        </p:spPr>
        <p:txBody>
          <a:bodyPr>
            <a:normAutofit/>
          </a:bodyPr>
          <a:lstStyle/>
          <a:p>
            <a:pPr algn="just"/>
            <a:r>
              <a:rPr lang="en-US" sz="1800" dirty="0" smtClean="0">
                <a:latin typeface="Arial Black" panose="020B0A04020102020204" pitchFamily="34" charset="0"/>
              </a:rPr>
              <a:t>…WITHIN ITS 52 MEMBER COUNTRIES</a:t>
            </a:r>
            <a:endParaRPr lang="en-US" sz="1800" dirty="0">
              <a:latin typeface="Arial Black" panose="020B0A04020102020204" pitchFamily="34" charset="0"/>
            </a:endParaRPr>
          </a:p>
        </p:txBody>
      </p:sp>
      <p:sp>
        <p:nvSpPr>
          <p:cNvPr id="556" name="Rectangle 9"/>
          <p:cNvSpPr>
            <a:spLocks noChangeArrowheads="1"/>
          </p:cNvSpPr>
          <p:nvPr/>
        </p:nvSpPr>
        <p:spPr bwMode="auto">
          <a:xfrm>
            <a:off x="946193" y="5159582"/>
            <a:ext cx="1404523" cy="93871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defTabSz="422041" eaLnBrk="0" hangingPunct="0">
              <a:buClr>
                <a:prstClr val="black"/>
              </a:buClr>
              <a:defRPr/>
            </a:pPr>
            <a:r>
              <a:rPr lang="sv-SE" sz="1100" dirty="0">
                <a:solidFill>
                  <a:srgbClr val="0058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Algeria</a:t>
            </a:r>
          </a:p>
          <a:p>
            <a:pPr defTabSz="422041" eaLnBrk="0" hangingPunct="0">
              <a:buClr>
                <a:prstClr val="black"/>
              </a:buClr>
              <a:defRPr/>
            </a:pPr>
            <a:r>
              <a:rPr lang="sv-SE" sz="1100" dirty="0">
                <a:solidFill>
                  <a:srgbClr val="0058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Bahrain </a:t>
            </a:r>
          </a:p>
          <a:p>
            <a:pPr defTabSz="422041" eaLnBrk="0" hangingPunct="0">
              <a:buClr>
                <a:prstClr val="black"/>
              </a:buClr>
              <a:defRPr/>
            </a:pPr>
            <a:r>
              <a:rPr lang="sv-SE" sz="1100" dirty="0">
                <a:solidFill>
                  <a:srgbClr val="0058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Egypt</a:t>
            </a:r>
          </a:p>
          <a:p>
            <a:pPr defTabSz="422041" eaLnBrk="0" hangingPunct="0">
              <a:buClr>
                <a:prstClr val="black"/>
              </a:buClr>
              <a:defRPr/>
            </a:pPr>
            <a:r>
              <a:rPr lang="sv-SE" sz="1100" dirty="0">
                <a:solidFill>
                  <a:srgbClr val="0058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Iran</a:t>
            </a:r>
          </a:p>
          <a:p>
            <a:pPr defTabSz="422041" eaLnBrk="0" hangingPunct="0">
              <a:buClr>
                <a:prstClr val="black"/>
              </a:buClr>
              <a:defRPr/>
            </a:pPr>
            <a:r>
              <a:rPr lang="sv-SE" sz="1100" dirty="0">
                <a:solidFill>
                  <a:srgbClr val="0058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Iraq</a:t>
            </a:r>
          </a:p>
        </p:txBody>
      </p:sp>
      <p:sp>
        <p:nvSpPr>
          <p:cNvPr id="557" name="Content Placeholder 2"/>
          <p:cNvSpPr txBox="1">
            <a:spLocks/>
          </p:cNvSpPr>
          <p:nvPr/>
        </p:nvSpPr>
        <p:spPr>
          <a:xfrm>
            <a:off x="942121" y="4831624"/>
            <a:ext cx="4822488" cy="327957"/>
          </a:xfrm>
          <a:prstGeom prst="rect">
            <a:avLst/>
          </a:prstGeom>
          <a:solidFill>
            <a:srgbClr val="003300"/>
          </a:solidFill>
          <a:ln w="6350" algn="ctr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lIns="42203" rIns="42203" anchor="ctr"/>
          <a:lstStyle/>
          <a:p>
            <a:pPr algn="ctr" defTabSz="422041">
              <a:spcBef>
                <a:spcPct val="20000"/>
              </a:spcBef>
              <a:buClr>
                <a:srgbClr val="9BBB59">
                  <a:lumMod val="50000"/>
                </a:srgbClr>
              </a:buClr>
              <a:defRPr/>
            </a:pPr>
            <a:r>
              <a:rPr lang="fr-FR" sz="1000" b="1" dirty="0" smtClean="0">
                <a:solidFill>
                  <a:prstClr val="white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MENA REGION</a:t>
            </a:r>
            <a:endParaRPr lang="fr-FR" sz="1000" b="1" dirty="0">
              <a:solidFill>
                <a:prstClr val="white"/>
              </a:solidFill>
              <a:latin typeface="Arial Black" panose="020B0A04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58" name="Rectangle 557"/>
          <p:cNvSpPr>
            <a:spLocks noChangeArrowheads="1"/>
          </p:cNvSpPr>
          <p:nvPr/>
        </p:nvSpPr>
        <p:spPr bwMode="auto">
          <a:xfrm>
            <a:off x="5972312" y="1339602"/>
            <a:ext cx="1596374" cy="3308598"/>
          </a:xfrm>
          <a:prstGeom prst="rect">
            <a:avLst/>
          </a:prstGeom>
          <a:noFill/>
          <a:ln w="12700" algn="ctr">
            <a:noFill/>
            <a:prstDash val="dash"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defTabSz="422041" eaLnBrk="0" hangingPunct="0">
              <a:buClr>
                <a:prstClr val="black"/>
              </a:buClr>
              <a:defRPr/>
            </a:pPr>
            <a:r>
              <a:rPr lang="en-GB" sz="1100" dirty="0">
                <a:solidFill>
                  <a:srgbClr val="0058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Benin</a:t>
            </a:r>
          </a:p>
          <a:p>
            <a:pPr defTabSz="422041" eaLnBrk="0" hangingPunct="0">
              <a:buClr>
                <a:prstClr val="black"/>
              </a:buClr>
              <a:defRPr/>
            </a:pPr>
            <a:r>
              <a:rPr lang="en-GB" sz="1100" dirty="0">
                <a:solidFill>
                  <a:srgbClr val="0058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Burkina Faso</a:t>
            </a:r>
          </a:p>
          <a:p>
            <a:pPr defTabSz="422041" eaLnBrk="0" hangingPunct="0">
              <a:buClr>
                <a:prstClr val="black"/>
              </a:buClr>
              <a:defRPr/>
            </a:pPr>
            <a:r>
              <a:rPr lang="en-GB" sz="1100" dirty="0">
                <a:solidFill>
                  <a:srgbClr val="0058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Cameroun</a:t>
            </a:r>
          </a:p>
          <a:p>
            <a:pPr defTabSz="422041" eaLnBrk="0" hangingPunct="0">
              <a:buClr>
                <a:prstClr val="black"/>
              </a:buClr>
              <a:defRPr/>
            </a:pPr>
            <a:r>
              <a:rPr lang="en-GB" sz="1100" dirty="0">
                <a:solidFill>
                  <a:srgbClr val="0058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Chad</a:t>
            </a:r>
          </a:p>
          <a:p>
            <a:pPr defTabSz="422041" eaLnBrk="0" hangingPunct="0">
              <a:buClr>
                <a:prstClr val="black"/>
              </a:buClr>
              <a:defRPr/>
            </a:pPr>
            <a:r>
              <a:rPr lang="en-GB" sz="1100" dirty="0">
                <a:solidFill>
                  <a:srgbClr val="0058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Comoros Isles</a:t>
            </a:r>
          </a:p>
          <a:p>
            <a:pPr defTabSz="422041" eaLnBrk="0" hangingPunct="0">
              <a:buClr>
                <a:prstClr val="black"/>
              </a:buClr>
              <a:defRPr/>
            </a:pPr>
            <a:r>
              <a:rPr lang="en-GB" sz="1100" dirty="0">
                <a:solidFill>
                  <a:srgbClr val="0058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Cote d’Ivoire</a:t>
            </a:r>
          </a:p>
          <a:p>
            <a:pPr defTabSz="422041" eaLnBrk="0" hangingPunct="0">
              <a:buClr>
                <a:prstClr val="black"/>
              </a:buClr>
              <a:defRPr/>
            </a:pPr>
            <a:r>
              <a:rPr lang="en-GB" sz="1100" dirty="0">
                <a:solidFill>
                  <a:srgbClr val="0058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Djibouti</a:t>
            </a:r>
          </a:p>
          <a:p>
            <a:pPr defTabSz="422041" eaLnBrk="0" hangingPunct="0">
              <a:buClr>
                <a:prstClr val="black"/>
              </a:buClr>
              <a:defRPr/>
            </a:pPr>
            <a:r>
              <a:rPr lang="en-GB" sz="1100" dirty="0">
                <a:solidFill>
                  <a:srgbClr val="0058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Gabon</a:t>
            </a:r>
          </a:p>
          <a:p>
            <a:pPr defTabSz="422041" eaLnBrk="0" hangingPunct="0">
              <a:buClr>
                <a:prstClr val="black"/>
              </a:buClr>
              <a:defRPr/>
            </a:pPr>
            <a:r>
              <a:rPr lang="en-GB" sz="1100" dirty="0">
                <a:solidFill>
                  <a:srgbClr val="0058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Gambia</a:t>
            </a:r>
          </a:p>
          <a:p>
            <a:pPr defTabSz="422041" eaLnBrk="0" hangingPunct="0">
              <a:buClr>
                <a:prstClr val="black"/>
              </a:buClr>
              <a:defRPr/>
            </a:pPr>
            <a:r>
              <a:rPr lang="en-GB" sz="1100" dirty="0">
                <a:solidFill>
                  <a:srgbClr val="0058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Guinea</a:t>
            </a:r>
          </a:p>
          <a:p>
            <a:pPr defTabSz="422041" eaLnBrk="0" hangingPunct="0">
              <a:buClr>
                <a:prstClr val="black"/>
              </a:buClr>
              <a:defRPr/>
            </a:pPr>
            <a:r>
              <a:rPr lang="en-GB" sz="1100" dirty="0">
                <a:solidFill>
                  <a:srgbClr val="0058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Guinea Bissau</a:t>
            </a:r>
          </a:p>
          <a:p>
            <a:pPr defTabSz="422041" eaLnBrk="0" hangingPunct="0">
              <a:buClr>
                <a:prstClr val="black"/>
              </a:buClr>
              <a:defRPr/>
            </a:pPr>
            <a:r>
              <a:rPr lang="en-GB" sz="1100" dirty="0">
                <a:solidFill>
                  <a:srgbClr val="0058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Mali</a:t>
            </a:r>
          </a:p>
          <a:p>
            <a:pPr defTabSz="422041" eaLnBrk="0" hangingPunct="0">
              <a:buClr>
                <a:prstClr val="black"/>
              </a:buClr>
              <a:defRPr/>
            </a:pPr>
            <a:r>
              <a:rPr lang="en-GB" sz="1100" dirty="0">
                <a:solidFill>
                  <a:srgbClr val="0058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Mozambique</a:t>
            </a:r>
          </a:p>
          <a:p>
            <a:pPr defTabSz="422041" eaLnBrk="0" hangingPunct="0">
              <a:buClr>
                <a:prstClr val="black"/>
              </a:buClr>
              <a:defRPr/>
            </a:pPr>
            <a:r>
              <a:rPr lang="en-GB" sz="1100" dirty="0">
                <a:solidFill>
                  <a:srgbClr val="0058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Niger</a:t>
            </a:r>
          </a:p>
          <a:p>
            <a:pPr defTabSz="422041" eaLnBrk="0" hangingPunct="0">
              <a:buClr>
                <a:prstClr val="black"/>
              </a:buClr>
              <a:defRPr/>
            </a:pPr>
            <a:r>
              <a:rPr lang="en-GB" sz="1100" dirty="0">
                <a:solidFill>
                  <a:srgbClr val="0058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Nigeria</a:t>
            </a:r>
          </a:p>
          <a:p>
            <a:pPr defTabSz="422041" eaLnBrk="0" hangingPunct="0">
              <a:buClr>
                <a:prstClr val="black"/>
              </a:buClr>
              <a:defRPr/>
            </a:pPr>
            <a:r>
              <a:rPr lang="en-GB" sz="1100" dirty="0">
                <a:solidFill>
                  <a:srgbClr val="0058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Senegal</a:t>
            </a:r>
          </a:p>
          <a:p>
            <a:pPr defTabSz="422041" eaLnBrk="0" hangingPunct="0">
              <a:buClr>
                <a:prstClr val="black"/>
              </a:buClr>
              <a:defRPr/>
            </a:pPr>
            <a:r>
              <a:rPr lang="en-GB" sz="1100" dirty="0">
                <a:solidFill>
                  <a:srgbClr val="0058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Sierra Leone</a:t>
            </a:r>
          </a:p>
          <a:p>
            <a:pPr defTabSz="422041" eaLnBrk="0" hangingPunct="0">
              <a:buClr>
                <a:prstClr val="black"/>
              </a:buClr>
              <a:defRPr/>
            </a:pPr>
            <a:r>
              <a:rPr lang="en-GB" sz="1100" dirty="0">
                <a:solidFill>
                  <a:srgbClr val="0058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Sudan</a:t>
            </a:r>
          </a:p>
          <a:p>
            <a:pPr defTabSz="422041" eaLnBrk="0" hangingPunct="0">
              <a:buClr>
                <a:prstClr val="black"/>
              </a:buClr>
              <a:defRPr/>
            </a:pPr>
            <a:r>
              <a:rPr lang="en-GB" sz="1100" dirty="0">
                <a:solidFill>
                  <a:srgbClr val="0058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Uganda</a:t>
            </a:r>
          </a:p>
        </p:txBody>
      </p:sp>
      <p:sp>
        <p:nvSpPr>
          <p:cNvPr id="559" name="Content Placeholder 2"/>
          <p:cNvSpPr txBox="1">
            <a:spLocks/>
          </p:cNvSpPr>
          <p:nvPr/>
        </p:nvSpPr>
        <p:spPr>
          <a:xfrm>
            <a:off x="5967253" y="990600"/>
            <a:ext cx="1596375" cy="322649"/>
          </a:xfrm>
          <a:prstGeom prst="rect">
            <a:avLst/>
          </a:prstGeom>
          <a:solidFill>
            <a:srgbClr val="003300"/>
          </a:solidFill>
          <a:ln w="6350" algn="ctr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lIns="42203" rIns="42203" anchor="ctr"/>
          <a:lstStyle/>
          <a:p>
            <a:pPr algn="ctr" defTabSz="422041">
              <a:spcBef>
                <a:spcPct val="20000"/>
              </a:spcBef>
              <a:buClr>
                <a:srgbClr val="9BBB59">
                  <a:lumMod val="50000"/>
                </a:srgbClr>
              </a:buClr>
              <a:defRPr/>
            </a:pPr>
            <a:r>
              <a:rPr lang="fr-FR" sz="1000" b="1" dirty="0" smtClean="0">
                <a:solidFill>
                  <a:prstClr val="white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algn="ctr" defTabSz="422041">
              <a:spcBef>
                <a:spcPct val="20000"/>
              </a:spcBef>
              <a:buClr>
                <a:srgbClr val="9BBB59">
                  <a:lumMod val="50000"/>
                </a:srgbClr>
              </a:buClr>
              <a:defRPr/>
            </a:pPr>
            <a:r>
              <a:rPr lang="fr-FR" sz="1000" b="1" dirty="0" smtClean="0">
                <a:solidFill>
                  <a:prstClr val="white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WEST &amp; EAST AFRICA</a:t>
            </a:r>
          </a:p>
          <a:p>
            <a:pPr algn="ctr" defTabSz="422041">
              <a:spcBef>
                <a:spcPct val="20000"/>
              </a:spcBef>
              <a:buClr>
                <a:srgbClr val="9BBB59">
                  <a:lumMod val="50000"/>
                </a:srgbClr>
              </a:buClr>
              <a:defRPr/>
            </a:pPr>
            <a:endParaRPr lang="fr-FR" sz="1000" b="1" dirty="0">
              <a:solidFill>
                <a:prstClr val="white"/>
              </a:solidFill>
              <a:latin typeface="Arial Black" panose="020B0A04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60" name="Rectangle 5"/>
          <p:cNvSpPr>
            <a:spLocks noChangeArrowheads="1"/>
          </p:cNvSpPr>
          <p:nvPr/>
        </p:nvSpPr>
        <p:spPr bwMode="auto">
          <a:xfrm>
            <a:off x="7758229" y="1339602"/>
            <a:ext cx="1297042" cy="1446550"/>
          </a:xfrm>
          <a:prstGeom prst="rect">
            <a:avLst/>
          </a:prstGeom>
          <a:noFill/>
          <a:ln w="12700" algn="ctr">
            <a:solidFill>
              <a:srgbClr val="C00000"/>
            </a:solidFill>
            <a:prstDash val="dash"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defTabSz="422041" eaLnBrk="0" hangingPunct="0">
              <a:buClr>
                <a:prstClr val="black"/>
              </a:buClr>
            </a:pPr>
            <a:r>
              <a:rPr lang="en-GB" sz="1100" dirty="0">
                <a:solidFill>
                  <a:srgbClr val="0058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Albania</a:t>
            </a:r>
          </a:p>
          <a:p>
            <a:pPr defTabSz="422041" eaLnBrk="0" hangingPunct="0">
              <a:buClr>
                <a:prstClr val="black"/>
              </a:buClr>
            </a:pPr>
            <a:r>
              <a:rPr lang="en-GB" sz="1100" dirty="0">
                <a:solidFill>
                  <a:srgbClr val="0058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Azerbaijan</a:t>
            </a:r>
          </a:p>
          <a:p>
            <a:pPr defTabSz="422041" eaLnBrk="0" hangingPunct="0">
              <a:buClr>
                <a:prstClr val="black"/>
              </a:buClr>
            </a:pPr>
            <a:r>
              <a:rPr lang="en-GB" sz="1100" dirty="0">
                <a:solidFill>
                  <a:srgbClr val="0058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Kazakhstan</a:t>
            </a:r>
          </a:p>
          <a:p>
            <a:pPr defTabSz="422041" eaLnBrk="0" hangingPunct="0">
              <a:buClr>
                <a:prstClr val="black"/>
              </a:buClr>
            </a:pPr>
            <a:r>
              <a:rPr lang="en-GB" sz="1100" dirty="0">
                <a:solidFill>
                  <a:srgbClr val="0058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Kyrgyzstan</a:t>
            </a:r>
          </a:p>
          <a:p>
            <a:pPr defTabSz="422041" eaLnBrk="0" hangingPunct="0">
              <a:buClr>
                <a:prstClr val="black"/>
              </a:buClr>
            </a:pPr>
            <a:r>
              <a:rPr lang="en-GB" sz="1100" b="1" u="sng" dirty="0">
                <a:solidFill>
                  <a:srgbClr val="0058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Tajikistan</a:t>
            </a:r>
          </a:p>
          <a:p>
            <a:pPr defTabSz="422041" eaLnBrk="0" hangingPunct="0">
              <a:buClr>
                <a:prstClr val="black"/>
              </a:buClr>
            </a:pPr>
            <a:r>
              <a:rPr lang="en-GB" sz="1100" dirty="0">
                <a:solidFill>
                  <a:srgbClr val="0058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Turkey</a:t>
            </a:r>
          </a:p>
          <a:p>
            <a:pPr defTabSz="422041" eaLnBrk="0" hangingPunct="0">
              <a:buClr>
                <a:prstClr val="black"/>
              </a:buClr>
            </a:pPr>
            <a:r>
              <a:rPr lang="en-GB" sz="1100" dirty="0">
                <a:solidFill>
                  <a:srgbClr val="0058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Turkmenistan</a:t>
            </a:r>
          </a:p>
          <a:p>
            <a:pPr defTabSz="422041" eaLnBrk="0" hangingPunct="0">
              <a:buClr>
                <a:prstClr val="black"/>
              </a:buClr>
            </a:pPr>
            <a:r>
              <a:rPr lang="en-GB" sz="1100" dirty="0">
                <a:solidFill>
                  <a:srgbClr val="0058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Uzbekistan</a:t>
            </a:r>
          </a:p>
        </p:txBody>
      </p:sp>
      <p:sp>
        <p:nvSpPr>
          <p:cNvPr id="561" name="Content Placeholder 2"/>
          <p:cNvSpPr txBox="1">
            <a:spLocks/>
          </p:cNvSpPr>
          <p:nvPr/>
        </p:nvSpPr>
        <p:spPr>
          <a:xfrm>
            <a:off x="7754445" y="990599"/>
            <a:ext cx="1299855" cy="322649"/>
          </a:xfrm>
          <a:prstGeom prst="rect">
            <a:avLst/>
          </a:prstGeom>
          <a:solidFill>
            <a:srgbClr val="003300"/>
          </a:solidFill>
          <a:ln w="6350" algn="ctr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 lIns="42203" rIns="42203" anchor="ctr">
            <a:noAutofit/>
          </a:bodyPr>
          <a:lstStyle/>
          <a:p>
            <a:pPr algn="ctr" defTabSz="422041">
              <a:buClr>
                <a:srgbClr val="9BBB59">
                  <a:lumMod val="50000"/>
                </a:srgbClr>
              </a:buClr>
              <a:defRPr/>
            </a:pPr>
            <a:r>
              <a:rPr lang="fr-FR" sz="1000" b="1" dirty="0" smtClean="0">
                <a:solidFill>
                  <a:prstClr val="white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EE&amp; CENTRAL ASIA</a:t>
            </a:r>
            <a:endParaRPr lang="fr-FR" sz="1000" b="1" dirty="0">
              <a:solidFill>
                <a:prstClr val="white"/>
              </a:solidFill>
              <a:latin typeface="Arial Black" panose="020B0A04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62" name="Rectangle 5"/>
          <p:cNvSpPr>
            <a:spLocks noChangeArrowheads="1"/>
          </p:cNvSpPr>
          <p:nvPr/>
        </p:nvSpPr>
        <p:spPr bwMode="auto">
          <a:xfrm>
            <a:off x="7752166" y="3311604"/>
            <a:ext cx="1302134" cy="110799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defTabSz="422041" eaLnBrk="0" hangingPunct="0">
              <a:buClr>
                <a:prstClr val="black"/>
              </a:buClr>
              <a:defRPr/>
            </a:pPr>
            <a:r>
              <a:rPr lang="pt-BR" sz="1100" dirty="0">
                <a:solidFill>
                  <a:srgbClr val="0058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Bangladesh</a:t>
            </a:r>
          </a:p>
          <a:p>
            <a:pPr defTabSz="422041" eaLnBrk="0" hangingPunct="0">
              <a:buClr>
                <a:prstClr val="black"/>
              </a:buClr>
              <a:defRPr/>
            </a:pPr>
            <a:r>
              <a:rPr lang="pt-BR" sz="1100" dirty="0">
                <a:solidFill>
                  <a:srgbClr val="0058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Brunei</a:t>
            </a:r>
          </a:p>
          <a:p>
            <a:pPr defTabSz="422041" eaLnBrk="0" hangingPunct="0">
              <a:buClr>
                <a:prstClr val="black"/>
              </a:buClr>
              <a:defRPr/>
            </a:pPr>
            <a:r>
              <a:rPr lang="pt-BR" sz="1100" dirty="0">
                <a:solidFill>
                  <a:srgbClr val="0058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Indonesia</a:t>
            </a:r>
          </a:p>
          <a:p>
            <a:pPr defTabSz="422041" eaLnBrk="0" hangingPunct="0">
              <a:buClr>
                <a:prstClr val="black"/>
              </a:buClr>
              <a:defRPr/>
            </a:pPr>
            <a:r>
              <a:rPr lang="pt-BR" sz="1100" dirty="0">
                <a:solidFill>
                  <a:srgbClr val="0058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Malaysia</a:t>
            </a:r>
          </a:p>
          <a:p>
            <a:pPr defTabSz="422041" eaLnBrk="0" hangingPunct="0">
              <a:buClr>
                <a:prstClr val="black"/>
              </a:buClr>
              <a:defRPr/>
            </a:pPr>
            <a:r>
              <a:rPr lang="pt-BR" sz="1100" dirty="0">
                <a:solidFill>
                  <a:srgbClr val="0058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Maldives</a:t>
            </a:r>
          </a:p>
          <a:p>
            <a:pPr defTabSz="422041" eaLnBrk="0" hangingPunct="0">
              <a:buClr>
                <a:prstClr val="black"/>
              </a:buClr>
              <a:defRPr/>
            </a:pPr>
            <a:r>
              <a:rPr lang="pt-BR" sz="1100" dirty="0">
                <a:solidFill>
                  <a:srgbClr val="0058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Pakistan</a:t>
            </a:r>
          </a:p>
        </p:txBody>
      </p:sp>
      <p:sp>
        <p:nvSpPr>
          <p:cNvPr id="563" name="Content Placeholder 2"/>
          <p:cNvSpPr txBox="1">
            <a:spLocks/>
          </p:cNvSpPr>
          <p:nvPr/>
        </p:nvSpPr>
        <p:spPr>
          <a:xfrm>
            <a:off x="7754445" y="2950961"/>
            <a:ext cx="1299855" cy="321446"/>
          </a:xfrm>
          <a:prstGeom prst="rect">
            <a:avLst/>
          </a:prstGeom>
          <a:solidFill>
            <a:srgbClr val="003300"/>
          </a:solidFill>
          <a:ln w="6350" algn="ctr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 lIns="42203" rIns="42203" anchor="ctr">
            <a:noAutofit/>
          </a:bodyPr>
          <a:lstStyle/>
          <a:p>
            <a:pPr algn="ctr" defTabSz="422041">
              <a:buClr>
                <a:srgbClr val="9BBB59">
                  <a:lumMod val="50000"/>
                </a:srgbClr>
              </a:buClr>
              <a:defRPr/>
            </a:pPr>
            <a:r>
              <a:rPr lang="en-US" sz="1000" b="1" dirty="0" smtClean="0">
                <a:solidFill>
                  <a:prstClr val="white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EAST ASIA</a:t>
            </a:r>
            <a:endParaRPr lang="en-US" sz="1000" b="1" dirty="0">
              <a:solidFill>
                <a:prstClr val="white"/>
              </a:solidFill>
              <a:latin typeface="Arial Black" panose="020B0A04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64" name="Rectangle 5"/>
          <p:cNvSpPr>
            <a:spLocks noChangeArrowheads="1"/>
          </p:cNvSpPr>
          <p:nvPr/>
        </p:nvSpPr>
        <p:spPr bwMode="auto">
          <a:xfrm>
            <a:off x="7752166" y="4919990"/>
            <a:ext cx="1302134" cy="26161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defTabSz="422041" eaLnBrk="0" hangingPunct="0">
              <a:buClr>
                <a:prstClr val="black"/>
              </a:buClr>
              <a:defRPr/>
            </a:pPr>
            <a:r>
              <a:rPr lang="en-US" sz="1100" dirty="0" smtClean="0">
                <a:solidFill>
                  <a:schemeClr val="bg1">
                    <a:lumMod val="8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Suriname</a:t>
            </a:r>
            <a:endParaRPr lang="en-US" sz="1100" dirty="0">
              <a:solidFill>
                <a:schemeClr val="bg1">
                  <a:lumMod val="8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65" name="Content Placeholder 2"/>
          <p:cNvSpPr txBox="1">
            <a:spLocks/>
          </p:cNvSpPr>
          <p:nvPr/>
        </p:nvSpPr>
        <p:spPr>
          <a:xfrm>
            <a:off x="7752166" y="4558480"/>
            <a:ext cx="1302134" cy="339878"/>
          </a:xfrm>
          <a:prstGeom prst="rect">
            <a:avLst/>
          </a:prstGeom>
          <a:solidFill>
            <a:srgbClr val="003300"/>
          </a:solidFill>
          <a:ln w="6350" algn="ctr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 lIns="42203" rIns="42203" anchor="ctr">
            <a:noAutofit/>
          </a:bodyPr>
          <a:lstStyle/>
          <a:p>
            <a:pPr algn="ctr" defTabSz="422041">
              <a:buClr>
                <a:srgbClr val="9BBB59">
                  <a:lumMod val="50000"/>
                </a:srgbClr>
              </a:buClr>
              <a:defRPr/>
            </a:pPr>
            <a:r>
              <a:rPr lang="en-US" sz="1000" b="1" dirty="0" smtClean="0">
                <a:solidFill>
                  <a:prstClr val="white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South America</a:t>
            </a:r>
            <a:endParaRPr lang="en-US" sz="1000" b="1" dirty="0">
              <a:solidFill>
                <a:prstClr val="white"/>
              </a:solidFill>
              <a:latin typeface="Arial Black" panose="020B0A04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66" name="Rectangle 9"/>
          <p:cNvSpPr>
            <a:spLocks noChangeArrowheads="1"/>
          </p:cNvSpPr>
          <p:nvPr/>
        </p:nvSpPr>
        <p:spPr bwMode="auto">
          <a:xfrm>
            <a:off x="2321622" y="5159582"/>
            <a:ext cx="1171894" cy="93871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defTabSz="422041" eaLnBrk="0" hangingPunct="0">
              <a:buClr>
                <a:prstClr val="black"/>
              </a:buClr>
              <a:defRPr/>
            </a:pPr>
            <a:r>
              <a:rPr lang="en-GB" sz="1100" dirty="0">
                <a:solidFill>
                  <a:srgbClr val="0058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Jordan</a:t>
            </a:r>
          </a:p>
          <a:p>
            <a:pPr defTabSz="422041" eaLnBrk="0" hangingPunct="0">
              <a:buClr>
                <a:prstClr val="black"/>
              </a:buClr>
              <a:defRPr/>
            </a:pPr>
            <a:r>
              <a:rPr lang="en-GB" sz="1100" dirty="0">
                <a:solidFill>
                  <a:srgbClr val="0058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Kuwait</a:t>
            </a:r>
          </a:p>
          <a:p>
            <a:pPr defTabSz="422041" eaLnBrk="0" hangingPunct="0">
              <a:buClr>
                <a:prstClr val="black"/>
              </a:buClr>
              <a:defRPr/>
            </a:pPr>
            <a:r>
              <a:rPr lang="en-GB" sz="1100" dirty="0">
                <a:solidFill>
                  <a:srgbClr val="0058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Lebanon</a:t>
            </a:r>
          </a:p>
          <a:p>
            <a:pPr defTabSz="422041" eaLnBrk="0" hangingPunct="0">
              <a:buClr>
                <a:prstClr val="black"/>
              </a:buClr>
              <a:defRPr/>
            </a:pPr>
            <a:r>
              <a:rPr lang="en-GB" sz="1100" dirty="0">
                <a:solidFill>
                  <a:srgbClr val="0058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Libya</a:t>
            </a:r>
          </a:p>
          <a:p>
            <a:pPr defTabSz="422041" eaLnBrk="0" hangingPunct="0">
              <a:buClr>
                <a:prstClr val="black"/>
              </a:buClr>
              <a:defRPr/>
            </a:pPr>
            <a:r>
              <a:rPr lang="en-GB" sz="1100" dirty="0">
                <a:solidFill>
                  <a:srgbClr val="0058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Mauritania</a:t>
            </a:r>
          </a:p>
        </p:txBody>
      </p:sp>
      <p:sp>
        <p:nvSpPr>
          <p:cNvPr id="567" name="Rectangle 9"/>
          <p:cNvSpPr>
            <a:spLocks noChangeArrowheads="1"/>
          </p:cNvSpPr>
          <p:nvPr/>
        </p:nvSpPr>
        <p:spPr bwMode="auto">
          <a:xfrm>
            <a:off x="3697049" y="5159582"/>
            <a:ext cx="1058763" cy="93871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defTabSz="422041" eaLnBrk="0" hangingPunct="0">
              <a:buClr>
                <a:prstClr val="black"/>
              </a:buClr>
              <a:defRPr/>
            </a:pPr>
            <a:r>
              <a:rPr lang="it-IT" sz="1100" dirty="0">
                <a:solidFill>
                  <a:srgbClr val="0058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Morocco</a:t>
            </a:r>
          </a:p>
          <a:p>
            <a:pPr defTabSz="422041" eaLnBrk="0" hangingPunct="0">
              <a:buClr>
                <a:prstClr val="black"/>
              </a:buClr>
              <a:defRPr/>
            </a:pPr>
            <a:r>
              <a:rPr lang="it-IT" sz="1100" dirty="0">
                <a:solidFill>
                  <a:srgbClr val="0058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Palestine</a:t>
            </a:r>
          </a:p>
          <a:p>
            <a:pPr defTabSz="422041" eaLnBrk="0" hangingPunct="0">
              <a:buClr>
                <a:prstClr val="black"/>
              </a:buClr>
              <a:defRPr/>
            </a:pPr>
            <a:r>
              <a:rPr lang="it-IT" sz="1100" dirty="0">
                <a:solidFill>
                  <a:srgbClr val="0058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Qatar</a:t>
            </a:r>
          </a:p>
          <a:p>
            <a:pPr defTabSz="422041" eaLnBrk="0" hangingPunct="0">
              <a:buClr>
                <a:prstClr val="black"/>
              </a:buClr>
              <a:defRPr/>
            </a:pPr>
            <a:r>
              <a:rPr lang="it-IT" sz="1100" dirty="0">
                <a:solidFill>
                  <a:srgbClr val="0058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Saudi Arabia</a:t>
            </a:r>
          </a:p>
          <a:p>
            <a:pPr defTabSz="422041" eaLnBrk="0" hangingPunct="0">
              <a:buClr>
                <a:prstClr val="black"/>
              </a:buClr>
              <a:defRPr/>
            </a:pPr>
            <a:r>
              <a:rPr lang="it-IT" sz="1100" dirty="0">
                <a:solidFill>
                  <a:srgbClr val="0058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Syria</a:t>
            </a:r>
          </a:p>
        </p:txBody>
      </p:sp>
      <p:sp>
        <p:nvSpPr>
          <p:cNvPr id="568" name="Rectangle 9"/>
          <p:cNvSpPr>
            <a:spLocks noChangeArrowheads="1"/>
          </p:cNvSpPr>
          <p:nvPr/>
        </p:nvSpPr>
        <p:spPr bwMode="auto">
          <a:xfrm>
            <a:off x="5072478" y="5130023"/>
            <a:ext cx="691242" cy="60016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defTabSz="422041" eaLnBrk="0" hangingPunct="0">
              <a:buClr>
                <a:prstClr val="black"/>
              </a:buClr>
              <a:defRPr/>
            </a:pPr>
            <a:r>
              <a:rPr lang="en-GB" sz="1100" dirty="0">
                <a:solidFill>
                  <a:srgbClr val="0058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Tunisia</a:t>
            </a:r>
          </a:p>
          <a:p>
            <a:pPr defTabSz="422041" eaLnBrk="0" hangingPunct="0">
              <a:buClr>
                <a:prstClr val="black"/>
              </a:buClr>
              <a:defRPr/>
            </a:pPr>
            <a:r>
              <a:rPr lang="en-GB" sz="1100" dirty="0">
                <a:solidFill>
                  <a:srgbClr val="0058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U.A.E</a:t>
            </a:r>
          </a:p>
          <a:p>
            <a:pPr defTabSz="422041" eaLnBrk="0" hangingPunct="0">
              <a:buClr>
                <a:prstClr val="black"/>
              </a:buClr>
              <a:defRPr/>
            </a:pPr>
            <a:r>
              <a:rPr lang="en-GB" sz="1100" dirty="0">
                <a:solidFill>
                  <a:srgbClr val="0058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Yemen </a:t>
            </a:r>
          </a:p>
        </p:txBody>
      </p:sp>
      <p:sp>
        <p:nvSpPr>
          <p:cNvPr id="569" name="Rectangle 568"/>
          <p:cNvSpPr/>
          <p:nvPr/>
        </p:nvSpPr>
        <p:spPr>
          <a:xfrm>
            <a:off x="942006" y="5077849"/>
            <a:ext cx="4821713" cy="1094351"/>
          </a:xfrm>
          <a:prstGeom prst="rect">
            <a:avLst/>
          </a:prstGeom>
          <a:noFill/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570" name="Rectangle 8"/>
          <p:cNvSpPr>
            <a:spLocks noChangeArrowheads="1"/>
          </p:cNvSpPr>
          <p:nvPr/>
        </p:nvSpPr>
        <p:spPr bwMode="auto">
          <a:xfrm>
            <a:off x="5767791" y="5305013"/>
            <a:ext cx="3033819" cy="9557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GB" sz="1600" i="1" dirty="0" smtClean="0">
                <a:solidFill>
                  <a:srgbClr val="1B5F2E"/>
                </a:solidFill>
                <a:latin typeface="Arial Black" panose="020B0A04020102020204" pitchFamily="34" charset="0"/>
                <a:ea typeface="+mj-ea"/>
                <a:cs typeface="+mj-cs"/>
              </a:rPr>
              <a:t>52 Member Countries, representing 1.5 billion people</a:t>
            </a:r>
            <a:endParaRPr lang="en-GB" sz="1600" i="1" dirty="0">
              <a:solidFill>
                <a:srgbClr val="1B5F2E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grpSp>
        <p:nvGrpSpPr>
          <p:cNvPr id="627" name="Group 626"/>
          <p:cNvGrpSpPr/>
          <p:nvPr/>
        </p:nvGrpSpPr>
        <p:grpSpPr>
          <a:xfrm>
            <a:off x="196922" y="1018094"/>
            <a:ext cx="5718777" cy="3719006"/>
            <a:chOff x="324626" y="4294014"/>
            <a:chExt cx="3500126" cy="2276184"/>
          </a:xfrm>
        </p:grpSpPr>
        <p:pic>
          <p:nvPicPr>
            <p:cNvPr id="628" name="Picture 2" descr="Image of National Flag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388" y="4296205"/>
              <a:ext cx="191599" cy="1283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9" name="Picture 628" descr="Image of National Flag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0730" y="4296206"/>
              <a:ext cx="191599" cy="1283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0" name="Picture 6" descr="Image of National Flag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5405" y="4296206"/>
              <a:ext cx="191599" cy="1283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1" name="Picture 8" descr="Image of National Flag"/>
            <p:cNvPicPr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3153" y="5545391"/>
              <a:ext cx="191599" cy="1283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2" name="Picture 10" descr="Image of National Flag"/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3153" y="5366936"/>
              <a:ext cx="191599" cy="1283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3" name="Picture 12" descr="Image of National Flag"/>
            <p:cNvPicPr>
              <a:picLocks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3153" y="5723846"/>
              <a:ext cx="191599" cy="1283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4" name="Picture 14" descr="Image of National Flag"/>
            <p:cNvPicPr>
              <a:picLocks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3153" y="6080756"/>
              <a:ext cx="191599" cy="1283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5" name="Picture 16" descr="Image of National Flag"/>
            <p:cNvPicPr>
              <a:picLocks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3153" y="6441843"/>
              <a:ext cx="191599" cy="1283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6" name="Picture 18" descr="Image of National Flag"/>
            <p:cNvPicPr>
              <a:picLocks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6965" y="6441843"/>
              <a:ext cx="191599" cy="1283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7" name="Picture 20" descr="Image of National Flag"/>
            <p:cNvPicPr>
              <a:picLocks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5990" y="6441843"/>
              <a:ext cx="191599" cy="1283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8" name="Picture 22" descr="Image of National Flag"/>
            <p:cNvPicPr>
              <a:picLocks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2185" y="6441843"/>
              <a:ext cx="191599" cy="1283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9" name="Picture 24" descr="Image of Palestinian Flag (unrecognized)"/>
            <p:cNvPicPr>
              <a:picLocks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820" y="6441843"/>
              <a:ext cx="191599" cy="1283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0" name="Picture 26" descr="Image of National Flag"/>
            <p:cNvPicPr>
              <a:picLocks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625" y="6441843"/>
              <a:ext cx="191599" cy="1283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1" name="Picture 28" descr="Image of National Flag"/>
            <p:cNvPicPr>
              <a:picLocks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580" y="4296206"/>
              <a:ext cx="191599" cy="1283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2" name="Picture 30" descr="Image of National Flag"/>
            <p:cNvPicPr>
              <a:picLocks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30" y="5726219"/>
              <a:ext cx="191599" cy="1283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3" name="Picture 32" descr="Image of National Flag"/>
            <p:cNvPicPr>
              <a:picLocks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30" y="5190431"/>
              <a:ext cx="191599" cy="1283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4" name="Picture 34" descr="Image of National Flag"/>
            <p:cNvPicPr>
              <a:picLocks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3153" y="4296206"/>
              <a:ext cx="191599" cy="1283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5" name="Picture 36" descr="Image of National Flag"/>
            <p:cNvPicPr>
              <a:picLocks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30" y="4474802"/>
              <a:ext cx="191599" cy="1283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6" name="Picture 38" descr="Image of National Flag"/>
            <p:cNvPicPr>
              <a:picLocks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2880" y="4296206"/>
              <a:ext cx="191599" cy="1283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7" name="Picture 40" descr="Image of National Flag"/>
            <p:cNvPicPr>
              <a:picLocks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5030" y="4296206"/>
              <a:ext cx="191599" cy="1283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8" name="Picture 42" descr="Image of National Flag"/>
            <p:cNvPicPr>
              <a:picLocks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3153" y="4653116"/>
              <a:ext cx="191599" cy="1283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9" name="Picture 44" descr="Image of National Flag"/>
            <p:cNvPicPr>
              <a:picLocks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3153" y="4831571"/>
              <a:ext cx="191599" cy="1283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0" name="Picture 46" descr="Image of National Flag"/>
            <p:cNvPicPr>
              <a:picLocks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3153" y="5010026"/>
              <a:ext cx="191599" cy="1283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1" name="Picture 48" descr="Image of National Flag"/>
            <p:cNvPicPr>
              <a:picLocks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3255" y="4296206"/>
              <a:ext cx="191599" cy="1283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2" name="Picture 50" descr="Image of National Flag"/>
            <p:cNvPicPr>
              <a:picLocks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380" y="6441843"/>
              <a:ext cx="191599" cy="1283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3" name="Picture 52" descr="Image of National Flag"/>
            <p:cNvPicPr>
              <a:picLocks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3600" y="6441843"/>
              <a:ext cx="191599" cy="1283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4" name="Picture 54" descr="Image of National Flag"/>
            <p:cNvPicPr>
              <a:picLocks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7405" y="6441843"/>
              <a:ext cx="191599" cy="1283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5" name="Picture 56" descr="Image of National Flag"/>
            <p:cNvPicPr>
              <a:picLocks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30" y="6441843"/>
              <a:ext cx="191599" cy="1283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6" name="Picture 58" descr="Image of National Flag"/>
            <p:cNvPicPr>
              <a:picLocks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1105" y="4296206"/>
              <a:ext cx="191599" cy="1283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7" name="Picture 60" descr="Image of National Flag"/>
            <p:cNvPicPr>
              <a:picLocks noChangeArrowheads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30" y="5369027"/>
              <a:ext cx="191599" cy="1283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8" name="Picture 62" descr="Image of National Flag"/>
            <p:cNvPicPr>
              <a:picLocks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9330" y="4296206"/>
              <a:ext cx="191599" cy="1283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9" name="Picture 64" descr="Image of National Flag"/>
            <p:cNvPicPr>
              <a:picLocks noChangeArrowheads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3153" y="4474661"/>
              <a:ext cx="191599" cy="1283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0" name="Picture 66" descr="Image of National Flag"/>
            <p:cNvPicPr>
              <a:picLocks noChangeArrowheads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30" y="6083411"/>
              <a:ext cx="191599" cy="1283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1" name="Picture 68" descr="Image of National Flag"/>
            <p:cNvPicPr>
              <a:picLocks noChangeArrowheads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95" y="6441843"/>
              <a:ext cx="191599" cy="1283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2" name="Picture 70" descr="Image of National Flag"/>
            <p:cNvPicPr>
              <a:picLocks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1210" y="6441843"/>
              <a:ext cx="191599" cy="1283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3" name="Picture 72" descr="Image of National Flag"/>
            <p:cNvPicPr>
              <a:picLocks noChangeArrowheads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7180" y="4296206"/>
              <a:ext cx="191599" cy="1283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4" name="Picture 74" descr="Image of National Flag"/>
            <p:cNvPicPr>
              <a:picLocks noChangeArrowheads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518" y="4294014"/>
              <a:ext cx="191599" cy="1283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5" name="Picture 76" descr="Image of National Flag"/>
            <p:cNvPicPr>
              <a:picLocks noChangeArrowheads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655" y="4296206"/>
              <a:ext cx="191599" cy="1283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6" name="Picture 78" descr="Image of National Flag"/>
            <p:cNvPicPr>
              <a:picLocks noChangeArrowheads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3153" y="5902301"/>
              <a:ext cx="191599" cy="1283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7" name="Picture 80" descr="Image of National Flag"/>
            <p:cNvPicPr>
              <a:picLocks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3153" y="6259211"/>
              <a:ext cx="191599" cy="1283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8" name="Picture 82" descr="Image of National Flag"/>
            <p:cNvPicPr>
              <a:picLocks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30" y="5547623"/>
              <a:ext cx="191599" cy="1283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9" name="Picture 84" descr="Image of National Flag"/>
            <p:cNvPicPr>
              <a:picLocks noChangeArrowheads="1"/>
            </p:cNvPicPr>
            <p:nvPr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30" y="4653398"/>
              <a:ext cx="191599" cy="1283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0" name="Picture 86" descr="Image of National Flag"/>
            <p:cNvPicPr>
              <a:picLocks noChangeArrowheads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30" y="5011835"/>
              <a:ext cx="191599" cy="1283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1" name="Picture 88" descr="Image of National Flag"/>
            <p:cNvPicPr>
              <a:picLocks noChangeArrowheads="1"/>
            </p:cNvPicPr>
            <p:nvPr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6805" y="4296206"/>
              <a:ext cx="191599" cy="1283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2" name="Picture 90" descr="Image of National Flag"/>
            <p:cNvPicPr>
              <a:picLocks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8955" y="4296206"/>
              <a:ext cx="191599" cy="1283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3" name="Picture 92" descr="Image of National Flag"/>
            <p:cNvPicPr>
              <a:picLocks noChangeArrowheads="1"/>
            </p:cNvPicPr>
            <p:nvPr/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3153" y="5188481"/>
              <a:ext cx="191599" cy="1283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4" name="Picture 94" descr="Image of National Flag"/>
            <p:cNvPicPr>
              <a:picLocks noChangeArrowheads="1"/>
            </p:cNvPicPr>
            <p:nvPr/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0770" y="6441843"/>
              <a:ext cx="191599" cy="1283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5" name="Picture 96" descr="Image of National Flag"/>
            <p:cNvPicPr>
              <a:picLocks noChangeArrowheads="1"/>
            </p:cNvPicPr>
            <p:nvPr/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4575" y="6441843"/>
              <a:ext cx="191599" cy="1283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6" name="Picture 98" descr="Image of National Flag"/>
            <p:cNvPicPr>
              <a:picLocks noChangeArrowheads="1"/>
            </p:cNvPicPr>
            <p:nvPr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5015" y="6441843"/>
              <a:ext cx="191599" cy="1283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7" name="Picture 100" descr="Image of National Flag"/>
            <p:cNvPicPr>
              <a:picLocks noChangeArrowheads="1"/>
            </p:cNvPicPr>
            <p:nvPr/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30" y="5904815"/>
              <a:ext cx="191599" cy="1283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8" name="Picture 677"/>
            <p:cNvPicPr>
              <a:picLocks noChangeAspect="1"/>
            </p:cNvPicPr>
            <p:nvPr/>
          </p:nvPicPr>
          <p:blipFill>
            <a:blip r:embed="rId54"/>
            <a:stretch>
              <a:fillRect/>
            </a:stretch>
          </p:blipFill>
          <p:spPr>
            <a:xfrm>
              <a:off x="324626" y="6262007"/>
              <a:ext cx="193403" cy="12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679" name="Picture 2" descr="Image of National Flag"/>
            <p:cNvPicPr preferRelativeResize="0">
              <a:picLocks noChangeArrowheads="1"/>
            </p:cNvPicPr>
            <p:nvPr/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229" y="4831994"/>
              <a:ext cx="190800" cy="12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156332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3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74000">
              <a:schemeClr val="bg1"/>
            </a:gs>
            <a:gs pos="0">
              <a:srgbClr val="EBF1D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F1B6-BBE2-49F6-9D5F-188212223B5F}" type="slidenum">
              <a:rPr lang="fr-FR" smtClean="0"/>
              <a:t>5</a:t>
            </a:fld>
            <a:endParaRPr lang="fr-FR"/>
          </a:p>
        </p:txBody>
      </p:sp>
      <p:sp>
        <p:nvSpPr>
          <p:cNvPr id="693" name="Title 3"/>
          <p:cNvSpPr>
            <a:spLocks noGrp="1"/>
          </p:cNvSpPr>
          <p:nvPr>
            <p:ph type="title"/>
          </p:nvPr>
        </p:nvSpPr>
        <p:spPr>
          <a:xfrm>
            <a:off x="278296" y="112644"/>
            <a:ext cx="8484704" cy="725556"/>
          </a:xfrm>
        </p:spPr>
        <p:txBody>
          <a:bodyPr>
            <a:normAutofit/>
          </a:bodyPr>
          <a:lstStyle/>
          <a:p>
            <a:pPr algn="just"/>
            <a:r>
              <a:rPr lang="en-US" sz="1800" cap="all" dirty="0" smtClean="0">
                <a:latin typeface="Arial Black" panose="020B0A04020102020204" pitchFamily="34" charset="0"/>
              </a:rPr>
              <a:t>ICD </a:t>
            </a:r>
            <a:r>
              <a:rPr lang="en-US" sz="1800" cap="all" dirty="0">
                <a:latin typeface="Arial Black" panose="020B0A04020102020204" pitchFamily="34" charset="0"/>
              </a:rPr>
              <a:t>Offers Complete Bouquet of Islamic Finance and Investment </a:t>
            </a:r>
            <a:r>
              <a:rPr lang="en-US" sz="1800" cap="all" dirty="0" smtClean="0">
                <a:latin typeface="Arial Black" panose="020B0A04020102020204" pitchFamily="34" charset="0"/>
              </a:rPr>
              <a:t>Products… </a:t>
            </a:r>
            <a:endParaRPr lang="en-US" sz="1800" cap="all" dirty="0">
              <a:latin typeface="Arial Black" panose="020B0A04020102020204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4033702" y="1358445"/>
            <a:ext cx="1881554" cy="1290917"/>
          </a:xfrm>
          <a:prstGeom prst="rect">
            <a:avLst/>
          </a:prstGeom>
          <a:solidFill>
            <a:srgbClr val="EBF1DE"/>
          </a:solidFill>
          <a:ln w="9525" algn="ctr">
            <a:noFill/>
            <a:round/>
            <a:headEnd/>
            <a:tailEnd/>
          </a:ln>
        </p:spPr>
        <p:txBody>
          <a:bodyPr lIns="91405" tIns="45703" rIns="91405" bIns="45703" anchor="ctr"/>
          <a:lstStyle/>
          <a:p>
            <a:pPr algn="ctr">
              <a:buClr>
                <a:srgbClr val="CC3300"/>
              </a:buClr>
            </a:pPr>
            <a:endParaRPr lang="en-US" sz="1600" b="1" dirty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207315" y="1389222"/>
            <a:ext cx="1800011" cy="1290917"/>
          </a:xfrm>
          <a:prstGeom prst="rect">
            <a:avLst/>
          </a:prstGeom>
          <a:solidFill>
            <a:srgbClr val="EBF1DE"/>
          </a:solidFill>
          <a:ln w="9525" algn="ctr">
            <a:noFill/>
            <a:round/>
            <a:headEnd/>
            <a:tailEnd/>
          </a:ln>
        </p:spPr>
        <p:txBody>
          <a:bodyPr lIns="91405" tIns="45703" rIns="91405" bIns="45703" anchor="ctr"/>
          <a:lstStyle/>
          <a:p>
            <a:pPr algn="ctr">
              <a:buClr>
                <a:srgbClr val="CC3300"/>
              </a:buClr>
            </a:pPr>
            <a:endParaRPr lang="en-US" sz="1600" b="1" dirty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457200" y="1587940"/>
            <a:ext cx="1667537" cy="893480"/>
          </a:xfrm>
          <a:prstGeom prst="rect">
            <a:avLst/>
          </a:prstGeom>
          <a:solidFill>
            <a:srgbClr val="0033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1300" cap="all" dirty="0" smtClean="0">
                <a:latin typeface="Arial Black" panose="020B0A04020102020204" pitchFamily="34" charset="0"/>
              </a:rPr>
              <a:t>Direct Investment &amp; Financing </a:t>
            </a:r>
            <a:endParaRPr lang="en-US" sz="1300" cap="all" dirty="0">
              <a:latin typeface="Arial Black" panose="020B0A04020102020204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2207315" y="1548629"/>
            <a:ext cx="1800011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1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ICD </a:t>
            </a:r>
            <a:r>
              <a:rPr lang="en-US" sz="11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provides growth capital in the form of Debt and Equity to clients for projects in industries other than financial sector</a:t>
            </a:r>
            <a:endParaRPr lang="en-US" sz="11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4101942" y="1449890"/>
            <a:ext cx="1881554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600"/>
              </a:spcBef>
              <a:buClr>
                <a:srgbClr val="003300"/>
              </a:buClr>
              <a:buFont typeface="Wingdings" panose="05000000000000000000" pitchFamily="2" charset="2"/>
              <a:buChar char="§"/>
            </a:pPr>
            <a:r>
              <a:rPr lang="en-US" sz="11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Equity Financing</a:t>
            </a:r>
          </a:p>
          <a:p>
            <a:pPr marL="171450" indent="-171450">
              <a:spcBef>
                <a:spcPts val="600"/>
              </a:spcBef>
              <a:buClr>
                <a:srgbClr val="003300"/>
              </a:buClr>
              <a:buFont typeface="Wingdings" panose="05000000000000000000" pitchFamily="2" charset="2"/>
              <a:buChar char="§"/>
            </a:pPr>
            <a:r>
              <a:rPr lang="en-US" sz="11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Medium Term Debt Financing</a:t>
            </a:r>
          </a:p>
          <a:p>
            <a:pPr marL="171450" indent="-171450">
              <a:spcBef>
                <a:spcPts val="600"/>
              </a:spcBef>
              <a:buClr>
                <a:srgbClr val="003300"/>
              </a:buClr>
              <a:buFont typeface="Wingdings" panose="05000000000000000000" pitchFamily="2" charset="2"/>
              <a:buChar char="§"/>
            </a:pPr>
            <a:r>
              <a:rPr lang="en-US" sz="11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Short Term Debt Financing </a:t>
            </a:r>
            <a:endParaRPr lang="en-US" sz="11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0" name="Trapezoid 79"/>
          <p:cNvSpPr/>
          <p:nvPr/>
        </p:nvSpPr>
        <p:spPr>
          <a:xfrm rot="16200000">
            <a:off x="1504417" y="1962727"/>
            <a:ext cx="1268338" cy="137458"/>
          </a:xfrm>
          <a:prstGeom prst="trapezoid">
            <a:avLst>
              <a:gd name="adj" fmla="val 128828"/>
            </a:avLst>
          </a:prstGeom>
          <a:solidFill>
            <a:srgbClr val="C7DA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4033702" y="2750962"/>
            <a:ext cx="1881554" cy="1290917"/>
          </a:xfrm>
          <a:prstGeom prst="rect">
            <a:avLst/>
          </a:prstGeom>
          <a:solidFill>
            <a:srgbClr val="EBF1DE"/>
          </a:solidFill>
          <a:ln w="9525" algn="ctr">
            <a:noFill/>
            <a:round/>
            <a:headEnd/>
            <a:tailEnd/>
          </a:ln>
        </p:spPr>
        <p:txBody>
          <a:bodyPr lIns="91405" tIns="45703" rIns="91405" bIns="45703" anchor="ctr"/>
          <a:lstStyle/>
          <a:p>
            <a:pPr algn="ctr">
              <a:buClr>
                <a:srgbClr val="CC3300"/>
              </a:buClr>
            </a:pPr>
            <a:endParaRPr lang="en-US" sz="1600" b="1" dirty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2207315" y="2781739"/>
            <a:ext cx="1800011" cy="1290917"/>
          </a:xfrm>
          <a:prstGeom prst="rect">
            <a:avLst/>
          </a:prstGeom>
          <a:solidFill>
            <a:srgbClr val="EBF1DE"/>
          </a:solidFill>
          <a:ln w="9525" algn="ctr">
            <a:noFill/>
            <a:round/>
            <a:headEnd/>
            <a:tailEnd/>
          </a:ln>
        </p:spPr>
        <p:txBody>
          <a:bodyPr lIns="91405" tIns="45703" rIns="91405" bIns="45703" anchor="ctr"/>
          <a:lstStyle/>
          <a:p>
            <a:pPr algn="ctr">
              <a:buClr>
                <a:srgbClr val="CC3300"/>
              </a:buClr>
            </a:pPr>
            <a:endParaRPr lang="en-US" sz="1600" b="1" dirty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57200" y="2980458"/>
            <a:ext cx="1667537" cy="893480"/>
          </a:xfrm>
          <a:prstGeom prst="rect">
            <a:avLst/>
          </a:prstGeom>
          <a:solidFill>
            <a:srgbClr val="0033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1300" cap="all" dirty="0">
                <a:latin typeface="Arial Black" panose="020B0A04020102020204" pitchFamily="34" charset="0"/>
              </a:rPr>
              <a:t>Financial Institutions Development </a:t>
            </a:r>
          </a:p>
        </p:txBody>
      </p:sp>
      <p:sp>
        <p:nvSpPr>
          <p:cNvPr id="86" name="Rectangle 85"/>
          <p:cNvSpPr/>
          <p:nvPr/>
        </p:nvSpPr>
        <p:spPr>
          <a:xfrm>
            <a:off x="2207315" y="2946681"/>
            <a:ext cx="180001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1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ICD extends its own reach by setting up, investing, financing and providing expert advice to other Islamic Banks in </a:t>
            </a:r>
            <a:r>
              <a:rPr lang="en-US" sz="11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its Member </a:t>
            </a:r>
            <a:r>
              <a:rPr lang="en-US" sz="11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Countries</a:t>
            </a:r>
          </a:p>
        </p:txBody>
      </p:sp>
      <p:sp>
        <p:nvSpPr>
          <p:cNvPr id="87" name="Rectangle 86"/>
          <p:cNvSpPr/>
          <p:nvPr/>
        </p:nvSpPr>
        <p:spPr>
          <a:xfrm>
            <a:off x="4088294" y="2869737"/>
            <a:ext cx="188155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600"/>
              </a:spcBef>
              <a:buClr>
                <a:srgbClr val="003300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Direct investment in Islamic Banks</a:t>
            </a:r>
          </a:p>
          <a:p>
            <a:pPr marL="171450" indent="-171450">
              <a:spcBef>
                <a:spcPts val="600"/>
              </a:spcBef>
              <a:buClr>
                <a:srgbClr val="003300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Setting up Islamic Financial Institutions</a:t>
            </a:r>
          </a:p>
          <a:p>
            <a:pPr marL="171450" indent="-171450">
              <a:spcBef>
                <a:spcPts val="600"/>
              </a:spcBef>
              <a:buClr>
                <a:srgbClr val="003300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Provide Lines of Financing</a:t>
            </a:r>
          </a:p>
        </p:txBody>
      </p:sp>
      <p:sp>
        <p:nvSpPr>
          <p:cNvPr id="88" name="Trapezoid 87"/>
          <p:cNvSpPr/>
          <p:nvPr/>
        </p:nvSpPr>
        <p:spPr>
          <a:xfrm rot="16200000">
            <a:off x="1504417" y="3355245"/>
            <a:ext cx="1268338" cy="137458"/>
          </a:xfrm>
          <a:prstGeom prst="trapezoid">
            <a:avLst>
              <a:gd name="adj" fmla="val 128828"/>
            </a:avLst>
          </a:prstGeom>
          <a:solidFill>
            <a:srgbClr val="C7DA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6135845" y="4843078"/>
            <a:ext cx="16199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endParaRPr lang="en-IN" sz="1200" spc="-5" dirty="0">
              <a:latin typeface="+mj-lt"/>
              <a:cs typeface="Arial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IN" sz="1200" spc="-5" dirty="0">
              <a:latin typeface="+mj-lt"/>
              <a:cs typeface="Arial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4033702" y="4195921"/>
            <a:ext cx="1881554" cy="1290917"/>
          </a:xfrm>
          <a:prstGeom prst="rect">
            <a:avLst/>
          </a:prstGeom>
          <a:solidFill>
            <a:srgbClr val="EBF1DE"/>
          </a:solidFill>
          <a:ln w="9525" algn="ctr">
            <a:noFill/>
            <a:round/>
            <a:headEnd/>
            <a:tailEnd/>
          </a:ln>
        </p:spPr>
        <p:txBody>
          <a:bodyPr lIns="91405" tIns="45703" rIns="91405" bIns="45703" anchor="ctr"/>
          <a:lstStyle/>
          <a:p>
            <a:pPr algn="ctr">
              <a:buClr>
                <a:srgbClr val="CC3300"/>
              </a:buClr>
            </a:pPr>
            <a:endParaRPr lang="en-US" sz="1600" b="1" dirty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2207315" y="4195921"/>
            <a:ext cx="1800011" cy="1290917"/>
          </a:xfrm>
          <a:prstGeom prst="rect">
            <a:avLst/>
          </a:prstGeom>
          <a:solidFill>
            <a:srgbClr val="EBF1DE"/>
          </a:solidFill>
          <a:ln w="9525" algn="ctr">
            <a:noFill/>
            <a:round/>
            <a:headEnd/>
            <a:tailEnd/>
          </a:ln>
        </p:spPr>
        <p:txBody>
          <a:bodyPr lIns="91405" tIns="45703" rIns="91405" bIns="45703" anchor="ctr"/>
          <a:lstStyle/>
          <a:p>
            <a:pPr algn="ctr">
              <a:buClr>
                <a:srgbClr val="CC3300"/>
              </a:buClr>
            </a:pPr>
            <a:endParaRPr lang="en-US" sz="1600" b="1" dirty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457200" y="4394639"/>
            <a:ext cx="1667537" cy="893480"/>
          </a:xfrm>
          <a:prstGeom prst="rect">
            <a:avLst/>
          </a:prstGeom>
          <a:solidFill>
            <a:srgbClr val="0033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1300" cap="all" dirty="0">
                <a:latin typeface="Arial Black" panose="020B0A04020102020204" pitchFamily="34" charset="0"/>
              </a:rPr>
              <a:t>Advisory &amp; Asset Management</a:t>
            </a:r>
          </a:p>
        </p:txBody>
      </p:sp>
      <p:sp>
        <p:nvSpPr>
          <p:cNvPr id="93" name="Rectangle 92"/>
          <p:cNvSpPr/>
          <p:nvPr/>
        </p:nvSpPr>
        <p:spPr>
          <a:xfrm>
            <a:off x="2207315" y="4208462"/>
            <a:ext cx="1800011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1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ICD provides wide range of advisory solutions to its clients and </a:t>
            </a:r>
            <a:r>
              <a:rPr lang="en-US" sz="11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establishes, develops and manages funds that support </a:t>
            </a:r>
            <a:r>
              <a:rPr lang="en-US" sz="11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growth of targeted sectors in its </a:t>
            </a:r>
            <a:r>
              <a:rPr lang="en-US" sz="11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Member </a:t>
            </a:r>
            <a:r>
              <a:rPr lang="en-US" sz="11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</a:t>
            </a:r>
            <a:r>
              <a:rPr lang="en-US" sz="11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ountries</a:t>
            </a:r>
            <a:endParaRPr lang="en-US" sz="11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4074646" y="4166444"/>
            <a:ext cx="188155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300"/>
              </a:spcBef>
              <a:buClr>
                <a:srgbClr val="003300"/>
              </a:buClr>
              <a:buFont typeface="Wingdings" panose="05000000000000000000" pitchFamily="2" charset="2"/>
              <a:buChar char="§"/>
            </a:pPr>
            <a:r>
              <a:rPr lang="en-US" sz="11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Infrastructure Advisory</a:t>
            </a:r>
          </a:p>
          <a:p>
            <a:pPr marL="171450" indent="-171450">
              <a:spcBef>
                <a:spcPts val="300"/>
              </a:spcBef>
              <a:buClr>
                <a:srgbClr val="003300"/>
              </a:buClr>
              <a:buFont typeface="Wingdings" panose="05000000000000000000" pitchFamily="2" charset="2"/>
              <a:buChar char="§"/>
            </a:pPr>
            <a:r>
              <a:rPr lang="en-US" sz="11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IFI Advisory</a:t>
            </a:r>
          </a:p>
          <a:p>
            <a:pPr marL="171450" indent="-171450">
              <a:spcBef>
                <a:spcPts val="300"/>
              </a:spcBef>
              <a:buClr>
                <a:srgbClr val="003300"/>
              </a:buClr>
              <a:buFont typeface="Wingdings" panose="05000000000000000000" pitchFamily="2" charset="2"/>
              <a:buChar char="§"/>
            </a:pPr>
            <a:r>
              <a:rPr lang="en-US" sz="11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SEZ Advisory</a:t>
            </a:r>
          </a:p>
          <a:p>
            <a:pPr marL="171450" indent="-171450">
              <a:spcBef>
                <a:spcPts val="300"/>
              </a:spcBef>
              <a:buClr>
                <a:srgbClr val="003300"/>
              </a:buClr>
              <a:buFont typeface="Wingdings" panose="05000000000000000000" pitchFamily="2" charset="2"/>
              <a:buChar char="§"/>
            </a:pPr>
            <a:r>
              <a:rPr lang="en-US" sz="11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Sukuk Advisory</a:t>
            </a:r>
          </a:p>
          <a:p>
            <a:pPr marL="171450" indent="-171450">
              <a:spcBef>
                <a:spcPts val="300"/>
              </a:spcBef>
              <a:buClr>
                <a:srgbClr val="003300"/>
              </a:buClr>
              <a:buFont typeface="Wingdings" panose="05000000000000000000" pitchFamily="2" charset="2"/>
              <a:buChar char="§"/>
            </a:pPr>
            <a:r>
              <a:rPr lang="en-US" sz="11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Private Equity Funds</a:t>
            </a:r>
          </a:p>
          <a:p>
            <a:pPr marL="171450" indent="-171450">
              <a:spcBef>
                <a:spcPts val="300"/>
              </a:spcBef>
              <a:buClr>
                <a:srgbClr val="003300"/>
              </a:buClr>
              <a:buFont typeface="Wingdings" panose="05000000000000000000" pitchFamily="2" charset="2"/>
              <a:buChar char="§"/>
            </a:pPr>
            <a:r>
              <a:rPr lang="en-US" sz="11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SME and Income Funds</a:t>
            </a:r>
          </a:p>
          <a:p>
            <a:pPr marL="171450" indent="-171450">
              <a:spcBef>
                <a:spcPts val="300"/>
              </a:spcBef>
              <a:buFont typeface="Wingdings" panose="05000000000000000000" pitchFamily="2" charset="2"/>
              <a:buChar char="§"/>
            </a:pPr>
            <a:endParaRPr lang="en-US" sz="1100" dirty="0" smtClean="0">
              <a:latin typeface="+mj-lt"/>
            </a:endParaRPr>
          </a:p>
        </p:txBody>
      </p:sp>
      <p:sp>
        <p:nvSpPr>
          <p:cNvPr id="95" name="Trapezoid 94"/>
          <p:cNvSpPr/>
          <p:nvPr/>
        </p:nvSpPr>
        <p:spPr>
          <a:xfrm rot="16200000">
            <a:off x="1504417" y="4769426"/>
            <a:ext cx="1268338" cy="137458"/>
          </a:xfrm>
          <a:prstGeom prst="trapezoid">
            <a:avLst>
              <a:gd name="adj" fmla="val 128828"/>
            </a:avLst>
          </a:prstGeom>
          <a:solidFill>
            <a:srgbClr val="C7DA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6" name="Table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840090"/>
              </p:ext>
            </p:extLst>
          </p:nvPr>
        </p:nvGraphicFramePr>
        <p:xfrm>
          <a:off x="5976803" y="1435872"/>
          <a:ext cx="2321170" cy="12252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0585"/>
                <a:gridCol w="1160585"/>
              </a:tblGrid>
              <a:tr h="30630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900" b="0" kern="1200" spc="-5" dirty="0" err="1" smtClean="0">
                          <a:solidFill>
                            <a:schemeClr val="dk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Mudaraba</a:t>
                      </a:r>
                      <a:endParaRPr lang="en-IN" sz="1000" b="0" kern="1200" spc="-5" dirty="0" smtClean="0">
                        <a:solidFill>
                          <a:schemeClr val="dk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4406" marR="8440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900" b="0" kern="1200" spc="-5" dirty="0" err="1" smtClean="0">
                          <a:solidFill>
                            <a:schemeClr val="dk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Istisna</a:t>
                      </a:r>
                      <a:endParaRPr lang="en-IN" sz="1000" b="0" kern="1200" spc="-5" dirty="0" smtClean="0">
                        <a:solidFill>
                          <a:schemeClr val="dk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4406" marR="8440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630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900" b="0" kern="1200" spc="-5" dirty="0" smtClean="0">
                          <a:solidFill>
                            <a:schemeClr val="dk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Murabaha</a:t>
                      </a:r>
                      <a:endParaRPr lang="en-IN" sz="1000" b="0" kern="1200" spc="-5" dirty="0" smtClean="0">
                        <a:solidFill>
                          <a:schemeClr val="dk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4406" marR="8440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900" b="0" kern="1200" spc="-5" dirty="0" smtClean="0">
                          <a:solidFill>
                            <a:schemeClr val="dk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Ijara</a:t>
                      </a:r>
                      <a:endParaRPr lang="en-IN" sz="1000" b="0" kern="1200" spc="-5" dirty="0" smtClean="0">
                        <a:solidFill>
                          <a:schemeClr val="dk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4406" marR="8440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630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900" b="0" kern="1200" spc="-5" dirty="0" err="1" smtClean="0">
                          <a:solidFill>
                            <a:schemeClr val="dk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Wakalah</a:t>
                      </a:r>
                      <a:endParaRPr lang="en-IN" sz="1000" b="0" kern="1200" spc="-5" dirty="0" smtClean="0">
                        <a:solidFill>
                          <a:schemeClr val="dk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4406" marR="8440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900" b="0" kern="1200" spc="-5" dirty="0" smtClean="0">
                          <a:solidFill>
                            <a:schemeClr val="dk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Bai’ </a:t>
                      </a:r>
                      <a:r>
                        <a:rPr lang="en-IN" sz="900" b="0" kern="1200" spc="-5" dirty="0" err="1" smtClean="0">
                          <a:solidFill>
                            <a:schemeClr val="dk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Muajjal</a:t>
                      </a:r>
                      <a:r>
                        <a:rPr lang="en-IN" sz="900" b="0" kern="1200" spc="-5" dirty="0" smtClean="0">
                          <a:solidFill>
                            <a:schemeClr val="dk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lang="en-IN" sz="1000" b="0" kern="1200" spc="-5" dirty="0" smtClean="0">
                        <a:solidFill>
                          <a:schemeClr val="dk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4406" marR="8440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630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900" b="0" kern="1200" spc="-5" dirty="0" smtClean="0">
                          <a:solidFill>
                            <a:schemeClr val="dk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Bai Salam </a:t>
                      </a:r>
                      <a:endParaRPr lang="en-IN" sz="1000" b="0" kern="1200" spc="-5" dirty="0" smtClean="0">
                        <a:solidFill>
                          <a:schemeClr val="dk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4406" marR="8440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4406" marR="8440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aphicFrame>
        <p:nvGraphicFramePr>
          <p:cNvPr id="97" name="Table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722481"/>
              </p:ext>
            </p:extLst>
          </p:nvPr>
        </p:nvGraphicFramePr>
        <p:xfrm>
          <a:off x="5976803" y="2828390"/>
          <a:ext cx="2321169" cy="12252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21169"/>
              </a:tblGrid>
              <a:tr h="30630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900" b="0" kern="1200" spc="-5" dirty="0" smtClean="0">
                          <a:solidFill>
                            <a:schemeClr val="dk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Direct Equity</a:t>
                      </a:r>
                      <a:endParaRPr lang="en-IN" sz="1000" b="0" kern="1200" spc="-5" dirty="0" smtClean="0">
                        <a:solidFill>
                          <a:schemeClr val="dk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4406" marR="8440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630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900" b="0" kern="1200" spc="-5" dirty="0" smtClean="0">
                          <a:solidFill>
                            <a:schemeClr val="dk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Murabaha</a:t>
                      </a:r>
                      <a:endParaRPr lang="en-IN" sz="1000" b="0" kern="1200" spc="-5" dirty="0" smtClean="0">
                        <a:solidFill>
                          <a:schemeClr val="dk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4406" marR="8440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630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900" b="0" kern="1200" spc="-5" dirty="0" err="1" smtClean="0">
                          <a:solidFill>
                            <a:schemeClr val="dk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Wakala</a:t>
                      </a:r>
                      <a:endParaRPr lang="en-IN" sz="1000" b="0" kern="1200" spc="-5" dirty="0" smtClean="0">
                        <a:solidFill>
                          <a:schemeClr val="dk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4406" marR="8440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630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900" b="0" kern="1200" spc="-5" dirty="0" err="1" smtClean="0">
                          <a:solidFill>
                            <a:schemeClr val="dk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Ijara</a:t>
                      </a:r>
                      <a:endParaRPr lang="en-IN" sz="1000" b="0" kern="1200" spc="-5" dirty="0" smtClean="0">
                        <a:solidFill>
                          <a:schemeClr val="dk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4406" marR="84406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aphicFrame>
        <p:nvGraphicFramePr>
          <p:cNvPr id="98" name="Table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490306"/>
              </p:ext>
            </p:extLst>
          </p:nvPr>
        </p:nvGraphicFramePr>
        <p:xfrm>
          <a:off x="5976803" y="4242572"/>
          <a:ext cx="2321170" cy="12527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0585"/>
                <a:gridCol w="1160585"/>
              </a:tblGrid>
              <a:tr h="178466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900" b="0" kern="1200" spc="-5" dirty="0" smtClean="0">
                          <a:solidFill>
                            <a:schemeClr val="dk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Project Development &amp; Finance Advisory</a:t>
                      </a:r>
                      <a:endParaRPr lang="en-IN" sz="1000" b="0" kern="1200" spc="-5" dirty="0" smtClean="0">
                        <a:solidFill>
                          <a:schemeClr val="dk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4406" marR="84406" marT="27432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000" b="1" kern="1200" spc="-5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D7E4BD"/>
                        </a:gs>
                        <a:gs pos="100000">
                          <a:schemeClr val="bg1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60430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900" b="0" kern="1200" spc="-5" dirty="0" smtClean="0">
                          <a:solidFill>
                            <a:schemeClr val="dk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Islamic Window</a:t>
                      </a:r>
                      <a:r>
                        <a:rPr lang="en-IN" sz="900" b="0" kern="1200" spc="-5" baseline="0" dirty="0" smtClean="0">
                          <a:solidFill>
                            <a:schemeClr val="dk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&amp; Bank Conversion Advisory</a:t>
                      </a:r>
                      <a:endParaRPr lang="en-IN" sz="1000" b="0" kern="1200" spc="-5" dirty="0" smtClean="0">
                        <a:solidFill>
                          <a:schemeClr val="dk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4406" marR="84406" marT="27432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000" b="1" kern="1200" spc="-5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D7E4BD"/>
                        </a:gs>
                        <a:gs pos="100000">
                          <a:schemeClr val="bg1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6043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900" b="0" kern="1200" spc="-5" dirty="0" smtClean="0">
                          <a:solidFill>
                            <a:schemeClr val="dk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SEZ Setup Advisory</a:t>
                      </a:r>
                      <a:endParaRPr lang="en-IN" sz="1000" b="0" kern="1200" spc="-5" dirty="0" smtClean="0">
                        <a:solidFill>
                          <a:schemeClr val="dk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4406" marR="84406" marT="27432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900" b="0" kern="1200" spc="-5" dirty="0" smtClean="0">
                          <a:solidFill>
                            <a:schemeClr val="dk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Sector</a:t>
                      </a:r>
                      <a:r>
                        <a:rPr lang="en-IN" sz="900" b="0" kern="1200" spc="-5" baseline="0" dirty="0" smtClean="0">
                          <a:solidFill>
                            <a:schemeClr val="dk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Based Funds</a:t>
                      </a:r>
                      <a:endParaRPr lang="en-IN" sz="1000" b="0" kern="1200" spc="-5" dirty="0" smtClean="0">
                        <a:solidFill>
                          <a:schemeClr val="dk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4406" marR="84406" marT="27432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043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900" b="0" kern="1200" spc="-5" dirty="0" smtClean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Short /Long Term</a:t>
                      </a:r>
                      <a:r>
                        <a:rPr lang="en-IN" sz="900" b="0" kern="1200" spc="-5" baseline="0" dirty="0" smtClean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en-IN" sz="900" b="0" kern="1200" spc="-5" dirty="0" smtClean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Sukkuk Advisory</a:t>
                      </a:r>
                      <a:endParaRPr lang="en-IN" sz="1000" b="0" kern="1200" spc="-5" dirty="0" smtClean="0">
                        <a:solidFill>
                          <a:schemeClr val="tx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4406" marR="84406" marT="27432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900" b="0" kern="1200" spc="-5" dirty="0" smtClean="0">
                          <a:solidFill>
                            <a:schemeClr val="dk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Income Funds</a:t>
                      </a:r>
                      <a:endParaRPr lang="en-IN" sz="1000" b="0" kern="1200" spc="-5" dirty="0" smtClean="0">
                        <a:solidFill>
                          <a:schemeClr val="dk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4406" marR="84406" marT="27432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99" name="Content Placeholder 2"/>
          <p:cNvSpPr txBox="1">
            <a:spLocks/>
          </p:cNvSpPr>
          <p:nvPr/>
        </p:nvSpPr>
        <p:spPr>
          <a:xfrm>
            <a:off x="2352377" y="1017896"/>
            <a:ext cx="1596375" cy="322649"/>
          </a:xfrm>
          <a:prstGeom prst="rect">
            <a:avLst/>
          </a:prstGeom>
          <a:solidFill>
            <a:srgbClr val="003300"/>
          </a:solidFill>
          <a:ln w="6350" algn="ctr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lIns="42203" rIns="42203" anchor="ctr"/>
          <a:lstStyle/>
          <a:p>
            <a:pPr algn="ctr" defTabSz="422041">
              <a:spcBef>
                <a:spcPct val="20000"/>
              </a:spcBef>
              <a:buClr>
                <a:srgbClr val="9BBB59">
                  <a:lumMod val="50000"/>
                </a:srgbClr>
              </a:buClr>
              <a:defRPr/>
            </a:pPr>
            <a:endParaRPr lang="fr-FR" sz="1000" b="1" dirty="0" smtClean="0">
              <a:solidFill>
                <a:prstClr val="white"/>
              </a:solidFill>
              <a:latin typeface="Arial Black" panose="020B0A04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defTabSz="422041">
              <a:spcBef>
                <a:spcPct val="20000"/>
              </a:spcBef>
              <a:buClr>
                <a:srgbClr val="9BBB59">
                  <a:lumMod val="50000"/>
                </a:srgbClr>
              </a:buClr>
              <a:defRPr/>
            </a:pPr>
            <a:r>
              <a:rPr lang="fr-FR" sz="1000" b="1" dirty="0" smtClean="0">
                <a:solidFill>
                  <a:prstClr val="white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OVERVIEW</a:t>
            </a:r>
          </a:p>
          <a:p>
            <a:pPr algn="ctr" defTabSz="422041">
              <a:spcBef>
                <a:spcPct val="20000"/>
              </a:spcBef>
              <a:buClr>
                <a:srgbClr val="9BBB59">
                  <a:lumMod val="50000"/>
                </a:srgbClr>
              </a:buClr>
              <a:defRPr/>
            </a:pPr>
            <a:endParaRPr lang="fr-FR" sz="1000" b="1" dirty="0">
              <a:solidFill>
                <a:prstClr val="white"/>
              </a:solidFill>
              <a:latin typeface="Arial Black" panose="020B0A04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0" name="Content Placeholder 2"/>
          <p:cNvSpPr txBox="1">
            <a:spLocks/>
          </p:cNvSpPr>
          <p:nvPr/>
        </p:nvSpPr>
        <p:spPr>
          <a:xfrm>
            <a:off x="4183040" y="1020168"/>
            <a:ext cx="1596375" cy="322649"/>
          </a:xfrm>
          <a:prstGeom prst="rect">
            <a:avLst/>
          </a:prstGeom>
          <a:solidFill>
            <a:srgbClr val="003300"/>
          </a:solidFill>
          <a:ln w="6350" algn="ctr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lIns="42203" rIns="42203" anchor="ctr"/>
          <a:lstStyle/>
          <a:p>
            <a:pPr algn="ctr" defTabSz="422041">
              <a:spcBef>
                <a:spcPct val="20000"/>
              </a:spcBef>
              <a:buClr>
                <a:srgbClr val="9BBB59">
                  <a:lumMod val="50000"/>
                </a:srgbClr>
              </a:buClr>
              <a:defRPr/>
            </a:pPr>
            <a:endParaRPr lang="fr-FR" sz="1000" b="1" dirty="0" smtClean="0">
              <a:solidFill>
                <a:prstClr val="white"/>
              </a:solidFill>
              <a:latin typeface="Arial Black" panose="020B0A04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defTabSz="422041">
              <a:spcBef>
                <a:spcPct val="20000"/>
              </a:spcBef>
              <a:buClr>
                <a:srgbClr val="9BBB59">
                  <a:lumMod val="50000"/>
                </a:srgbClr>
              </a:buClr>
              <a:defRPr/>
            </a:pPr>
            <a:r>
              <a:rPr lang="fr-FR" sz="1000" b="1" dirty="0" smtClean="0">
                <a:solidFill>
                  <a:prstClr val="white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NATURE</a:t>
            </a:r>
          </a:p>
          <a:p>
            <a:pPr algn="ctr" defTabSz="422041">
              <a:spcBef>
                <a:spcPct val="20000"/>
              </a:spcBef>
              <a:buClr>
                <a:srgbClr val="9BBB59">
                  <a:lumMod val="50000"/>
                </a:srgbClr>
              </a:buClr>
              <a:defRPr/>
            </a:pPr>
            <a:endParaRPr lang="fr-FR" sz="1000" b="1" dirty="0">
              <a:solidFill>
                <a:prstClr val="white"/>
              </a:solidFill>
              <a:latin typeface="Arial Black" panose="020B0A04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1" name="Content Placeholder 2"/>
          <p:cNvSpPr txBox="1">
            <a:spLocks/>
          </p:cNvSpPr>
          <p:nvPr/>
        </p:nvSpPr>
        <p:spPr>
          <a:xfrm>
            <a:off x="6400800" y="1045192"/>
            <a:ext cx="1596375" cy="322649"/>
          </a:xfrm>
          <a:prstGeom prst="rect">
            <a:avLst/>
          </a:prstGeom>
          <a:solidFill>
            <a:srgbClr val="003300"/>
          </a:solidFill>
          <a:ln w="6350" algn="ctr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lIns="42203" rIns="42203" anchor="ctr"/>
          <a:lstStyle/>
          <a:p>
            <a:pPr algn="ctr" defTabSz="422041">
              <a:spcBef>
                <a:spcPct val="20000"/>
              </a:spcBef>
              <a:buClr>
                <a:srgbClr val="9BBB59">
                  <a:lumMod val="50000"/>
                </a:srgbClr>
              </a:buClr>
              <a:defRPr/>
            </a:pPr>
            <a:endParaRPr lang="fr-FR" sz="1000" b="1" dirty="0" smtClean="0">
              <a:solidFill>
                <a:prstClr val="white"/>
              </a:solidFill>
              <a:latin typeface="Arial Black" panose="020B0A04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defTabSz="422041">
              <a:spcBef>
                <a:spcPct val="20000"/>
              </a:spcBef>
              <a:buClr>
                <a:srgbClr val="9BBB59">
                  <a:lumMod val="50000"/>
                </a:srgbClr>
              </a:buClr>
              <a:defRPr/>
            </a:pPr>
            <a:r>
              <a:rPr lang="fr-FR" sz="1000" b="1" dirty="0" smtClean="0">
                <a:solidFill>
                  <a:prstClr val="white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PRODUCTS</a:t>
            </a:r>
          </a:p>
          <a:p>
            <a:pPr algn="ctr" defTabSz="422041">
              <a:spcBef>
                <a:spcPct val="20000"/>
              </a:spcBef>
              <a:buClr>
                <a:srgbClr val="9BBB59">
                  <a:lumMod val="50000"/>
                </a:srgbClr>
              </a:buClr>
              <a:defRPr/>
            </a:pPr>
            <a:endParaRPr lang="fr-FR" sz="1000" b="1" dirty="0">
              <a:solidFill>
                <a:prstClr val="white"/>
              </a:solidFill>
              <a:latin typeface="Arial Black" panose="020B0A04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7677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3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74000">
              <a:schemeClr val="bg1"/>
            </a:gs>
            <a:gs pos="0">
              <a:srgbClr val="EBF1D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F1B6-BBE2-49F6-9D5F-188212223B5F}" type="slidenum">
              <a:rPr lang="fr-FR" smtClean="0"/>
              <a:t>6</a:t>
            </a:fld>
            <a:endParaRPr lang="fr-FR"/>
          </a:p>
        </p:txBody>
      </p:sp>
      <p:sp>
        <p:nvSpPr>
          <p:cNvPr id="693" name="Title 3"/>
          <p:cNvSpPr>
            <a:spLocks noGrp="1"/>
          </p:cNvSpPr>
          <p:nvPr>
            <p:ph type="title"/>
          </p:nvPr>
        </p:nvSpPr>
        <p:spPr>
          <a:xfrm>
            <a:off x="278295" y="112644"/>
            <a:ext cx="8654931" cy="725556"/>
          </a:xfrm>
        </p:spPr>
        <p:txBody>
          <a:bodyPr>
            <a:normAutofit/>
          </a:bodyPr>
          <a:lstStyle/>
          <a:p>
            <a:pPr algn="just"/>
            <a:r>
              <a:rPr lang="en-US" sz="1800" cap="all" dirty="0" smtClean="0">
                <a:latin typeface="Arial Black" panose="020B0A04020102020204" pitchFamily="34" charset="0"/>
              </a:rPr>
              <a:t>…Expanding </a:t>
            </a:r>
            <a:r>
              <a:rPr lang="en-US" sz="1800" cap="all" dirty="0">
                <a:latin typeface="Arial Black" panose="020B0A04020102020204" pitchFamily="34" charset="0"/>
              </a:rPr>
              <a:t>Geographic </a:t>
            </a:r>
            <a:r>
              <a:rPr lang="en-US" sz="1800" cap="all" dirty="0" smtClean="0">
                <a:latin typeface="Arial Black" panose="020B0A04020102020204" pitchFamily="34" charset="0"/>
              </a:rPr>
              <a:t>Footprint AND ITS Sectorial Distribution</a:t>
            </a:r>
            <a:endParaRPr lang="en-US" sz="1800" dirty="0">
              <a:latin typeface="Arial Black" panose="020B0A040201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34780" y="990600"/>
            <a:ext cx="8545795" cy="2871110"/>
            <a:chOff x="334780" y="990600"/>
            <a:chExt cx="8545795" cy="2871110"/>
          </a:xfrm>
        </p:grpSpPr>
        <p:sp>
          <p:nvSpPr>
            <p:cNvPr id="8" name="Content Placeholder 2"/>
            <p:cNvSpPr txBox="1">
              <a:spLocks/>
            </p:cNvSpPr>
            <p:nvPr/>
          </p:nvSpPr>
          <p:spPr>
            <a:xfrm>
              <a:off x="334780" y="990600"/>
              <a:ext cx="8545795" cy="351692"/>
            </a:xfrm>
            <a:prstGeom prst="rect">
              <a:avLst/>
            </a:prstGeom>
            <a:solidFill>
              <a:srgbClr val="003300"/>
            </a:solidFill>
            <a:ln>
              <a:noFill/>
            </a:ln>
          </p:spPr>
          <p:txBody>
            <a:bodyPr vert="horz" lIns="84406" tIns="42203" rIns="84406" bIns="42203" rtlCol="0" anchor="ctr">
              <a:normAutofit/>
            </a:bodyPr>
            <a:lstStyle/>
            <a:p>
              <a:pPr algn="ctr" defTabSz="422041">
                <a:spcBef>
                  <a:spcPct val="20000"/>
                </a:spcBef>
                <a:buClr>
                  <a:srgbClr val="9BBB59">
                    <a:lumMod val="50000"/>
                  </a:srgbClr>
                </a:buClr>
                <a:defRPr/>
              </a:pPr>
              <a:r>
                <a:rPr lang="en-US" sz="1292" b="1" dirty="0" smtClean="0">
                  <a:solidFill>
                    <a:prstClr val="white"/>
                  </a:solidFill>
                  <a:latin typeface="Arial Black" panose="020B0A04020102020204" pitchFamily="34" charset="0"/>
                </a:rPr>
                <a:t>Investment Approvals since inception by sectors (%)</a:t>
              </a:r>
              <a:endParaRPr lang="en-US" sz="1292" b="1" dirty="0">
                <a:solidFill>
                  <a:prstClr val="white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8" name="Content Placeholder 2"/>
            <p:cNvSpPr txBox="1">
              <a:spLocks/>
            </p:cNvSpPr>
            <p:nvPr/>
          </p:nvSpPr>
          <p:spPr>
            <a:xfrm>
              <a:off x="334780" y="3496360"/>
              <a:ext cx="8545795" cy="365350"/>
            </a:xfrm>
            <a:prstGeom prst="rect">
              <a:avLst/>
            </a:prstGeom>
            <a:solidFill>
              <a:srgbClr val="003300"/>
            </a:solidFill>
            <a:ln>
              <a:noFill/>
            </a:ln>
          </p:spPr>
          <p:txBody>
            <a:bodyPr vert="horz" lIns="84406" tIns="42203" rIns="84406" bIns="42203" rtlCol="0" anchor="ctr">
              <a:normAutofit/>
            </a:bodyPr>
            <a:lstStyle/>
            <a:p>
              <a:pPr algn="ctr" defTabSz="422041">
                <a:spcBef>
                  <a:spcPct val="20000"/>
                </a:spcBef>
                <a:buClr>
                  <a:srgbClr val="9BBB59">
                    <a:lumMod val="50000"/>
                  </a:srgbClr>
                </a:buClr>
                <a:defRPr/>
              </a:pPr>
              <a:r>
                <a:rPr lang="en-US" sz="1292" b="1" dirty="0">
                  <a:solidFill>
                    <a:prstClr val="white"/>
                  </a:solidFill>
                  <a:latin typeface="Arial Black" panose="020B0A04020102020204" pitchFamily="34" charset="0"/>
                </a:rPr>
                <a:t>Regional Focus, approvals by sectors </a:t>
              </a:r>
              <a:r>
                <a:rPr lang="en-US" sz="1292" b="1" dirty="0" smtClean="0">
                  <a:solidFill>
                    <a:prstClr val="white"/>
                  </a:solidFill>
                  <a:latin typeface="Arial Black" panose="020B0A04020102020204" pitchFamily="34" charset="0"/>
                </a:rPr>
                <a:t>(%) </a:t>
              </a:r>
              <a:endParaRPr lang="en-US" sz="1292" b="1" dirty="0">
                <a:solidFill>
                  <a:prstClr val="white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943600" y="6316285"/>
            <a:ext cx="1752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296E1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Sources: ICD Annual Report</a:t>
            </a:r>
            <a:endParaRPr lang="en-US" sz="800" dirty="0">
              <a:solidFill>
                <a:srgbClr val="296E1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1229998980"/>
              </p:ext>
            </p:extLst>
          </p:nvPr>
        </p:nvGraphicFramePr>
        <p:xfrm>
          <a:off x="334781" y="1371601"/>
          <a:ext cx="8545794" cy="2124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3856705" y="1491426"/>
            <a:ext cx="4701710" cy="809028"/>
            <a:chOff x="5934693" y="1795212"/>
            <a:chExt cx="3628407" cy="809028"/>
          </a:xfrm>
        </p:grpSpPr>
        <p:sp>
          <p:nvSpPr>
            <p:cNvPr id="22" name="Rectangle 21"/>
            <p:cNvSpPr/>
            <p:nvPr/>
          </p:nvSpPr>
          <p:spPr>
            <a:xfrm>
              <a:off x="6838950" y="1795212"/>
              <a:ext cx="2724150" cy="809028"/>
            </a:xfrm>
            <a:prstGeom prst="rect">
              <a:avLst/>
            </a:prstGeom>
            <a:noFill/>
            <a:ln>
              <a:solidFill>
                <a:srgbClr val="9BBB59"/>
              </a:solidFill>
            </a:ln>
          </p:spPr>
          <p:txBody>
            <a:bodyPr wrap="square" anchor="ctr">
              <a:noAutofit/>
            </a:bodyPr>
            <a:lstStyle/>
            <a:p>
              <a:pPr algn="just"/>
              <a:r>
                <a:rPr lang="en-US" sz="12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Contribute to expanding the range and improving the efficiency of supply of financial services to private enterprises, SMEs and individuals which results in multiplier effect in economic growth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934693" y="1795212"/>
              <a:ext cx="875680" cy="809028"/>
            </a:xfrm>
            <a:prstGeom prst="rect">
              <a:avLst/>
            </a:prstGeom>
            <a:solidFill>
              <a:srgbClr val="003300"/>
            </a:solidFill>
          </p:spPr>
          <p:txBody>
            <a:bodyPr wrap="square" lIns="18288" rIns="18288" anchor="ctr">
              <a:no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Focus on Growth of Financial Institutions</a:t>
              </a:r>
            </a:p>
          </p:txBody>
        </p:sp>
      </p:grpSp>
      <p:graphicFrame>
        <p:nvGraphicFramePr>
          <p:cNvPr id="24" name="Chart 23"/>
          <p:cNvGraphicFramePr/>
          <p:nvPr>
            <p:extLst>
              <p:ext uri="{D42A27DB-BD31-4B8C-83A1-F6EECF244321}">
                <p14:modId xmlns:p14="http://schemas.microsoft.com/office/powerpoint/2010/main" val="1837187259"/>
              </p:ext>
            </p:extLst>
          </p:nvPr>
        </p:nvGraphicFramePr>
        <p:xfrm>
          <a:off x="726872" y="4462710"/>
          <a:ext cx="3650051" cy="1706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092793" y="4185711"/>
            <a:ext cx="12843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Inception - 2010</a:t>
            </a:r>
            <a:endParaRPr lang="en-US" sz="12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80791" y="4209878"/>
            <a:ext cx="12843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Inception - 2013</a:t>
            </a:r>
            <a:endParaRPr lang="en-US" sz="12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5708182" y="4486876"/>
            <a:ext cx="3106696" cy="8066"/>
          </a:xfrm>
          <a:prstGeom prst="line">
            <a:avLst/>
          </a:prstGeom>
          <a:ln w="6350">
            <a:solidFill>
              <a:srgbClr val="9BBB59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Chart 28"/>
          <p:cNvGraphicFramePr/>
          <p:nvPr>
            <p:extLst>
              <p:ext uri="{D42A27DB-BD31-4B8C-83A1-F6EECF244321}">
                <p14:modId xmlns:p14="http://schemas.microsoft.com/office/powerpoint/2010/main" val="2721754407"/>
              </p:ext>
            </p:extLst>
          </p:nvPr>
        </p:nvGraphicFramePr>
        <p:xfrm>
          <a:off x="2120167" y="4426034"/>
          <a:ext cx="3650051" cy="1706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1" name="Chevron 30"/>
          <p:cNvSpPr/>
          <p:nvPr/>
        </p:nvSpPr>
        <p:spPr>
          <a:xfrm>
            <a:off x="4620323" y="4512755"/>
            <a:ext cx="945458" cy="1579835"/>
          </a:xfrm>
          <a:prstGeom prst="chevron">
            <a:avLst/>
          </a:prstGeom>
          <a:solidFill>
            <a:srgbClr val="D7E4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39948" y="4612452"/>
            <a:ext cx="335165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Focus shifting away from pure MENA region investments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2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EE&amp; Central Asian </a:t>
            </a:r>
            <a:r>
              <a:rPr lang="en-US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and Sub Saharan Countries offering high growth opportunities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Increased focus on developing and acquisition of regional expertise in Asia, EECA and SSA region</a:t>
            </a:r>
            <a:endParaRPr lang="en-US" sz="1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07503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3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000">
              <a:schemeClr val="bg1"/>
            </a:gs>
            <a:gs pos="0">
              <a:srgbClr val="EBF1D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82000" y="6515413"/>
            <a:ext cx="495300" cy="365125"/>
          </a:xfrm>
        </p:spPr>
        <p:txBody>
          <a:bodyPr/>
          <a:lstStyle/>
          <a:p>
            <a:fld id="{0380F1B6-BBE2-49F6-9D5F-188212223B5F}" type="slidenum">
              <a:rPr lang="fr-FR" smtClean="0"/>
              <a:t>7</a:t>
            </a:fld>
            <a:endParaRPr lang="fr-F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8296" y="112644"/>
            <a:ext cx="8484704" cy="725556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Arial Black" panose="020B0A04020102020204" pitchFamily="34" charset="0"/>
              </a:rPr>
              <a:t>TABLE OF CONTENTS</a:t>
            </a:r>
            <a:endParaRPr lang="en-US" sz="1800" dirty="0">
              <a:latin typeface="Arial Black" panose="020B0A04020102020204" pitchFamily="34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381000" y="990600"/>
            <a:ext cx="8686800" cy="472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2400" b="1" kern="1200" dirty="0">
                <a:solidFill>
                  <a:srgbClr val="1B5F2E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rgbClr val="BDDCB6"/>
                </a:solidFill>
                <a:latin typeface="Arial Black" panose="020B0A04020102020204" pitchFamily="34" charset="0"/>
              </a:rPr>
              <a:t>ABOUT ICD</a:t>
            </a:r>
          </a:p>
          <a:p>
            <a:endParaRPr lang="en-US" sz="1800" dirty="0" smtClean="0">
              <a:solidFill>
                <a:srgbClr val="377C39"/>
              </a:solidFill>
              <a:latin typeface="Arial Black" panose="020B0A04020102020204" pitchFamily="34" charset="0"/>
            </a:endParaRPr>
          </a:p>
          <a:p>
            <a:endParaRPr lang="en-US" sz="1800" dirty="0" smtClean="0">
              <a:solidFill>
                <a:srgbClr val="377C39"/>
              </a:solidFill>
              <a:latin typeface="Arial Black" panose="020B0A04020102020204" pitchFamily="34" charset="0"/>
            </a:endParaRPr>
          </a:p>
          <a:p>
            <a:r>
              <a:rPr lang="en-US" sz="2100" dirty="0">
                <a:latin typeface="Arial Black" panose="020B0A04020102020204" pitchFamily="34" charset="0"/>
              </a:rPr>
              <a:t>ICD’S INITIATIVES IN ADVANCING ISLAMIC FINANCE </a:t>
            </a:r>
            <a:r>
              <a:rPr lang="en-US" sz="2100" dirty="0" smtClean="0">
                <a:latin typeface="Arial Black" panose="020B0A04020102020204" pitchFamily="34" charset="0"/>
              </a:rPr>
              <a:t>IN EE&amp;CENTRAL ASIA</a:t>
            </a:r>
            <a:endParaRPr lang="en-US" sz="2100" dirty="0">
              <a:latin typeface="Arial Black" panose="020B0A04020102020204" pitchFamily="34" charset="0"/>
            </a:endParaRPr>
          </a:p>
          <a:p>
            <a:endParaRPr lang="en-US" sz="1800" dirty="0">
              <a:latin typeface="Arial Black" panose="020B0A04020102020204" pitchFamily="34" charset="0"/>
            </a:endParaRPr>
          </a:p>
          <a:p>
            <a:endParaRPr lang="en-US" sz="1800" dirty="0" smtClean="0">
              <a:solidFill>
                <a:srgbClr val="BDDCB6"/>
              </a:solidFill>
              <a:latin typeface="Arial Black" panose="020B0A04020102020204" pitchFamily="34" charset="0"/>
            </a:endParaRPr>
          </a:p>
          <a:p>
            <a:r>
              <a:rPr lang="en-US" sz="1800" dirty="0" smtClean="0">
                <a:solidFill>
                  <a:srgbClr val="BDDCB6"/>
                </a:solidFill>
                <a:latin typeface="Arial Black" panose="020B0A04020102020204" pitchFamily="34" charset="0"/>
              </a:rPr>
              <a:t>CASE STUDY</a:t>
            </a:r>
            <a:endParaRPr lang="en-US" sz="1800" dirty="0">
              <a:solidFill>
                <a:srgbClr val="BDDCB6"/>
              </a:solidFill>
              <a:latin typeface="Arial Black" panose="020B0A04020102020204" pitchFamily="34" charset="0"/>
            </a:endParaRPr>
          </a:p>
          <a:p>
            <a:endParaRPr lang="en-US" sz="1800" dirty="0">
              <a:latin typeface="Arial Black" panose="020B0A04020102020204" pitchFamily="34" charset="0"/>
            </a:endParaRPr>
          </a:p>
          <a:p>
            <a:endParaRPr lang="en-US" sz="1800" dirty="0">
              <a:solidFill>
                <a:srgbClr val="BDDCB6"/>
              </a:solidFill>
              <a:latin typeface="Arial Black" panose="020B0A04020102020204" pitchFamily="34" charset="0"/>
            </a:endParaRPr>
          </a:p>
          <a:p>
            <a:r>
              <a:rPr lang="en-US" sz="1800" dirty="0" smtClean="0">
                <a:solidFill>
                  <a:srgbClr val="BDDCB6"/>
                </a:solidFill>
                <a:latin typeface="Arial Black" panose="020B0A04020102020204" pitchFamily="34" charset="0"/>
              </a:rPr>
              <a:t>KEY CONTACTS</a:t>
            </a:r>
            <a:endParaRPr lang="en-US" sz="1800" dirty="0">
              <a:solidFill>
                <a:srgbClr val="BDDCB6"/>
              </a:solidFill>
              <a:latin typeface="Arial Black" panose="020B0A04020102020204" pitchFamily="34" charset="0"/>
            </a:endParaRPr>
          </a:p>
          <a:p>
            <a:r>
              <a:rPr lang="en-US" sz="1400" dirty="0" smtClean="0">
                <a:solidFill>
                  <a:srgbClr val="BDDCB6"/>
                </a:solidFill>
                <a:latin typeface="Arial Black" panose="020B0A04020102020204" pitchFamily="34" charset="0"/>
              </a:rPr>
              <a:t>	</a:t>
            </a:r>
          </a:p>
          <a:p>
            <a:r>
              <a:rPr lang="en-US" sz="1400" dirty="0">
                <a:solidFill>
                  <a:srgbClr val="BDDCB6"/>
                </a:solidFill>
                <a:latin typeface="Arial Black" panose="020B0A040201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77040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3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4000">
              <a:schemeClr val="bg1"/>
            </a:gs>
            <a:gs pos="0">
              <a:srgbClr val="EBF1D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F1B6-BBE2-49F6-9D5F-188212223B5F}" type="slidenum">
              <a:rPr lang="fr-FR" smtClean="0"/>
              <a:t>8</a:t>
            </a:fld>
            <a:endParaRPr lang="fr-FR"/>
          </a:p>
        </p:txBody>
      </p:sp>
      <p:sp>
        <p:nvSpPr>
          <p:cNvPr id="693" name="Title 3"/>
          <p:cNvSpPr>
            <a:spLocks noGrp="1"/>
          </p:cNvSpPr>
          <p:nvPr>
            <p:ph type="title"/>
          </p:nvPr>
        </p:nvSpPr>
        <p:spPr>
          <a:xfrm>
            <a:off x="278296" y="112644"/>
            <a:ext cx="8484704" cy="725556"/>
          </a:xfrm>
        </p:spPr>
        <p:txBody>
          <a:bodyPr>
            <a:normAutofit/>
          </a:bodyPr>
          <a:lstStyle/>
          <a:p>
            <a:pPr algn="just"/>
            <a:r>
              <a:rPr lang="en-US" sz="1800" dirty="0" smtClean="0">
                <a:latin typeface="Arial Black" panose="020B0A04020102020204" pitchFamily="34" charset="0"/>
              </a:rPr>
              <a:t>ICD’S OPERATIONS ARE SHIFTING TO EE &amp; CENTRAL ASIA….</a:t>
            </a:r>
            <a:endParaRPr lang="en-US" sz="1800" dirty="0">
              <a:latin typeface="Arial Black" panose="020B0A040201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472346" y="990600"/>
            <a:ext cx="4408229" cy="351692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txBody>
          <a:bodyPr vert="horz" lIns="84406" tIns="42203" rIns="84406" bIns="42203" rtlCol="0" anchor="ctr">
            <a:normAutofit/>
          </a:bodyPr>
          <a:lstStyle/>
          <a:p>
            <a:pPr algn="ctr" defTabSz="422041">
              <a:spcBef>
                <a:spcPct val="20000"/>
              </a:spcBef>
              <a:buClr>
                <a:srgbClr val="9BBB59">
                  <a:lumMod val="50000"/>
                </a:srgbClr>
              </a:buClr>
              <a:defRPr/>
            </a:pPr>
            <a:r>
              <a:rPr lang="en-US" sz="1292" b="1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Islamic Channels</a:t>
            </a:r>
            <a:endParaRPr lang="en-US" sz="1292" b="1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304801" y="990600"/>
            <a:ext cx="3987384" cy="351692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txBody>
          <a:bodyPr vert="horz" lIns="84406" tIns="42203" rIns="84406" bIns="42203" rtlCol="0" anchor="ctr">
            <a:normAutofit/>
          </a:bodyPr>
          <a:lstStyle/>
          <a:p>
            <a:pPr algn="ctr" defTabSz="422041">
              <a:spcBef>
                <a:spcPct val="20000"/>
              </a:spcBef>
              <a:buClr>
                <a:srgbClr val="9BBB59">
                  <a:lumMod val="50000"/>
                </a:srgbClr>
              </a:buClr>
              <a:defRPr/>
            </a:pPr>
            <a:r>
              <a:rPr lang="en-US" sz="1292" b="1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Summary of Activities </a:t>
            </a:r>
            <a:r>
              <a:rPr lang="en-US" sz="1292" i="1" dirty="0" smtClean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– to date</a:t>
            </a:r>
            <a:r>
              <a:rPr lang="en-US" sz="1292" b="1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  <a:endParaRPr lang="en-US" sz="1292" b="1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1357" name="Freeform 87"/>
          <p:cNvSpPr>
            <a:spLocks/>
          </p:cNvSpPr>
          <p:nvPr/>
        </p:nvSpPr>
        <p:spPr bwMode="auto">
          <a:xfrm>
            <a:off x="3729038" y="1955801"/>
            <a:ext cx="1558925" cy="760413"/>
          </a:xfrm>
          <a:custGeom>
            <a:avLst/>
            <a:gdLst>
              <a:gd name="T0" fmla="*/ 1431 w 1963"/>
              <a:gd name="T1" fmla="*/ 115 h 959"/>
              <a:gd name="T2" fmla="*/ 1568 w 1963"/>
              <a:gd name="T3" fmla="*/ 58 h 959"/>
              <a:gd name="T4" fmla="*/ 1582 w 1963"/>
              <a:gd name="T5" fmla="*/ 123 h 959"/>
              <a:gd name="T6" fmla="*/ 1440 w 1963"/>
              <a:gd name="T7" fmla="*/ 169 h 959"/>
              <a:gd name="T8" fmla="*/ 1280 w 1963"/>
              <a:gd name="T9" fmla="*/ 243 h 959"/>
              <a:gd name="T10" fmla="*/ 1110 w 1963"/>
              <a:gd name="T11" fmla="*/ 351 h 959"/>
              <a:gd name="T12" fmla="*/ 1141 w 1963"/>
              <a:gd name="T13" fmla="*/ 441 h 959"/>
              <a:gd name="T14" fmla="*/ 1251 w 1963"/>
              <a:gd name="T15" fmla="*/ 505 h 959"/>
              <a:gd name="T16" fmla="*/ 1291 w 1963"/>
              <a:gd name="T17" fmla="*/ 609 h 959"/>
              <a:gd name="T18" fmla="*/ 1371 w 1963"/>
              <a:gd name="T19" fmla="*/ 526 h 959"/>
              <a:gd name="T20" fmla="*/ 1491 w 1963"/>
              <a:gd name="T21" fmla="*/ 417 h 959"/>
              <a:gd name="T22" fmla="*/ 1570 w 1963"/>
              <a:gd name="T23" fmla="*/ 276 h 959"/>
              <a:gd name="T24" fmla="*/ 1686 w 1963"/>
              <a:gd name="T25" fmla="*/ 307 h 959"/>
              <a:gd name="T26" fmla="*/ 1721 w 1963"/>
              <a:gd name="T27" fmla="*/ 394 h 959"/>
              <a:gd name="T28" fmla="*/ 1842 w 1963"/>
              <a:gd name="T29" fmla="*/ 373 h 959"/>
              <a:gd name="T30" fmla="*/ 1889 w 1963"/>
              <a:gd name="T31" fmla="*/ 509 h 959"/>
              <a:gd name="T32" fmla="*/ 1963 w 1963"/>
              <a:gd name="T33" fmla="*/ 572 h 959"/>
              <a:gd name="T34" fmla="*/ 1820 w 1963"/>
              <a:gd name="T35" fmla="*/ 672 h 959"/>
              <a:gd name="T36" fmla="*/ 1623 w 1963"/>
              <a:gd name="T37" fmla="*/ 696 h 959"/>
              <a:gd name="T38" fmla="*/ 1571 w 1963"/>
              <a:gd name="T39" fmla="*/ 737 h 959"/>
              <a:gd name="T40" fmla="*/ 1658 w 1963"/>
              <a:gd name="T41" fmla="*/ 781 h 959"/>
              <a:gd name="T42" fmla="*/ 1766 w 1963"/>
              <a:gd name="T43" fmla="*/ 805 h 959"/>
              <a:gd name="T44" fmla="*/ 1607 w 1963"/>
              <a:gd name="T45" fmla="*/ 896 h 959"/>
              <a:gd name="T46" fmla="*/ 1576 w 1963"/>
              <a:gd name="T47" fmla="*/ 842 h 959"/>
              <a:gd name="T48" fmla="*/ 1544 w 1963"/>
              <a:gd name="T49" fmla="*/ 765 h 959"/>
              <a:gd name="T50" fmla="*/ 1461 w 1963"/>
              <a:gd name="T51" fmla="*/ 838 h 959"/>
              <a:gd name="T52" fmla="*/ 1313 w 1963"/>
              <a:gd name="T53" fmla="*/ 877 h 959"/>
              <a:gd name="T54" fmla="*/ 1229 w 1963"/>
              <a:gd name="T55" fmla="*/ 899 h 959"/>
              <a:gd name="T56" fmla="*/ 1157 w 1963"/>
              <a:gd name="T57" fmla="*/ 942 h 959"/>
              <a:gd name="T58" fmla="*/ 1105 w 1963"/>
              <a:gd name="T59" fmla="*/ 945 h 959"/>
              <a:gd name="T60" fmla="*/ 1162 w 1963"/>
              <a:gd name="T61" fmla="*/ 836 h 959"/>
              <a:gd name="T62" fmla="*/ 1133 w 1963"/>
              <a:gd name="T63" fmla="*/ 805 h 959"/>
              <a:gd name="T64" fmla="*/ 1119 w 1963"/>
              <a:gd name="T65" fmla="*/ 792 h 959"/>
              <a:gd name="T66" fmla="*/ 1048 w 1963"/>
              <a:gd name="T67" fmla="*/ 737 h 959"/>
              <a:gd name="T68" fmla="*/ 938 w 1963"/>
              <a:gd name="T69" fmla="*/ 731 h 959"/>
              <a:gd name="T70" fmla="*/ 888 w 1963"/>
              <a:gd name="T71" fmla="*/ 701 h 959"/>
              <a:gd name="T72" fmla="*/ 567 w 1963"/>
              <a:gd name="T73" fmla="*/ 713 h 959"/>
              <a:gd name="T74" fmla="*/ 226 w 1963"/>
              <a:gd name="T75" fmla="*/ 713 h 959"/>
              <a:gd name="T76" fmla="*/ 72 w 1963"/>
              <a:gd name="T77" fmla="*/ 652 h 959"/>
              <a:gd name="T78" fmla="*/ 80 w 1963"/>
              <a:gd name="T79" fmla="*/ 538 h 959"/>
              <a:gd name="T80" fmla="*/ 119 w 1963"/>
              <a:gd name="T81" fmla="*/ 428 h 959"/>
              <a:gd name="T82" fmla="*/ 82 w 1963"/>
              <a:gd name="T83" fmla="*/ 372 h 959"/>
              <a:gd name="T84" fmla="*/ 0 w 1963"/>
              <a:gd name="T85" fmla="*/ 345 h 959"/>
              <a:gd name="T86" fmla="*/ 401 w 1963"/>
              <a:gd name="T87" fmla="*/ 85 h 959"/>
              <a:gd name="T88" fmla="*/ 593 w 1963"/>
              <a:gd name="T89" fmla="*/ 47 h 959"/>
              <a:gd name="T90" fmla="*/ 656 w 1963"/>
              <a:gd name="T91" fmla="*/ 68 h 959"/>
              <a:gd name="T92" fmla="*/ 759 w 1963"/>
              <a:gd name="T93" fmla="*/ 58 h 959"/>
              <a:gd name="T94" fmla="*/ 881 w 1963"/>
              <a:gd name="T95" fmla="*/ 99 h 959"/>
              <a:gd name="T96" fmla="*/ 962 w 1963"/>
              <a:gd name="T97" fmla="*/ 129 h 959"/>
              <a:gd name="T98" fmla="*/ 1063 w 1963"/>
              <a:gd name="T99" fmla="*/ 87 h 959"/>
              <a:gd name="T100" fmla="*/ 1173 w 1963"/>
              <a:gd name="T101" fmla="*/ 117 h 959"/>
              <a:gd name="T102" fmla="*/ 1244 w 1963"/>
              <a:gd name="T103" fmla="*/ 131 h 959"/>
              <a:gd name="T104" fmla="*/ 1308 w 1963"/>
              <a:gd name="T105" fmla="*/ 50 h 959"/>
              <a:gd name="T106" fmla="*/ 1417 w 1963"/>
              <a:gd name="T107" fmla="*/ 47 h 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63" h="959">
                <a:moveTo>
                  <a:pt x="1422" y="68"/>
                </a:moveTo>
                <a:lnTo>
                  <a:pt x="1396" y="96"/>
                </a:lnTo>
                <a:lnTo>
                  <a:pt x="1445" y="74"/>
                </a:lnTo>
                <a:lnTo>
                  <a:pt x="1456" y="93"/>
                </a:lnTo>
                <a:lnTo>
                  <a:pt x="1431" y="115"/>
                </a:lnTo>
                <a:lnTo>
                  <a:pt x="1437" y="134"/>
                </a:lnTo>
                <a:lnTo>
                  <a:pt x="1478" y="113"/>
                </a:lnTo>
                <a:lnTo>
                  <a:pt x="1513" y="88"/>
                </a:lnTo>
                <a:lnTo>
                  <a:pt x="1540" y="57"/>
                </a:lnTo>
                <a:lnTo>
                  <a:pt x="1568" y="58"/>
                </a:lnTo>
                <a:lnTo>
                  <a:pt x="1598" y="63"/>
                </a:lnTo>
                <a:lnTo>
                  <a:pt x="1615" y="77"/>
                </a:lnTo>
                <a:lnTo>
                  <a:pt x="1606" y="91"/>
                </a:lnTo>
                <a:lnTo>
                  <a:pt x="1577" y="107"/>
                </a:lnTo>
                <a:lnTo>
                  <a:pt x="1582" y="123"/>
                </a:lnTo>
                <a:lnTo>
                  <a:pt x="1570" y="137"/>
                </a:lnTo>
                <a:lnTo>
                  <a:pt x="1510" y="158"/>
                </a:lnTo>
                <a:lnTo>
                  <a:pt x="1475" y="162"/>
                </a:lnTo>
                <a:lnTo>
                  <a:pt x="1459" y="153"/>
                </a:lnTo>
                <a:lnTo>
                  <a:pt x="1440" y="169"/>
                </a:lnTo>
                <a:lnTo>
                  <a:pt x="1401" y="194"/>
                </a:lnTo>
                <a:lnTo>
                  <a:pt x="1384" y="206"/>
                </a:lnTo>
                <a:lnTo>
                  <a:pt x="1343" y="227"/>
                </a:lnTo>
                <a:lnTo>
                  <a:pt x="1308" y="230"/>
                </a:lnTo>
                <a:lnTo>
                  <a:pt x="1280" y="243"/>
                </a:lnTo>
                <a:lnTo>
                  <a:pt x="1264" y="263"/>
                </a:lnTo>
                <a:lnTo>
                  <a:pt x="1234" y="266"/>
                </a:lnTo>
                <a:lnTo>
                  <a:pt x="1187" y="291"/>
                </a:lnTo>
                <a:lnTo>
                  <a:pt x="1137" y="326"/>
                </a:lnTo>
                <a:lnTo>
                  <a:pt x="1110" y="351"/>
                </a:lnTo>
                <a:lnTo>
                  <a:pt x="1083" y="389"/>
                </a:lnTo>
                <a:lnTo>
                  <a:pt x="1116" y="394"/>
                </a:lnTo>
                <a:lnTo>
                  <a:pt x="1107" y="424"/>
                </a:lnTo>
                <a:lnTo>
                  <a:pt x="1103" y="447"/>
                </a:lnTo>
                <a:lnTo>
                  <a:pt x="1141" y="441"/>
                </a:lnTo>
                <a:lnTo>
                  <a:pt x="1179" y="455"/>
                </a:lnTo>
                <a:lnTo>
                  <a:pt x="1196" y="468"/>
                </a:lnTo>
                <a:lnTo>
                  <a:pt x="1206" y="483"/>
                </a:lnTo>
                <a:lnTo>
                  <a:pt x="1233" y="491"/>
                </a:lnTo>
                <a:lnTo>
                  <a:pt x="1251" y="505"/>
                </a:lnTo>
                <a:lnTo>
                  <a:pt x="1292" y="507"/>
                </a:lnTo>
                <a:lnTo>
                  <a:pt x="1318" y="510"/>
                </a:lnTo>
                <a:lnTo>
                  <a:pt x="1299" y="538"/>
                </a:lnTo>
                <a:lnTo>
                  <a:pt x="1289" y="572"/>
                </a:lnTo>
                <a:lnTo>
                  <a:pt x="1291" y="609"/>
                </a:lnTo>
                <a:lnTo>
                  <a:pt x="1314" y="639"/>
                </a:lnTo>
                <a:lnTo>
                  <a:pt x="1340" y="630"/>
                </a:lnTo>
                <a:lnTo>
                  <a:pt x="1368" y="595"/>
                </a:lnTo>
                <a:lnTo>
                  <a:pt x="1381" y="543"/>
                </a:lnTo>
                <a:lnTo>
                  <a:pt x="1371" y="526"/>
                </a:lnTo>
                <a:lnTo>
                  <a:pt x="1418" y="510"/>
                </a:lnTo>
                <a:lnTo>
                  <a:pt x="1459" y="488"/>
                </a:lnTo>
                <a:lnTo>
                  <a:pt x="1485" y="466"/>
                </a:lnTo>
                <a:lnTo>
                  <a:pt x="1494" y="444"/>
                </a:lnTo>
                <a:lnTo>
                  <a:pt x="1491" y="417"/>
                </a:lnTo>
                <a:lnTo>
                  <a:pt x="1473" y="392"/>
                </a:lnTo>
                <a:lnTo>
                  <a:pt x="1521" y="359"/>
                </a:lnTo>
                <a:lnTo>
                  <a:pt x="1527" y="331"/>
                </a:lnTo>
                <a:lnTo>
                  <a:pt x="1549" y="282"/>
                </a:lnTo>
                <a:lnTo>
                  <a:pt x="1570" y="276"/>
                </a:lnTo>
                <a:lnTo>
                  <a:pt x="1604" y="283"/>
                </a:lnTo>
                <a:lnTo>
                  <a:pt x="1626" y="287"/>
                </a:lnTo>
                <a:lnTo>
                  <a:pt x="1651" y="279"/>
                </a:lnTo>
                <a:lnTo>
                  <a:pt x="1667" y="288"/>
                </a:lnTo>
                <a:lnTo>
                  <a:pt x="1686" y="307"/>
                </a:lnTo>
                <a:lnTo>
                  <a:pt x="1686" y="320"/>
                </a:lnTo>
                <a:lnTo>
                  <a:pt x="1729" y="321"/>
                </a:lnTo>
                <a:lnTo>
                  <a:pt x="1714" y="348"/>
                </a:lnTo>
                <a:lnTo>
                  <a:pt x="1702" y="387"/>
                </a:lnTo>
                <a:lnTo>
                  <a:pt x="1721" y="394"/>
                </a:lnTo>
                <a:lnTo>
                  <a:pt x="1730" y="411"/>
                </a:lnTo>
                <a:lnTo>
                  <a:pt x="1774" y="394"/>
                </a:lnTo>
                <a:lnTo>
                  <a:pt x="1814" y="359"/>
                </a:lnTo>
                <a:lnTo>
                  <a:pt x="1837" y="345"/>
                </a:lnTo>
                <a:lnTo>
                  <a:pt x="1842" y="373"/>
                </a:lnTo>
                <a:lnTo>
                  <a:pt x="1856" y="413"/>
                </a:lnTo>
                <a:lnTo>
                  <a:pt x="1867" y="452"/>
                </a:lnTo>
                <a:lnTo>
                  <a:pt x="1848" y="472"/>
                </a:lnTo>
                <a:lnTo>
                  <a:pt x="1875" y="490"/>
                </a:lnTo>
                <a:lnTo>
                  <a:pt x="1889" y="509"/>
                </a:lnTo>
                <a:lnTo>
                  <a:pt x="1927" y="518"/>
                </a:lnTo>
                <a:lnTo>
                  <a:pt x="1940" y="527"/>
                </a:lnTo>
                <a:lnTo>
                  <a:pt x="1940" y="556"/>
                </a:lnTo>
                <a:lnTo>
                  <a:pt x="1957" y="561"/>
                </a:lnTo>
                <a:lnTo>
                  <a:pt x="1963" y="572"/>
                </a:lnTo>
                <a:lnTo>
                  <a:pt x="1954" y="609"/>
                </a:lnTo>
                <a:lnTo>
                  <a:pt x="1930" y="622"/>
                </a:lnTo>
                <a:lnTo>
                  <a:pt x="1908" y="633"/>
                </a:lnTo>
                <a:lnTo>
                  <a:pt x="1861" y="644"/>
                </a:lnTo>
                <a:lnTo>
                  <a:pt x="1820" y="672"/>
                </a:lnTo>
                <a:lnTo>
                  <a:pt x="1773" y="677"/>
                </a:lnTo>
                <a:lnTo>
                  <a:pt x="1721" y="671"/>
                </a:lnTo>
                <a:lnTo>
                  <a:pt x="1681" y="671"/>
                </a:lnTo>
                <a:lnTo>
                  <a:pt x="1653" y="672"/>
                </a:lnTo>
                <a:lnTo>
                  <a:pt x="1623" y="696"/>
                </a:lnTo>
                <a:lnTo>
                  <a:pt x="1584" y="710"/>
                </a:lnTo>
                <a:lnTo>
                  <a:pt x="1529" y="754"/>
                </a:lnTo>
                <a:lnTo>
                  <a:pt x="1488" y="786"/>
                </a:lnTo>
                <a:lnTo>
                  <a:pt x="1513" y="781"/>
                </a:lnTo>
                <a:lnTo>
                  <a:pt x="1571" y="737"/>
                </a:lnTo>
                <a:lnTo>
                  <a:pt x="1636" y="709"/>
                </a:lnTo>
                <a:lnTo>
                  <a:pt x="1677" y="705"/>
                </a:lnTo>
                <a:lnTo>
                  <a:pt x="1694" y="721"/>
                </a:lnTo>
                <a:lnTo>
                  <a:pt x="1662" y="745"/>
                </a:lnTo>
                <a:lnTo>
                  <a:pt x="1658" y="781"/>
                </a:lnTo>
                <a:lnTo>
                  <a:pt x="1659" y="806"/>
                </a:lnTo>
                <a:lnTo>
                  <a:pt x="1689" y="822"/>
                </a:lnTo>
                <a:lnTo>
                  <a:pt x="1735" y="817"/>
                </a:lnTo>
                <a:lnTo>
                  <a:pt x="1773" y="779"/>
                </a:lnTo>
                <a:lnTo>
                  <a:pt x="1766" y="805"/>
                </a:lnTo>
                <a:lnTo>
                  <a:pt x="1781" y="816"/>
                </a:lnTo>
                <a:lnTo>
                  <a:pt x="1741" y="838"/>
                </a:lnTo>
                <a:lnTo>
                  <a:pt x="1675" y="858"/>
                </a:lnTo>
                <a:lnTo>
                  <a:pt x="1645" y="872"/>
                </a:lnTo>
                <a:lnTo>
                  <a:pt x="1607" y="896"/>
                </a:lnTo>
                <a:lnTo>
                  <a:pt x="1587" y="894"/>
                </a:lnTo>
                <a:lnTo>
                  <a:pt x="1595" y="864"/>
                </a:lnTo>
                <a:lnTo>
                  <a:pt x="1650" y="838"/>
                </a:lnTo>
                <a:lnTo>
                  <a:pt x="1607" y="838"/>
                </a:lnTo>
                <a:lnTo>
                  <a:pt x="1576" y="842"/>
                </a:lnTo>
                <a:lnTo>
                  <a:pt x="1565" y="823"/>
                </a:lnTo>
                <a:lnTo>
                  <a:pt x="1579" y="778"/>
                </a:lnTo>
                <a:lnTo>
                  <a:pt x="1571" y="768"/>
                </a:lnTo>
                <a:lnTo>
                  <a:pt x="1551" y="773"/>
                </a:lnTo>
                <a:lnTo>
                  <a:pt x="1544" y="765"/>
                </a:lnTo>
                <a:lnTo>
                  <a:pt x="1516" y="790"/>
                </a:lnTo>
                <a:lnTo>
                  <a:pt x="1499" y="816"/>
                </a:lnTo>
                <a:lnTo>
                  <a:pt x="1485" y="831"/>
                </a:lnTo>
                <a:lnTo>
                  <a:pt x="1470" y="836"/>
                </a:lnTo>
                <a:lnTo>
                  <a:pt x="1461" y="838"/>
                </a:lnTo>
                <a:lnTo>
                  <a:pt x="1456" y="847"/>
                </a:lnTo>
                <a:lnTo>
                  <a:pt x="1406" y="847"/>
                </a:lnTo>
                <a:lnTo>
                  <a:pt x="1365" y="847"/>
                </a:lnTo>
                <a:lnTo>
                  <a:pt x="1351" y="853"/>
                </a:lnTo>
                <a:lnTo>
                  <a:pt x="1313" y="877"/>
                </a:lnTo>
                <a:lnTo>
                  <a:pt x="1310" y="880"/>
                </a:lnTo>
                <a:lnTo>
                  <a:pt x="1296" y="893"/>
                </a:lnTo>
                <a:lnTo>
                  <a:pt x="1270" y="893"/>
                </a:lnTo>
                <a:lnTo>
                  <a:pt x="1244" y="893"/>
                </a:lnTo>
                <a:lnTo>
                  <a:pt x="1229" y="899"/>
                </a:lnTo>
                <a:lnTo>
                  <a:pt x="1233" y="905"/>
                </a:lnTo>
                <a:lnTo>
                  <a:pt x="1231" y="916"/>
                </a:lnTo>
                <a:lnTo>
                  <a:pt x="1229" y="919"/>
                </a:lnTo>
                <a:lnTo>
                  <a:pt x="1189" y="935"/>
                </a:lnTo>
                <a:lnTo>
                  <a:pt x="1157" y="942"/>
                </a:lnTo>
                <a:lnTo>
                  <a:pt x="1119" y="959"/>
                </a:lnTo>
                <a:lnTo>
                  <a:pt x="1113" y="959"/>
                </a:lnTo>
                <a:lnTo>
                  <a:pt x="1105" y="954"/>
                </a:lnTo>
                <a:lnTo>
                  <a:pt x="1103" y="949"/>
                </a:lnTo>
                <a:lnTo>
                  <a:pt x="1105" y="945"/>
                </a:lnTo>
                <a:lnTo>
                  <a:pt x="1116" y="934"/>
                </a:lnTo>
                <a:lnTo>
                  <a:pt x="1135" y="915"/>
                </a:lnTo>
                <a:lnTo>
                  <a:pt x="1151" y="896"/>
                </a:lnTo>
                <a:lnTo>
                  <a:pt x="1155" y="866"/>
                </a:lnTo>
                <a:lnTo>
                  <a:pt x="1162" y="836"/>
                </a:lnTo>
                <a:lnTo>
                  <a:pt x="1140" y="819"/>
                </a:lnTo>
                <a:lnTo>
                  <a:pt x="1146" y="814"/>
                </a:lnTo>
                <a:lnTo>
                  <a:pt x="1144" y="809"/>
                </a:lnTo>
                <a:lnTo>
                  <a:pt x="1137" y="809"/>
                </a:lnTo>
                <a:lnTo>
                  <a:pt x="1133" y="805"/>
                </a:lnTo>
                <a:lnTo>
                  <a:pt x="1135" y="797"/>
                </a:lnTo>
                <a:lnTo>
                  <a:pt x="1129" y="800"/>
                </a:lnTo>
                <a:lnTo>
                  <a:pt x="1122" y="798"/>
                </a:lnTo>
                <a:lnTo>
                  <a:pt x="1124" y="795"/>
                </a:lnTo>
                <a:lnTo>
                  <a:pt x="1119" y="792"/>
                </a:lnTo>
                <a:lnTo>
                  <a:pt x="1121" y="784"/>
                </a:lnTo>
                <a:lnTo>
                  <a:pt x="1105" y="773"/>
                </a:lnTo>
                <a:lnTo>
                  <a:pt x="1088" y="762"/>
                </a:lnTo>
                <a:lnTo>
                  <a:pt x="1067" y="748"/>
                </a:lnTo>
                <a:lnTo>
                  <a:pt x="1048" y="737"/>
                </a:lnTo>
                <a:lnTo>
                  <a:pt x="1020" y="746"/>
                </a:lnTo>
                <a:lnTo>
                  <a:pt x="1012" y="746"/>
                </a:lnTo>
                <a:lnTo>
                  <a:pt x="982" y="737"/>
                </a:lnTo>
                <a:lnTo>
                  <a:pt x="959" y="742"/>
                </a:lnTo>
                <a:lnTo>
                  <a:pt x="938" y="731"/>
                </a:lnTo>
                <a:lnTo>
                  <a:pt x="915" y="726"/>
                </a:lnTo>
                <a:lnTo>
                  <a:pt x="897" y="724"/>
                </a:lnTo>
                <a:lnTo>
                  <a:pt x="891" y="718"/>
                </a:lnTo>
                <a:lnTo>
                  <a:pt x="896" y="701"/>
                </a:lnTo>
                <a:lnTo>
                  <a:pt x="888" y="701"/>
                </a:lnTo>
                <a:lnTo>
                  <a:pt x="880" y="713"/>
                </a:lnTo>
                <a:lnTo>
                  <a:pt x="826" y="713"/>
                </a:lnTo>
                <a:lnTo>
                  <a:pt x="735" y="713"/>
                </a:lnTo>
                <a:lnTo>
                  <a:pt x="647" y="713"/>
                </a:lnTo>
                <a:lnTo>
                  <a:pt x="567" y="713"/>
                </a:lnTo>
                <a:lnTo>
                  <a:pt x="488" y="713"/>
                </a:lnTo>
                <a:lnTo>
                  <a:pt x="411" y="713"/>
                </a:lnTo>
                <a:lnTo>
                  <a:pt x="330" y="713"/>
                </a:lnTo>
                <a:lnTo>
                  <a:pt x="304" y="713"/>
                </a:lnTo>
                <a:lnTo>
                  <a:pt x="226" y="713"/>
                </a:lnTo>
                <a:lnTo>
                  <a:pt x="151" y="713"/>
                </a:lnTo>
                <a:lnTo>
                  <a:pt x="148" y="713"/>
                </a:lnTo>
                <a:lnTo>
                  <a:pt x="118" y="680"/>
                </a:lnTo>
                <a:lnTo>
                  <a:pt x="110" y="666"/>
                </a:lnTo>
                <a:lnTo>
                  <a:pt x="72" y="652"/>
                </a:lnTo>
                <a:lnTo>
                  <a:pt x="78" y="624"/>
                </a:lnTo>
                <a:lnTo>
                  <a:pt x="97" y="603"/>
                </a:lnTo>
                <a:lnTo>
                  <a:pt x="75" y="589"/>
                </a:lnTo>
                <a:lnTo>
                  <a:pt x="91" y="562"/>
                </a:lnTo>
                <a:lnTo>
                  <a:pt x="80" y="538"/>
                </a:lnTo>
                <a:lnTo>
                  <a:pt x="93" y="521"/>
                </a:lnTo>
                <a:lnTo>
                  <a:pt x="119" y="505"/>
                </a:lnTo>
                <a:lnTo>
                  <a:pt x="137" y="485"/>
                </a:lnTo>
                <a:lnTo>
                  <a:pt x="112" y="464"/>
                </a:lnTo>
                <a:lnTo>
                  <a:pt x="119" y="428"/>
                </a:lnTo>
                <a:lnTo>
                  <a:pt x="126" y="406"/>
                </a:lnTo>
                <a:lnTo>
                  <a:pt x="116" y="391"/>
                </a:lnTo>
                <a:lnTo>
                  <a:pt x="113" y="378"/>
                </a:lnTo>
                <a:lnTo>
                  <a:pt x="116" y="362"/>
                </a:lnTo>
                <a:lnTo>
                  <a:pt x="82" y="372"/>
                </a:lnTo>
                <a:lnTo>
                  <a:pt x="41" y="389"/>
                </a:lnTo>
                <a:lnTo>
                  <a:pt x="39" y="368"/>
                </a:lnTo>
                <a:lnTo>
                  <a:pt x="36" y="354"/>
                </a:lnTo>
                <a:lnTo>
                  <a:pt x="22" y="346"/>
                </a:lnTo>
                <a:lnTo>
                  <a:pt x="0" y="345"/>
                </a:lnTo>
                <a:lnTo>
                  <a:pt x="197" y="170"/>
                </a:lnTo>
                <a:lnTo>
                  <a:pt x="334" y="61"/>
                </a:lnTo>
                <a:lnTo>
                  <a:pt x="365" y="68"/>
                </a:lnTo>
                <a:lnTo>
                  <a:pt x="382" y="82"/>
                </a:lnTo>
                <a:lnTo>
                  <a:pt x="401" y="85"/>
                </a:lnTo>
                <a:lnTo>
                  <a:pt x="436" y="72"/>
                </a:lnTo>
                <a:lnTo>
                  <a:pt x="474" y="63"/>
                </a:lnTo>
                <a:lnTo>
                  <a:pt x="500" y="68"/>
                </a:lnTo>
                <a:lnTo>
                  <a:pt x="549" y="55"/>
                </a:lnTo>
                <a:lnTo>
                  <a:pt x="593" y="47"/>
                </a:lnTo>
                <a:lnTo>
                  <a:pt x="593" y="60"/>
                </a:lnTo>
                <a:lnTo>
                  <a:pt x="619" y="52"/>
                </a:lnTo>
                <a:lnTo>
                  <a:pt x="639" y="39"/>
                </a:lnTo>
                <a:lnTo>
                  <a:pt x="650" y="43"/>
                </a:lnTo>
                <a:lnTo>
                  <a:pt x="656" y="68"/>
                </a:lnTo>
                <a:lnTo>
                  <a:pt x="708" y="49"/>
                </a:lnTo>
                <a:lnTo>
                  <a:pt x="685" y="69"/>
                </a:lnTo>
                <a:lnTo>
                  <a:pt x="718" y="66"/>
                </a:lnTo>
                <a:lnTo>
                  <a:pt x="735" y="57"/>
                </a:lnTo>
                <a:lnTo>
                  <a:pt x="759" y="58"/>
                </a:lnTo>
                <a:lnTo>
                  <a:pt x="779" y="71"/>
                </a:lnTo>
                <a:lnTo>
                  <a:pt x="818" y="82"/>
                </a:lnTo>
                <a:lnTo>
                  <a:pt x="844" y="87"/>
                </a:lnTo>
                <a:lnTo>
                  <a:pt x="867" y="85"/>
                </a:lnTo>
                <a:lnTo>
                  <a:pt x="881" y="99"/>
                </a:lnTo>
                <a:lnTo>
                  <a:pt x="834" y="113"/>
                </a:lnTo>
                <a:lnTo>
                  <a:pt x="869" y="120"/>
                </a:lnTo>
                <a:lnTo>
                  <a:pt x="932" y="117"/>
                </a:lnTo>
                <a:lnTo>
                  <a:pt x="955" y="112"/>
                </a:lnTo>
                <a:lnTo>
                  <a:pt x="962" y="129"/>
                </a:lnTo>
                <a:lnTo>
                  <a:pt x="1001" y="113"/>
                </a:lnTo>
                <a:lnTo>
                  <a:pt x="990" y="102"/>
                </a:lnTo>
                <a:lnTo>
                  <a:pt x="1014" y="91"/>
                </a:lnTo>
                <a:lnTo>
                  <a:pt x="1042" y="90"/>
                </a:lnTo>
                <a:lnTo>
                  <a:pt x="1063" y="87"/>
                </a:lnTo>
                <a:lnTo>
                  <a:pt x="1074" y="95"/>
                </a:lnTo>
                <a:lnTo>
                  <a:pt x="1081" y="110"/>
                </a:lnTo>
                <a:lnTo>
                  <a:pt x="1108" y="107"/>
                </a:lnTo>
                <a:lnTo>
                  <a:pt x="1135" y="121"/>
                </a:lnTo>
                <a:lnTo>
                  <a:pt x="1173" y="117"/>
                </a:lnTo>
                <a:lnTo>
                  <a:pt x="1204" y="117"/>
                </a:lnTo>
                <a:lnTo>
                  <a:pt x="1218" y="99"/>
                </a:lnTo>
                <a:lnTo>
                  <a:pt x="1242" y="93"/>
                </a:lnTo>
                <a:lnTo>
                  <a:pt x="1269" y="104"/>
                </a:lnTo>
                <a:lnTo>
                  <a:pt x="1244" y="131"/>
                </a:lnTo>
                <a:lnTo>
                  <a:pt x="1278" y="109"/>
                </a:lnTo>
                <a:lnTo>
                  <a:pt x="1296" y="109"/>
                </a:lnTo>
                <a:lnTo>
                  <a:pt x="1330" y="80"/>
                </a:lnTo>
                <a:lnTo>
                  <a:pt x="1322" y="61"/>
                </a:lnTo>
                <a:lnTo>
                  <a:pt x="1308" y="50"/>
                </a:lnTo>
                <a:lnTo>
                  <a:pt x="1340" y="19"/>
                </a:lnTo>
                <a:lnTo>
                  <a:pt x="1384" y="0"/>
                </a:lnTo>
                <a:lnTo>
                  <a:pt x="1407" y="3"/>
                </a:lnTo>
                <a:lnTo>
                  <a:pt x="1417" y="16"/>
                </a:lnTo>
                <a:lnTo>
                  <a:pt x="1417" y="47"/>
                </a:lnTo>
                <a:lnTo>
                  <a:pt x="1387" y="61"/>
                </a:lnTo>
                <a:lnTo>
                  <a:pt x="1422" y="68"/>
                </a:lnTo>
              </a:path>
            </a:pathLst>
          </a:custGeom>
          <a:noFill/>
          <a:ln w="15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3" name="Freeform 93"/>
          <p:cNvSpPr>
            <a:spLocks/>
          </p:cNvSpPr>
          <p:nvPr/>
        </p:nvSpPr>
        <p:spPr bwMode="auto">
          <a:xfrm>
            <a:off x="3722688" y="2386013"/>
            <a:ext cx="41275" cy="50800"/>
          </a:xfrm>
          <a:custGeom>
            <a:avLst/>
            <a:gdLst>
              <a:gd name="T0" fmla="*/ 17 w 52"/>
              <a:gd name="T1" fmla="*/ 0 h 65"/>
              <a:gd name="T2" fmla="*/ 25 w 52"/>
              <a:gd name="T3" fmla="*/ 3 h 65"/>
              <a:gd name="T4" fmla="*/ 52 w 52"/>
              <a:gd name="T5" fmla="*/ 2 h 65"/>
              <a:gd name="T6" fmla="*/ 14 w 52"/>
              <a:gd name="T7" fmla="*/ 38 h 65"/>
              <a:gd name="T8" fmla="*/ 16 w 52"/>
              <a:gd name="T9" fmla="*/ 65 h 65"/>
              <a:gd name="T10" fmla="*/ 6 w 52"/>
              <a:gd name="T11" fmla="*/ 65 h 65"/>
              <a:gd name="T12" fmla="*/ 3 w 52"/>
              <a:gd name="T13" fmla="*/ 49 h 65"/>
              <a:gd name="T14" fmla="*/ 5 w 52"/>
              <a:gd name="T15" fmla="*/ 35 h 65"/>
              <a:gd name="T16" fmla="*/ 0 w 52"/>
              <a:gd name="T17" fmla="*/ 24 h 65"/>
              <a:gd name="T18" fmla="*/ 8 w 52"/>
              <a:gd name="T19" fmla="*/ 10 h 65"/>
              <a:gd name="T20" fmla="*/ 17 w 52"/>
              <a:gd name="T21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2" h="65">
                <a:moveTo>
                  <a:pt x="17" y="0"/>
                </a:moveTo>
                <a:lnTo>
                  <a:pt x="25" y="3"/>
                </a:lnTo>
                <a:lnTo>
                  <a:pt x="52" y="2"/>
                </a:lnTo>
                <a:lnTo>
                  <a:pt x="14" y="38"/>
                </a:lnTo>
                <a:lnTo>
                  <a:pt x="16" y="65"/>
                </a:lnTo>
                <a:lnTo>
                  <a:pt x="6" y="65"/>
                </a:lnTo>
                <a:lnTo>
                  <a:pt x="3" y="49"/>
                </a:lnTo>
                <a:lnTo>
                  <a:pt x="5" y="35"/>
                </a:lnTo>
                <a:lnTo>
                  <a:pt x="0" y="24"/>
                </a:lnTo>
                <a:lnTo>
                  <a:pt x="8" y="10"/>
                </a:lnTo>
                <a:lnTo>
                  <a:pt x="17" y="0"/>
                </a:lnTo>
              </a:path>
            </a:pathLst>
          </a:custGeom>
          <a:noFill/>
          <a:ln w="15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5" name="Freeform 95"/>
          <p:cNvSpPr>
            <a:spLocks/>
          </p:cNvSpPr>
          <p:nvPr/>
        </p:nvSpPr>
        <p:spPr bwMode="auto">
          <a:xfrm>
            <a:off x="3757613" y="2474913"/>
            <a:ext cx="69850" cy="61913"/>
          </a:xfrm>
          <a:custGeom>
            <a:avLst/>
            <a:gdLst>
              <a:gd name="T0" fmla="*/ 87 w 88"/>
              <a:gd name="T1" fmla="*/ 74 h 79"/>
              <a:gd name="T2" fmla="*/ 71 w 88"/>
              <a:gd name="T3" fmla="*/ 79 h 79"/>
              <a:gd name="T4" fmla="*/ 36 w 88"/>
              <a:gd name="T5" fmla="*/ 65 h 79"/>
              <a:gd name="T6" fmla="*/ 36 w 88"/>
              <a:gd name="T7" fmla="*/ 52 h 79"/>
              <a:gd name="T8" fmla="*/ 22 w 88"/>
              <a:gd name="T9" fmla="*/ 41 h 79"/>
              <a:gd name="T10" fmla="*/ 24 w 88"/>
              <a:gd name="T11" fmla="*/ 31 h 79"/>
              <a:gd name="T12" fmla="*/ 0 w 88"/>
              <a:gd name="T13" fmla="*/ 25 h 79"/>
              <a:gd name="T14" fmla="*/ 3 w 88"/>
              <a:gd name="T15" fmla="*/ 6 h 79"/>
              <a:gd name="T16" fmla="*/ 11 w 88"/>
              <a:gd name="T17" fmla="*/ 0 h 79"/>
              <a:gd name="T18" fmla="*/ 33 w 88"/>
              <a:gd name="T19" fmla="*/ 6 h 79"/>
              <a:gd name="T20" fmla="*/ 46 w 88"/>
              <a:gd name="T21" fmla="*/ 11 h 79"/>
              <a:gd name="T22" fmla="*/ 68 w 88"/>
              <a:gd name="T23" fmla="*/ 16 h 79"/>
              <a:gd name="T24" fmla="*/ 69 w 88"/>
              <a:gd name="T25" fmla="*/ 27 h 79"/>
              <a:gd name="T26" fmla="*/ 71 w 88"/>
              <a:gd name="T27" fmla="*/ 42 h 79"/>
              <a:gd name="T28" fmla="*/ 88 w 88"/>
              <a:gd name="T29" fmla="*/ 57 h 79"/>
              <a:gd name="T30" fmla="*/ 87 w 88"/>
              <a:gd name="T31" fmla="*/ 74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8" h="79">
                <a:moveTo>
                  <a:pt x="87" y="74"/>
                </a:moveTo>
                <a:lnTo>
                  <a:pt x="71" y="79"/>
                </a:lnTo>
                <a:lnTo>
                  <a:pt x="36" y="65"/>
                </a:lnTo>
                <a:lnTo>
                  <a:pt x="36" y="52"/>
                </a:lnTo>
                <a:lnTo>
                  <a:pt x="22" y="41"/>
                </a:lnTo>
                <a:lnTo>
                  <a:pt x="24" y="31"/>
                </a:lnTo>
                <a:lnTo>
                  <a:pt x="0" y="25"/>
                </a:lnTo>
                <a:lnTo>
                  <a:pt x="3" y="6"/>
                </a:lnTo>
                <a:lnTo>
                  <a:pt x="11" y="0"/>
                </a:lnTo>
                <a:lnTo>
                  <a:pt x="33" y="6"/>
                </a:lnTo>
                <a:lnTo>
                  <a:pt x="46" y="11"/>
                </a:lnTo>
                <a:lnTo>
                  <a:pt x="68" y="16"/>
                </a:lnTo>
                <a:lnTo>
                  <a:pt x="69" y="27"/>
                </a:lnTo>
                <a:lnTo>
                  <a:pt x="71" y="42"/>
                </a:lnTo>
                <a:lnTo>
                  <a:pt x="88" y="57"/>
                </a:lnTo>
                <a:lnTo>
                  <a:pt x="87" y="74"/>
                </a:lnTo>
              </a:path>
            </a:pathLst>
          </a:custGeom>
          <a:noFill/>
          <a:ln w="15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565" name="Picture 556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91" r="9166" b="56085"/>
          <a:stretch/>
        </p:blipFill>
        <p:spPr>
          <a:xfrm>
            <a:off x="4818554" y="1524000"/>
            <a:ext cx="4133576" cy="2521562"/>
          </a:xfrm>
          <a:prstGeom prst="rect">
            <a:avLst/>
          </a:prstGeom>
        </p:spPr>
      </p:pic>
      <p:sp>
        <p:nvSpPr>
          <p:cNvPr id="5566" name="Content Placeholder 2"/>
          <p:cNvSpPr txBox="1">
            <a:spLocks/>
          </p:cNvSpPr>
          <p:nvPr/>
        </p:nvSpPr>
        <p:spPr>
          <a:xfrm>
            <a:off x="352300" y="1347850"/>
            <a:ext cx="3867462" cy="1928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84406" tIns="42203" rIns="84406" bIns="42203" rtlCol="0">
            <a:noAutofit/>
          </a:bodyPr>
          <a:lstStyle/>
          <a:p>
            <a:pPr marL="171450" indent="-171450" algn="just" defTabSz="422041">
              <a:spcBef>
                <a:spcPts val="600"/>
              </a:spcBef>
              <a:buClr>
                <a:srgbClr val="9BBB59">
                  <a:lumMod val="50000"/>
                </a:srgbClr>
              </a:buClr>
              <a:buFont typeface="Arial Unicode MS" panose="020B0604020202020204" pitchFamily="34" charset="-128"/>
              <a:buChar char="◘"/>
              <a:defRPr/>
            </a:pPr>
            <a:r>
              <a:rPr lang="en-US" sz="1100" dirty="0" smtClean="0">
                <a:solidFill>
                  <a:srgbClr val="0058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Since inception, </a:t>
            </a:r>
            <a:r>
              <a:rPr lang="en-US" sz="1100" dirty="0">
                <a:solidFill>
                  <a:srgbClr val="0058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ICD approved </a:t>
            </a:r>
            <a:r>
              <a:rPr lang="en-US" sz="1100" b="1" dirty="0" smtClean="0">
                <a:solidFill>
                  <a:srgbClr val="0058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62 investments </a:t>
            </a:r>
            <a:r>
              <a:rPr lang="en-US" sz="1100" dirty="0" smtClean="0">
                <a:solidFill>
                  <a:srgbClr val="0058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for </a:t>
            </a:r>
            <a:r>
              <a:rPr lang="en-US" sz="1100" dirty="0">
                <a:solidFill>
                  <a:srgbClr val="0058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 total capital commitment of  </a:t>
            </a:r>
            <a:r>
              <a:rPr lang="en-US" sz="1100" b="1" dirty="0" smtClean="0">
                <a:solidFill>
                  <a:srgbClr val="0058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US$ 642 million</a:t>
            </a:r>
            <a:r>
              <a:rPr lang="en-US" sz="1100" dirty="0" smtClean="0">
                <a:solidFill>
                  <a:srgbClr val="0058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in East Europe and Central Asia.</a:t>
            </a:r>
          </a:p>
          <a:p>
            <a:pPr marL="171450" indent="-171450" algn="just" defTabSz="422041">
              <a:spcBef>
                <a:spcPts val="600"/>
              </a:spcBef>
              <a:buClr>
                <a:srgbClr val="9BBB59">
                  <a:lumMod val="50000"/>
                </a:srgbClr>
              </a:buClr>
              <a:buFont typeface="Arial Unicode MS" panose="020B0604020202020204" pitchFamily="34" charset="-128"/>
              <a:buChar char="◘"/>
              <a:defRPr/>
            </a:pPr>
            <a:r>
              <a:rPr lang="en-US" sz="1100" dirty="0" smtClean="0">
                <a:solidFill>
                  <a:srgbClr val="0058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ICD thus far has disbursed </a:t>
            </a:r>
            <a:r>
              <a:rPr lang="en-US" sz="1100" b="1" dirty="0" smtClean="0">
                <a:solidFill>
                  <a:srgbClr val="0058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US$ 249 million</a:t>
            </a:r>
            <a:r>
              <a:rPr lang="en-US" sz="1100" dirty="0" smtClean="0">
                <a:solidFill>
                  <a:srgbClr val="0058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for the whole of Easter Europe and Central Asia region</a:t>
            </a:r>
          </a:p>
          <a:p>
            <a:pPr marL="171450" indent="-171450" algn="just" defTabSz="422041">
              <a:spcBef>
                <a:spcPts val="600"/>
              </a:spcBef>
              <a:buClr>
                <a:srgbClr val="9BBB59">
                  <a:lumMod val="50000"/>
                </a:srgbClr>
              </a:buClr>
              <a:buFont typeface="Arial Unicode MS" panose="020B0604020202020204" pitchFamily="34" charset="-128"/>
              <a:buChar char="◘"/>
              <a:defRPr/>
            </a:pPr>
            <a:r>
              <a:rPr lang="en-US" sz="1100" dirty="0">
                <a:solidFill>
                  <a:srgbClr val="0058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Eastern Europe and Central Asia region represents  19% of approvals among member countries since inception of  ICD</a:t>
            </a:r>
          </a:p>
          <a:p>
            <a:pPr marL="171450" indent="-171450" algn="just" defTabSz="422041">
              <a:spcBef>
                <a:spcPts val="600"/>
              </a:spcBef>
              <a:buClr>
                <a:srgbClr val="9BBB59">
                  <a:lumMod val="50000"/>
                </a:srgbClr>
              </a:buClr>
              <a:buFont typeface="Arial Unicode MS" panose="020B0604020202020204" pitchFamily="34" charset="-128"/>
              <a:buChar char="◘"/>
              <a:defRPr/>
            </a:pPr>
            <a:r>
              <a:rPr lang="en-US" sz="1100" dirty="0">
                <a:solidFill>
                  <a:srgbClr val="0058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ICD provided </a:t>
            </a:r>
            <a:r>
              <a:rPr lang="en-US" sz="1100" b="1" dirty="0" smtClean="0">
                <a:solidFill>
                  <a:srgbClr val="0058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US$ 41.5 </a:t>
            </a:r>
            <a:r>
              <a:rPr lang="en-US" sz="1100" b="1" dirty="0">
                <a:solidFill>
                  <a:srgbClr val="0058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million </a:t>
            </a:r>
            <a:r>
              <a:rPr lang="en-US" sz="1100" dirty="0">
                <a:solidFill>
                  <a:srgbClr val="0058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as equity in Islamic leasing and investment companies in Central Asia  only</a:t>
            </a:r>
          </a:p>
          <a:p>
            <a:pPr algn="just" defTabSz="422041">
              <a:spcBef>
                <a:spcPts val="600"/>
              </a:spcBef>
              <a:buClr>
                <a:srgbClr val="9BBB59">
                  <a:lumMod val="50000"/>
                </a:srgbClr>
              </a:buClr>
              <a:defRPr/>
            </a:pPr>
            <a:endParaRPr lang="en-US" sz="1100" dirty="0" smtClean="0">
              <a:solidFill>
                <a:srgbClr val="0058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defTabSz="422041">
              <a:spcBef>
                <a:spcPts val="600"/>
              </a:spcBef>
              <a:buClr>
                <a:srgbClr val="9BBB59">
                  <a:lumMod val="50000"/>
                </a:srgbClr>
              </a:buClr>
              <a:defRPr/>
            </a:pPr>
            <a:endParaRPr lang="en-US" sz="1100" dirty="0">
              <a:solidFill>
                <a:srgbClr val="0058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570" name="Content Placeholder 2"/>
          <p:cNvSpPr txBox="1">
            <a:spLocks/>
          </p:cNvSpPr>
          <p:nvPr/>
        </p:nvSpPr>
        <p:spPr>
          <a:xfrm>
            <a:off x="334780" y="3493325"/>
            <a:ext cx="3962585" cy="365350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txBody>
          <a:bodyPr vert="horz" lIns="84406" tIns="42203" rIns="84406" bIns="42203" rtlCol="0" anchor="ctr">
            <a:normAutofit/>
          </a:bodyPr>
          <a:lstStyle/>
          <a:p>
            <a:pPr algn="ctr" defTabSz="422041">
              <a:spcBef>
                <a:spcPct val="20000"/>
              </a:spcBef>
              <a:buClr>
                <a:srgbClr val="9BBB59">
                  <a:lumMod val="50000"/>
                </a:srgbClr>
              </a:buClr>
              <a:defRPr/>
            </a:pPr>
            <a:r>
              <a:rPr lang="en-US" sz="1292" b="1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Sectorial Breakdown – </a:t>
            </a:r>
            <a:r>
              <a:rPr lang="en-US" sz="1292" i="1" dirty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 date</a:t>
            </a:r>
            <a:r>
              <a:rPr lang="en-US" sz="1292" b="1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  <a:endParaRPr lang="en-US" sz="1292" b="1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pic>
        <p:nvPicPr>
          <p:cNvPr id="5580" name="Picture 257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57500"/>
            <a:ext cx="4570413" cy="274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81" name="Picture 2576" descr="http://abc.az/photos/1678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98" b="23144"/>
          <a:stretch/>
        </p:blipFill>
        <p:spPr bwMode="auto">
          <a:xfrm>
            <a:off x="6885342" y="4059650"/>
            <a:ext cx="1356381" cy="52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8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876800"/>
            <a:ext cx="1500352" cy="56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83" name="Picture 2570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6" t="29412" r="72581" b="56078"/>
          <a:stretch/>
        </p:blipFill>
        <p:spPr bwMode="auto">
          <a:xfrm>
            <a:off x="5073743" y="4279081"/>
            <a:ext cx="428439" cy="54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85" name="Picture 257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396" y="5090817"/>
            <a:ext cx="1200149" cy="72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8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267200"/>
            <a:ext cx="669141" cy="68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8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238" y="5638800"/>
            <a:ext cx="1390962" cy="504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1299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3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58000">
              <a:schemeClr val="bg1"/>
            </a:gs>
            <a:gs pos="7000">
              <a:srgbClr val="E8EFD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82000" y="6515413"/>
            <a:ext cx="495300" cy="365125"/>
          </a:xfrm>
        </p:spPr>
        <p:txBody>
          <a:bodyPr/>
          <a:lstStyle/>
          <a:p>
            <a:fld id="{0380F1B6-BBE2-49F6-9D5F-188212223B5F}" type="slidenum">
              <a:rPr lang="fr-FR" smtClean="0"/>
              <a:t>9</a:t>
            </a:fld>
            <a:endParaRPr lang="fr-F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8296" y="112644"/>
            <a:ext cx="8484704" cy="725556"/>
          </a:xfrm>
        </p:spPr>
        <p:txBody>
          <a:bodyPr>
            <a:normAutofit/>
          </a:bodyPr>
          <a:lstStyle/>
          <a:p>
            <a:pPr algn="just"/>
            <a:r>
              <a:rPr lang="en-US" sz="1800" dirty="0" smtClean="0">
                <a:latin typeface="Arial Black" panose="020B0A04020102020204" pitchFamily="34" charset="0"/>
              </a:rPr>
              <a:t>ICD IS PLAYING KEY ROLE IN THE GROWTH OF ISLAMIC FINANCIAL INSTITUTIONS IN EE &amp; CENTRAL ASIA… </a:t>
            </a:r>
            <a:endParaRPr lang="en-US" sz="1800" dirty="0">
              <a:latin typeface="Arial Black" panose="020B0A040201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6977" y="1524000"/>
            <a:ext cx="2124623" cy="1280863"/>
          </a:xfrm>
          <a:prstGeom prst="rect">
            <a:avLst/>
          </a:prstGeom>
          <a:noFill/>
          <a:ln>
            <a:noFill/>
          </a:ln>
        </p:spPr>
        <p:txBody>
          <a:bodyPr wrap="square" lIns="0" rIns="0" bIns="45720">
            <a:spAutoFit/>
          </a:bodyPr>
          <a:lstStyle/>
          <a:p>
            <a:pPr marL="114300">
              <a:lnSpc>
                <a:spcPct val="80000"/>
              </a:lnSpc>
            </a:pPr>
            <a:r>
              <a:rPr lang="en-US" sz="3200" b="1" dirty="0"/>
              <a:t>Islamic Commercial Bank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1447800"/>
            <a:ext cx="652743" cy="1200329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  <a:softEdge rad="0"/>
          </a:effectLst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9BBB59"/>
                </a:solidFill>
              </a:rPr>
              <a:t>6</a:t>
            </a:r>
            <a:endParaRPr lang="en-US" sz="7200" b="1" dirty="0">
              <a:solidFill>
                <a:srgbClr val="9BBB5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95181" y="5486400"/>
            <a:ext cx="28412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1B5F2E"/>
                </a:solidFill>
                <a:latin typeface="+mj-lt"/>
              </a:rPr>
              <a:t>Specific</a:t>
            </a:r>
            <a:r>
              <a:rPr lang="en-US" sz="2000" b="1" dirty="0" smtClean="0">
                <a:solidFill>
                  <a:srgbClr val="9BBB59"/>
                </a:solidFill>
                <a:latin typeface="+mj-lt"/>
              </a:rPr>
              <a:t> </a:t>
            </a:r>
            <a:r>
              <a:rPr lang="en-US" sz="3200" b="1" dirty="0" smtClean="0">
                <a:solidFill>
                  <a:srgbClr val="1B5F2E"/>
                </a:solidFill>
                <a:latin typeface="+mj-lt"/>
              </a:rPr>
              <a:t>Funds</a:t>
            </a:r>
            <a:endParaRPr lang="en-US" sz="3200" b="1" dirty="0">
              <a:solidFill>
                <a:srgbClr val="1B5F2E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24200" y="5054025"/>
            <a:ext cx="13762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1B5F2E"/>
                </a:solidFill>
                <a:latin typeface="+mj-lt"/>
              </a:rPr>
              <a:t>Sector</a:t>
            </a:r>
            <a:endParaRPr lang="en-US" sz="3200" b="1" dirty="0">
              <a:solidFill>
                <a:srgbClr val="1B5F2E"/>
              </a:solidFill>
              <a:latin typeface="+mj-lt"/>
            </a:endParaRPr>
          </a:p>
        </p:txBody>
      </p:sp>
      <p:sp>
        <p:nvSpPr>
          <p:cNvPr id="3" name="AutoShape 2" descr="data:image/jpeg;base64,/9j/4AAQSkZJRgABAQAAAQABAAD/2wCEAAkGBxAMEBUPEAwREBAPDxISDxEUDxIREBAQFhEWFhUSFxUYHCsgGBolHBUVITEhJiorLi8uGx81ODMsNywtLisBCgoKDg0OGxAQGywkICQsLCwsLCw0LCwsLCwsLCw0LCwsLCwsLCwsLCwsLCwsLCwsLCwsLCwsLCwsLCwsLCwsLP/AABEIAMIBAwMBEQACEQEDEQH/xAAcAAEAAgMBAQEAAAAAAAAAAAAABQYBBAcCAwj/xABKEAACAgECAwUEBAcKDwAAAAAAAQIDEQQSBQYhBxMxQWEUIlFScZGS0hYXMkJUgZMVIzNDVnKhssLTJDQ1NlNVc3SDoqTD0eHi/8QAGgEBAAMBAQEAAAAAAAAAAAAAAAECAwQFBv/EADERAQACAgIABAQDCAMBAAAAAAABAgMRBBITFCExBUFRUhUioTIzYXGRseHwNFOBI//aAAwDAQACEQMRAD8A7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v4TU/JZ9lfePE/HeP8ASXT5TIx+E1PyWfZX3h+O8f6SeUyH4TU/JZ9lfeH47x/pJ5TIfhNT8ln2V94fjvG+kp8pkFzLS3jbZ1fyx/8AIr8bwWnrET6yjyt4jabR7cTtzM4AYAYAYAYAYAYAYAYAYAYAYAYAYAYAYAYAYAYAYAYAYAYAYAYAYAwBXeM6HT6WCmtOpZntw7Jryb+PofO/EOJxuNj7RTbsw5L5J1tD+10focf2th43mcH/AE/r/h0+Hf7j2uj9Dj+1sHmcHyw/r/g8O/3HtdH6HH9tMjzOGPfD+p4V/uTPBdDp9TBzdG1xm44Vk34JPPj6nt/D+Lx+Rj79NTEuTNe+Oeu1iR9B7ejlABIyAAwQA2BIAZAEDBKAJCAEASAAjYySAGCBkkYAAAgCQDDA82VqSxKKa9VkpelbR6xtMTO1Z4pbfC2Ua6MwWMY06kvBeeD5jnZM9M81x0jX8nbhik13afVqe1ar/Qf9N/8AJx+Y5e4/J+jXpi+79W5wq26y2MbKMQed2aFFeD88HbwL5smeK5Kxr+TLNFIrusrFJKuLcYpJJvCWM4R9NSkVjrEacXv7uW6ftftt6V8FssaWXsunNpeTajU8HoTw/rZpON7t7Wr61us4FdXHOHKU7IR6+WZVJZEcSJ9rQjontbz3P9z4cT02gd9EnJXxdvd2UNS2ttKMk45TTfqn4eGMYNX6TPqjr66S3JnNdPGKHbBd3ZB4upck5VvrtefOLSyn9PwK5cU451KtqzCvantIdmu9h0Og9rblsVnfbIOS/Kl0g/3uPnL6vLOnltU72lbro5q7R58M1b0a4d38owreY3NOTnHO1RUG2Tj4vevbaYpuNtB9qmq/k9qPru/uS3lK/cdE/wAjc+18anOn2eVF1cO82uanGUMqLalheDaymvNGWbj+HETtFq6fPkznt8W1Vum9j7nuYTlv77fu22bMY2rHjkZcHSsWRNdRtdjnVc35m7VIaPUT02n0T1EqpuE5Ozu4uxPDjFKMnLDyvpTOzHxe1e1p1DStN+6Nl2uatLL4FJL/AGtqX19yX8pj+/8A3+qekLNyN2g1cYlOl0Oi6uvvNu9ThOtNJuMsJ9Mx6NeaMc3HnH6q2rpA39rVltsq9Fwe3Uxi3hqc97im1v2V1ywn6mscOIj81k9Hzv7VtZQlK/gFtMM4cpzurWX4JOdKWfQnylJ9IsdIdC5c4zXxPTV6qpNRti3h4zGSbjKLx8GmceTH0tpWY1Kpc3do8uF6x6OPD3e1Gtpq5xlJzWVFQUHk3xcbvXttatNxtHvtU1X8ntR9d39yX8pH3f7/AFOif5H59r4zOdPs8qLq4d5tclOMoblFtSwuqbXRrzRlm484o38kWppMc3cxV8J0stTOO9pxjXXu2uyyT6Rz5dMt+iZTHjm86hWsbVLlftShr9VDTW6P2fvsquzvt634zGLTgsZ6pP44+Jvl4nSNxO17U1C7cw8T9h0l2q7vvPZ6Z2bN23dtjnGcPH1HNjr3tpSI253oO2OE7Yxu0DqqlLE7Ff3jgvm27FleGevxOu3DnW4lfo6Dx/i60ejt1kYq2NVLtilLCsWMrEsPx+JyUp2t1Uj30rHC+0F6nhuo4j7Ftekt7vuu+zv92t537en8J8PI3txut4pv3W6+uktydzXHieklrLK46aELJxlm1SioxSbm5NLC6mWXF0t1RMaV7T9pc9bq/ZdBw2WpWfdtlc6o7fOyS2PbD1fV/DyNp43Su7Smaa93QY7sLOE8LKWWs+eDjnqr6PqShV+YdRZDUxjG2cVth0U5JdZPyT9D5j4nmyU5la1tMROv7u/j0rOOZmHivU2e27O9nt7yS275bcbX0xkxryMkc+adpmImfn/CU9a+DvT1yxqLLLZKVs5Lu28Sk2s7l8Tf4Pmy5M94tMq8mkRjidLJq/4Of8yX9Vn1Ee8OJ+f+zavWysu9i1tGll3dfeSuSxOO6WFHo+qeX+tHp8jpqO0TLa+k/wA76fi3sU3quL6K6lODlVW4xsm1NbUvdWeuHjPkZ4PC7ekTtWut+i29kl9N/C1XCnbGuyyq2MmpqybSlKXh4Pf4Y6dUYcqJjJuVb+7nXPvB58vapvSaidVOtqtUYxk1KME495U/isyWH4+Xll9fHtGan5o9YaU9XTOzflCvhWnVktstTfCMrJpdIQaTVUH8q6Z+L/UcWfLN518mVrblz/tBjY+YI9zZGu3Ol7ucvyIT2rEn6I68GvA9Y+bSuuvqtMqOPY/y9w7wfyr+wYbxfbKnorvY7qIVcSupnDffZXalep5hiFkXNJY6qTSe70XQ25cbxxML39ny7KtfTpuJamd19dMXXalKycYJvv10TfmORSZxxov+y65VzHoZtRjxDTSlJqMYq+tuUm8JJZ6ts4PDt9GWnHeUtTTp+YLZ6icIRWo1sYysaUY2OyW3q+ifR9T0MsbwRprMfldjlx7RJdddp8Y65vr8PrPOilpZalx3sucJ8atlDHdOnWOOF0VTthtwl5YaPT5PphiJ99w2v7Ply7wa5aiz9yOO0J7euVbTN1buikpwcZYePB/URkyRqO9Ebj5w3eZq+OaLTu7U8V099UZQ3QzTa23NRi1CVXXqyMXhWtqKzBXW/R0Dsw4rLW8PhOddcJQsshJV1quDxLO5RXRPr19cnHyKdb6Uv7uddoSsfMEVVZGu3Ol7ucvyITx7sn6I6+P+5len7K0ujj3+vuHf8v3DHeL5VlX0V3sevhTxK6mcN986rYq9TzDELIuaSx13NZ3engbcuN44mFr+3oju1bmSGv1vcd61pdJLu3KOG3bnFs0n0bX5K+hluPimlN/OU0j0R/OfHeHax6eegrtos09caveVccwh1qknCbe6LT+v0L4cd67i0+5Wsx7ul28xLi3LupvbXex0d1eoivzbY19f1NNSXozj8Lw88R/FSI1ZTOSeU4cY4ZqIrEdRVqt2nsfx7qOYSfyv+jozpzZpw5I+kr2tqWrwzmmzT8P1fCNYpRkqbI0bvyq7E/e08vR+MfLy8MEzhi2St6nWNxLc5Z/zb4j/AL1/29ORkj/7UhFv2oQnD+D8S1HDZ20TlPRRul3mnhNuTnHa5T7vHvJZTxny8PhpfJj8TUx6p3G3QOx3jGgdPstcFTq371u5py1OPz4z80l+b5f0nHy8d97+Sl4l0ts5O0M9vYFS5l/xqP8ANr/ryPkvi/8Aza/+PR437p4qX+H+H8bL+qylMc258bj09f7SjvHgzCd4dwevTSc4yk247erXhlenoe/xvh+PBeb1n3cl81r1ispC2G9OL8Gmn9DR6O9M4c+/E/w5+Nmof/Ej906fN3hbvJHse4avCeo/aR+6T5zInxJXDl/gVHDKVp9PBxrTcnmTlKUn4yk34v8A9HPe83ncqTO0dzdyXpuMyrlqJWp0xnGPdyUcqbjnOU/lRfHmtj9iLTHssNNShGMF4Rior44SwZT6ztCp8xdnej4nqJam6dynOMYtQnFRxFYXRo3pyLUjULRaYRX4nOG/PqPtw+6X87kW8SU5yvyLouE2O6hTlbKDhvsnucYNptJeC6xXX0Msme2T3Vm8yiLeyTh85Sk7NRmcnJ/vkfFvL/NNK8u8RpPeXvR9lHD6LYWxs1G6qyFkc2RxuhJSWfd8MpCeVeYmPqd5bXMHZtoOI3S1Eu8qtsebHXJJTl4bnGSaz6orj5N6RqEReYRX4nNB+k6n7Vf3DSebkmPZPiSsvK3Jek4RulRGcrLEozsnLdJxX5q8kvoRjlz2ya2ibTKC13ZJw66cpxnfUpScnCM4uKbecLdFtL0NI5eSI0nvL4Q7HeHp57/Uv03Vr+wT5zId5XbgfBqeHUR02ng41wy1mTlJtvLk2/FtnNe83ncqzKA5i7O9HxPUS1N07lOcYxahNKOIrC6NG1ORakahMXmEV+Jzhvz6j7cPul/OZFvElM8A7P8AR8Nc50O1W2VSqVsp7p1xl47FjCeUnnHkjO/Itf0lWbTL1yxyHo+FWStqU7Jzjtbtkp7VnLx08X0y/RDJntf0JtKe1fDKb651Tpg4WQcJrausWsPqZxe0TtG5VrhfZ5pdHVfRXdqO71lLqui7ItYaa3r3eksNrPqa3z2vMTPyTN53tJ8qcrUcHrnVRKxxts3y3yTedqj0wl0wkUy5ZyzuyLWmWjzJ2f6Lil3f295CzaoylXJR3peDkmn1Xhktj5N6RqExeYhnQ8h6XT6K7QRnb3Ops32NzTnuxBdHjp0riPMW7Rb6HadpLljl2nhNL09Epyg7JWZnJSlukkn1x4dCl8k3nck2mULxTs20Gpvepj3tFjkpvubNke8X8Ylj3ZfRg0ryLxGpTF51patNQ64Rg7JWOMUnOSW6WPN4SWf1HPNq79mcw2MkpQfF+ET1FysjOKSUVh5z0k38PU8TnfDb5+RGWJ9I1+jqxZorTqmkkevXHWJiXNt6NNIMgMgMgMgMgMgMgMgAGQGQADIDIDI0GQGQGQGQGQGRoMgMgMgMgMgMgA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5" name="Group 104"/>
          <p:cNvGrpSpPr/>
          <p:nvPr/>
        </p:nvGrpSpPr>
        <p:grpSpPr>
          <a:xfrm>
            <a:off x="2423474" y="4800600"/>
            <a:ext cx="756938" cy="1446550"/>
            <a:chOff x="5704126" y="4581247"/>
            <a:chExt cx="820017" cy="1446550"/>
          </a:xfrm>
        </p:grpSpPr>
        <p:sp>
          <p:nvSpPr>
            <p:cNvPr id="110" name="TextBox 109"/>
            <p:cNvSpPr txBox="1"/>
            <p:nvPr/>
          </p:nvSpPr>
          <p:spPr>
            <a:xfrm>
              <a:off x="5704126" y="4581247"/>
              <a:ext cx="820017" cy="144655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8800" b="1" dirty="0" smtClean="0">
                  <a:solidFill>
                    <a:srgbClr val="1B5F2E"/>
                  </a:solidFill>
                </a:rPr>
                <a:t>3</a:t>
              </a:r>
              <a:endParaRPr lang="en-US" sz="88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6033981" y="4627412"/>
              <a:ext cx="200124" cy="58477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endParaRPr lang="en-US" sz="3200" b="1" dirty="0">
                <a:solidFill>
                  <a:srgbClr val="1B5F2E"/>
                </a:solidFill>
                <a:latin typeface="+mj-lt"/>
              </a:endParaRPr>
            </a:p>
          </p:txBody>
        </p:sp>
      </p:grpSp>
      <p:sp>
        <p:nvSpPr>
          <p:cNvPr id="134" name="Rounded Rectangle 133"/>
          <p:cNvSpPr/>
          <p:nvPr/>
        </p:nvSpPr>
        <p:spPr>
          <a:xfrm>
            <a:off x="4038600" y="2786063"/>
            <a:ext cx="1146396" cy="457919"/>
          </a:xfrm>
          <a:prstGeom prst="roundRect">
            <a:avLst/>
          </a:prstGeom>
          <a:noFill/>
          <a:ln>
            <a:solidFill>
              <a:srgbClr val="7C9A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ounded Rectangle 134"/>
          <p:cNvSpPr/>
          <p:nvPr/>
        </p:nvSpPr>
        <p:spPr>
          <a:xfrm>
            <a:off x="1240772" y="2766079"/>
            <a:ext cx="1200832" cy="503285"/>
          </a:xfrm>
          <a:prstGeom prst="roundRect">
            <a:avLst/>
          </a:prstGeom>
          <a:noFill/>
          <a:ln>
            <a:solidFill>
              <a:srgbClr val="7C9A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ounded Rectangle 135"/>
          <p:cNvSpPr/>
          <p:nvPr/>
        </p:nvSpPr>
        <p:spPr>
          <a:xfrm>
            <a:off x="2590801" y="2793299"/>
            <a:ext cx="1221536" cy="483301"/>
          </a:xfrm>
          <a:prstGeom prst="roundRect">
            <a:avLst/>
          </a:prstGeom>
          <a:noFill/>
          <a:ln>
            <a:solidFill>
              <a:srgbClr val="7C9A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/>
          <p:cNvSpPr txBox="1"/>
          <p:nvPr/>
        </p:nvSpPr>
        <p:spPr>
          <a:xfrm>
            <a:off x="6341425" y="1447000"/>
            <a:ext cx="652743" cy="1200329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  <a:softEdge rad="0"/>
          </a:effectLst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endParaRPr lang="en-US" sz="7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1524000" y="1726593"/>
            <a:ext cx="2277023" cy="880241"/>
          </a:xfrm>
          <a:prstGeom prst="rect">
            <a:avLst/>
          </a:prstGeom>
          <a:noFill/>
          <a:ln>
            <a:noFill/>
          </a:ln>
        </p:spPr>
        <p:txBody>
          <a:bodyPr wrap="square" lIns="0" rIns="0" bIns="45720">
            <a:spAutoFit/>
          </a:bodyPr>
          <a:lstStyle/>
          <a:p>
            <a:pPr marL="114300">
              <a:lnSpc>
                <a:spcPct val="80000"/>
              </a:lnSpc>
            </a:pP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Leasing </a:t>
            </a:r>
          </a:p>
          <a:p>
            <a:pPr marL="114300">
              <a:lnSpc>
                <a:spcPct val="80000"/>
              </a:lnSpc>
            </a:pP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Companies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381" y="2841908"/>
            <a:ext cx="995042" cy="37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490" y="2870723"/>
            <a:ext cx="914401" cy="33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644" y="2819400"/>
            <a:ext cx="985756" cy="39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570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6" t="29412" r="72581" b="56078"/>
          <a:stretch/>
        </p:blipFill>
        <p:spPr bwMode="auto">
          <a:xfrm>
            <a:off x="4121424" y="3612312"/>
            <a:ext cx="257601" cy="32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254940" y="3676400"/>
            <a:ext cx="100286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smtClean="0"/>
              <a:t>ALBANIA LEASING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219200" y="3505200"/>
            <a:ext cx="1306086" cy="503285"/>
            <a:chOff x="1219200" y="3992515"/>
            <a:chExt cx="1306086" cy="503285"/>
          </a:xfrm>
        </p:grpSpPr>
        <p:sp>
          <p:nvSpPr>
            <p:cNvPr id="144" name="TextBox 143"/>
            <p:cNvSpPr txBox="1"/>
            <p:nvPr/>
          </p:nvSpPr>
          <p:spPr>
            <a:xfrm>
              <a:off x="1226280" y="4111823"/>
              <a:ext cx="12990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 smtClean="0"/>
                <a:t>         ASR LEASING </a:t>
              </a:r>
            </a:p>
            <a:p>
              <a:pPr algn="ctr"/>
              <a:r>
                <a:rPr lang="en-US" sz="700" b="1" dirty="0" smtClean="0"/>
                <a:t>       TAJIKISTAN</a:t>
              </a:r>
              <a:endParaRPr lang="en-US" sz="700" b="1" dirty="0"/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8982" y="4084894"/>
              <a:ext cx="329101" cy="334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Rounded Rectangle 35"/>
            <p:cNvSpPr/>
            <p:nvPr/>
          </p:nvSpPr>
          <p:spPr>
            <a:xfrm>
              <a:off x="1219200" y="3992515"/>
              <a:ext cx="1200832" cy="503285"/>
            </a:xfrm>
            <a:prstGeom prst="roundRect">
              <a:avLst/>
            </a:prstGeom>
            <a:noFill/>
            <a:ln>
              <a:solidFill>
                <a:srgbClr val="7C9A4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633350" y="3505200"/>
            <a:ext cx="1202737" cy="503285"/>
            <a:chOff x="2633350" y="3992515"/>
            <a:chExt cx="1202737" cy="503285"/>
          </a:xfrm>
        </p:grpSpPr>
        <p:sp>
          <p:nvSpPr>
            <p:cNvPr id="146" name="TextBox 145"/>
            <p:cNvSpPr txBox="1"/>
            <p:nvPr/>
          </p:nvSpPr>
          <p:spPr>
            <a:xfrm>
              <a:off x="2995550" y="4111823"/>
              <a:ext cx="8405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 smtClean="0"/>
                <a:t> KYRGYZSTAN LEASING</a:t>
              </a: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2633350" y="3992515"/>
              <a:ext cx="1200832" cy="503285"/>
            </a:xfrm>
            <a:prstGeom prst="roundRect">
              <a:avLst/>
            </a:prstGeom>
            <a:noFill/>
            <a:ln>
              <a:solidFill>
                <a:srgbClr val="7C9A4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1058" y="4142910"/>
              <a:ext cx="382847" cy="229708"/>
            </a:xfrm>
            <a:prstGeom prst="rect">
              <a:avLst/>
            </a:prstGeom>
          </p:spPr>
        </p:pic>
      </p:grpSp>
      <p:sp>
        <p:nvSpPr>
          <p:cNvPr id="42" name="Rounded Rectangle 41"/>
          <p:cNvSpPr/>
          <p:nvPr/>
        </p:nvSpPr>
        <p:spPr>
          <a:xfrm>
            <a:off x="4038600" y="3533181"/>
            <a:ext cx="1146396" cy="457919"/>
          </a:xfrm>
          <a:prstGeom prst="roundRect">
            <a:avLst/>
          </a:prstGeom>
          <a:noFill/>
          <a:ln>
            <a:solidFill>
              <a:srgbClr val="7C9A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579945" y="914330"/>
            <a:ext cx="841165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+mj-lt"/>
              </a:rPr>
              <a:t>To date, ICD has committed up to US</a:t>
            </a:r>
            <a:r>
              <a:rPr lang="en-US" sz="1600" b="1" dirty="0" smtClean="0">
                <a:latin typeface="+mj-lt"/>
              </a:rPr>
              <a:t>$ </a:t>
            </a:r>
            <a:r>
              <a:rPr lang="en-US" sz="2000" b="1" dirty="0" smtClean="0">
                <a:latin typeface="+mj-lt"/>
              </a:rPr>
              <a:t>41.5 million</a:t>
            </a:r>
            <a:r>
              <a:rPr lang="en-US" b="1" dirty="0" smtClean="0">
                <a:latin typeface="+mj-lt"/>
              </a:rPr>
              <a:t> </a:t>
            </a:r>
            <a:r>
              <a:rPr lang="en-US" sz="1500" b="1" dirty="0" smtClean="0">
                <a:latin typeface="+mj-lt"/>
              </a:rPr>
              <a:t>in establishing Islamic Financial Institutions in Eastern Europe and Central Asia</a:t>
            </a:r>
            <a:endParaRPr lang="en-US" sz="1500" b="1" dirty="0">
              <a:latin typeface="+mj-lt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6078593" y="5715000"/>
            <a:ext cx="1055077" cy="393604"/>
          </a:xfrm>
          <a:prstGeom prst="roundRect">
            <a:avLst/>
          </a:prstGeom>
          <a:noFill/>
          <a:ln>
            <a:solidFill>
              <a:srgbClr val="7C9A4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6477000" y="5794376"/>
            <a:ext cx="6474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" b="1" dirty="0" smtClean="0"/>
              <a:t>Turkey Capital Markets Fund</a:t>
            </a:r>
            <a:endParaRPr lang="en-US" sz="500" b="1" dirty="0"/>
          </a:p>
        </p:txBody>
      </p:sp>
      <p:grpSp>
        <p:nvGrpSpPr>
          <p:cNvPr id="52" name="Group 51"/>
          <p:cNvGrpSpPr/>
          <p:nvPr/>
        </p:nvGrpSpPr>
        <p:grpSpPr>
          <a:xfrm>
            <a:off x="6781800" y="5168996"/>
            <a:ext cx="1055077" cy="393604"/>
            <a:chOff x="5668251" y="2951426"/>
            <a:chExt cx="1055077" cy="393604"/>
          </a:xfrm>
        </p:grpSpPr>
        <p:sp>
          <p:nvSpPr>
            <p:cNvPr id="53" name="Rounded Rectangle 52"/>
            <p:cNvSpPr/>
            <p:nvPr/>
          </p:nvSpPr>
          <p:spPr>
            <a:xfrm>
              <a:off x="5668251" y="2951426"/>
              <a:ext cx="1055077" cy="393604"/>
            </a:xfrm>
            <a:prstGeom prst="roundRect">
              <a:avLst/>
            </a:prstGeom>
            <a:noFill/>
            <a:ln>
              <a:solidFill>
                <a:srgbClr val="7C9A4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910363" y="2990424"/>
              <a:ext cx="812217" cy="323165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 b="1" dirty="0" smtClean="0"/>
                <a:t>USD 80-100 </a:t>
              </a:r>
              <a:r>
                <a:rPr lang="en-US" sz="500" b="1" dirty="0" err="1" smtClean="0"/>
                <a:t>Mn</a:t>
              </a:r>
              <a:endParaRPr lang="en-US" sz="500" b="1" dirty="0" smtClean="0"/>
            </a:p>
            <a:p>
              <a:pPr algn="ctr"/>
              <a:r>
                <a:rPr lang="en-US" sz="500" b="1" dirty="0" smtClean="0"/>
                <a:t>Renewable Energy Fund</a:t>
              </a:r>
              <a:endParaRPr lang="en-US" sz="500" b="1" dirty="0"/>
            </a:p>
          </p:txBody>
        </p:sp>
      </p:grpSp>
      <p:pic>
        <p:nvPicPr>
          <p:cNvPr id="62" name="Picture 6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041" y="5259770"/>
            <a:ext cx="194528" cy="221614"/>
          </a:xfrm>
          <a:prstGeom prst="rect">
            <a:avLst/>
          </a:prstGeom>
        </p:spPr>
      </p:pic>
      <p:grpSp>
        <p:nvGrpSpPr>
          <p:cNvPr id="63" name="Group 62"/>
          <p:cNvGrpSpPr/>
          <p:nvPr/>
        </p:nvGrpSpPr>
        <p:grpSpPr>
          <a:xfrm>
            <a:off x="7372068" y="5715000"/>
            <a:ext cx="1055077" cy="393604"/>
            <a:chOff x="5668251" y="2951426"/>
            <a:chExt cx="1055077" cy="393604"/>
          </a:xfrm>
        </p:grpSpPr>
        <p:sp>
          <p:nvSpPr>
            <p:cNvPr id="64" name="Rounded Rectangle 63"/>
            <p:cNvSpPr/>
            <p:nvPr/>
          </p:nvSpPr>
          <p:spPr>
            <a:xfrm>
              <a:off x="5668251" y="2951426"/>
              <a:ext cx="1055077" cy="393604"/>
            </a:xfrm>
            <a:prstGeom prst="roundRect">
              <a:avLst/>
            </a:prstGeom>
            <a:noFill/>
            <a:ln>
              <a:solidFill>
                <a:srgbClr val="7C9A4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958068" y="3022597"/>
              <a:ext cx="73425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 b="1" dirty="0" smtClean="0"/>
                <a:t>Turkey Money Market Fund</a:t>
              </a:r>
              <a:endParaRPr lang="en-US" sz="500" b="1" dirty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147274" y="5045751"/>
            <a:ext cx="1083035" cy="200055"/>
            <a:chOff x="147274" y="5045751"/>
            <a:chExt cx="1083035" cy="200055"/>
          </a:xfrm>
        </p:grpSpPr>
        <p:sp>
          <p:nvSpPr>
            <p:cNvPr id="67" name="Rounded Rectangle 66"/>
            <p:cNvSpPr/>
            <p:nvPr/>
          </p:nvSpPr>
          <p:spPr>
            <a:xfrm>
              <a:off x="147274" y="5045751"/>
              <a:ext cx="313101" cy="168863"/>
            </a:xfrm>
            <a:prstGeom prst="roundRect">
              <a:avLst/>
            </a:prstGeom>
            <a:noFill/>
            <a:ln>
              <a:solidFill>
                <a:srgbClr val="7C9A4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60375" y="5045751"/>
              <a:ext cx="769934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Pipeline</a:t>
              </a:r>
              <a:endParaRPr lang="en-US" sz="700" b="1" dirty="0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461" y="5823004"/>
            <a:ext cx="254880" cy="169148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569" y="5823004"/>
            <a:ext cx="254880" cy="16914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098323" y="3048000"/>
            <a:ext cx="1055077" cy="393604"/>
            <a:chOff x="7403123" y="3797396"/>
            <a:chExt cx="1055077" cy="393604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4171" y="3884152"/>
              <a:ext cx="799580" cy="230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" name="Rounded Rectangle 72"/>
            <p:cNvSpPr/>
            <p:nvPr/>
          </p:nvSpPr>
          <p:spPr>
            <a:xfrm>
              <a:off x="7403123" y="3797396"/>
              <a:ext cx="1055077" cy="393604"/>
            </a:xfrm>
            <a:prstGeom prst="roundRect">
              <a:avLst/>
            </a:prstGeom>
            <a:noFill/>
            <a:ln>
              <a:solidFill>
                <a:srgbClr val="7C9A4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7" name="Picture 7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844" y="4371329"/>
            <a:ext cx="333717" cy="221467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1654476" y="4314545"/>
            <a:ext cx="733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TURKEY LEASING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1219200" y="4221115"/>
            <a:ext cx="1200832" cy="503285"/>
          </a:xfrm>
          <a:prstGeom prst="roundRect">
            <a:avLst/>
          </a:prstGeom>
          <a:noFill/>
          <a:ln>
            <a:solidFill>
              <a:srgbClr val="7C9A4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2611505" y="4216790"/>
            <a:ext cx="1200832" cy="503285"/>
          </a:xfrm>
          <a:prstGeom prst="roundRect">
            <a:avLst/>
          </a:prstGeom>
          <a:noFill/>
          <a:ln>
            <a:solidFill>
              <a:srgbClr val="7C9A4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2995551" y="4328173"/>
            <a:ext cx="805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TURKMENISTAN LEASING</a:t>
            </a:r>
          </a:p>
        </p:txBody>
      </p:sp>
      <p:pic>
        <p:nvPicPr>
          <p:cNvPr id="1026" name="Picture 2" descr="C:\Users\310853\Desktop\Turkmenistan 2014\images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163" y="4314545"/>
            <a:ext cx="376388" cy="35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151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SIZE" val="241:156.375"/>
  <p:tag name="SERIALNUMBER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hapes>
  <Chart name="Chart 2" index="1" chartId="88cc366c-3c20-481f-b4a0-bcddd6b97534">
    <ChartParams IsLinked="false">
      <LinkType>Chart</LinkType>
      <ChartWorksheetName>1</ChartWorksheetName>
      <WorkbookPath>\\dbg.ads.db.com\LON-USERS-U\VF02_USERS01\blaeanz\config\Desktop\14bLD0073_Client Pitchbook Template.pptx.xlsx</WorkbookPath>
      <WorkbookName>14bLD0073_Client Pitchbook Template.pptx.xlsx</WorkbookName>
      <WorksheetName>1</WorksheetName>
      <WorksheetRange>$B$10:$C$19</WorksheetRange>
    </ChartParams>
  </Chart>
</Shapes>
</file>

<file path=customXml/itemProps1.xml><?xml version="1.0" encoding="utf-8"?>
<ds:datastoreItem xmlns:ds="http://schemas.openxmlformats.org/officeDocument/2006/customXml" ds:itemID="{BB032C6B-3B41-4CF0-A80E-1F69E7731C9B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43471</TotalTime>
  <Words>1315</Words>
  <Application>Microsoft Office PowerPoint</Application>
  <PresentationFormat>On-screen Show (4:3)</PresentationFormat>
  <Paragraphs>305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Arial Unicode MS</vt:lpstr>
      <vt:lpstr>Arial</vt:lpstr>
      <vt:lpstr>Arial Black</vt:lpstr>
      <vt:lpstr>Calibri</vt:lpstr>
      <vt:lpstr>Calibri Light</vt:lpstr>
      <vt:lpstr>Cambria</vt:lpstr>
      <vt:lpstr>Courier New</vt:lpstr>
      <vt:lpstr>Wingdings</vt:lpstr>
      <vt:lpstr>Office Theme</vt:lpstr>
      <vt:lpstr>3_Custom Design</vt:lpstr>
      <vt:lpstr>Custom Design</vt:lpstr>
      <vt:lpstr>1_Custom Design</vt:lpstr>
      <vt:lpstr>2_Custom Design</vt:lpstr>
      <vt:lpstr>PowerPoint Presentation</vt:lpstr>
      <vt:lpstr>TABLE OF CONTENTS</vt:lpstr>
      <vt:lpstr>…WITH A FOCUS ON THE PRIVATE SECTOR</vt:lpstr>
      <vt:lpstr>…WITHIN ITS 52 MEMBER COUNTRIES</vt:lpstr>
      <vt:lpstr>ICD Offers Complete Bouquet of Islamic Finance and Investment Products… </vt:lpstr>
      <vt:lpstr>…Expanding Geographic Footprint AND ITS Sectorial Distribution</vt:lpstr>
      <vt:lpstr>TABLE OF CONTENTS</vt:lpstr>
      <vt:lpstr>ICD’S OPERATIONS ARE SHIFTING TO EE &amp; CENTRAL ASIA….</vt:lpstr>
      <vt:lpstr>ICD IS PLAYING KEY ROLE IN THE GROWTH OF ISLAMIC FINANCIAL INSTITUTIONS IN EE &amp; CENTRAL ASIA… </vt:lpstr>
      <vt:lpstr>…AND IN PROVIDING SHARIAH COMPLIANT CAPITAL TO SMEs THROUGH LOCAL FINANCIAL INSTITUTION</vt:lpstr>
      <vt:lpstr>AS WELL AS TARGETING DIRECT FINANCING OPPORTUNITIES TO CORPORATES IN EE &amp; CENTRAL ASIA REGION</vt:lpstr>
      <vt:lpstr>TABLE OF CONTENTS</vt:lpstr>
      <vt:lpstr>CASE STUDY-1: ICD SUPPORT FOR THE SMEs of EE&amp; Central Asia</vt:lpstr>
      <vt:lpstr>CASE STUDY-2: DIRECT FINANCING FOR PRIVATE SECTOR</vt:lpstr>
      <vt:lpstr>TABLE OF CONTENTS</vt:lpstr>
      <vt:lpstr>KEY CONTACTS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IFN Dubai 15 September 2014</dc:title>
  <dc:creator>Farid Masmoudi</dc:creator>
  <cp:lastModifiedBy>Gholamhossein Darzi</cp:lastModifiedBy>
  <cp:revision>890</cp:revision>
  <cp:lastPrinted>2014-09-10T07:54:08Z</cp:lastPrinted>
  <dcterms:created xsi:type="dcterms:W3CDTF">2013-04-27T13:27:07Z</dcterms:created>
  <dcterms:modified xsi:type="dcterms:W3CDTF">2014-11-02T12:57:07Z</dcterms:modified>
</cp:coreProperties>
</file>