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61" r:id="rId3"/>
    <p:sldId id="394" r:id="rId4"/>
    <p:sldId id="395" r:id="rId5"/>
    <p:sldId id="396" r:id="rId6"/>
    <p:sldId id="397" r:id="rId7"/>
    <p:sldId id="398" r:id="rId8"/>
    <p:sldId id="262" r:id="rId9"/>
    <p:sldId id="263" r:id="rId10"/>
    <p:sldId id="267" r:id="rId11"/>
    <p:sldId id="258" r:id="rId12"/>
    <p:sldId id="264" r:id="rId13"/>
    <p:sldId id="283" r:id="rId14"/>
    <p:sldId id="350" r:id="rId15"/>
    <p:sldId id="351" r:id="rId16"/>
    <p:sldId id="355" r:id="rId17"/>
    <p:sldId id="268" r:id="rId18"/>
    <p:sldId id="393" r:id="rId19"/>
    <p:sldId id="292" r:id="rId20"/>
    <p:sldId id="293" r:id="rId21"/>
    <p:sldId id="300" r:id="rId22"/>
    <p:sldId id="301" r:id="rId23"/>
    <p:sldId id="302" r:id="rId24"/>
    <p:sldId id="303" r:id="rId25"/>
    <p:sldId id="304" r:id="rId26"/>
    <p:sldId id="356" r:id="rId27"/>
    <p:sldId id="390" r:id="rId28"/>
    <p:sldId id="358" r:id="rId29"/>
    <p:sldId id="391" r:id="rId30"/>
    <p:sldId id="360" r:id="rId31"/>
    <p:sldId id="392" r:id="rId32"/>
    <p:sldId id="362" r:id="rId33"/>
    <p:sldId id="364" r:id="rId34"/>
    <p:sldId id="365" r:id="rId35"/>
    <p:sldId id="366" r:id="rId36"/>
    <p:sldId id="377" r:id="rId37"/>
    <p:sldId id="379" r:id="rId38"/>
    <p:sldId id="387" r:id="rId39"/>
    <p:sldId id="388" r:id="rId40"/>
    <p:sldId id="389" r:id="rId41"/>
    <p:sldId id="277" r:id="rId42"/>
    <p:sldId id="378" r:id="rId43"/>
    <p:sldId id="305" r:id="rId44"/>
    <p:sldId id="306" r:id="rId45"/>
    <p:sldId id="381" r:id="rId46"/>
    <p:sldId id="382" r:id="rId47"/>
    <p:sldId id="282" r:id="rId48"/>
    <p:sldId id="307" r:id="rId49"/>
    <p:sldId id="310" r:id="rId50"/>
    <p:sldId id="326" r:id="rId51"/>
    <p:sldId id="259" r:id="rId52"/>
    <p:sldId id="260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7" d="100"/>
          <a:sy n="87" d="100"/>
        </p:scale>
        <p:origin x="15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40B44-AC96-4A5D-B917-427BEB031101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6DAAE-F4C5-4837-A657-71D2B0EB3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5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g-Cyrl-TJ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EE5D-553B-429C-916F-4C399C4F7A1A}" type="slidenum">
              <a:rPr lang="tg-Cyrl-TJ" smtClean="0"/>
              <a:pPr/>
              <a:t>5</a:t>
            </a:fld>
            <a:endParaRPr lang="tg-Cyrl-TJ"/>
          </a:p>
        </p:txBody>
      </p:sp>
    </p:spTree>
    <p:extLst>
      <p:ext uri="{BB962C8B-B14F-4D97-AF65-F5344CB8AC3E}">
        <p14:creationId xmlns:p14="http://schemas.microsoft.com/office/powerpoint/2010/main" val="313618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CED7-664F-4209-B415-5B9D8029242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FFBC-9A52-46DB-B82F-4229DB49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CED7-664F-4209-B415-5B9D8029242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FFBC-9A52-46DB-B82F-4229DB49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CED7-664F-4209-B415-5B9D8029242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FFBC-9A52-46DB-B82F-4229DB49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CED7-664F-4209-B415-5B9D8029242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FFBC-9A52-46DB-B82F-4229DB49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CED7-664F-4209-B415-5B9D8029242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FFBC-9A52-46DB-B82F-4229DB49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CED7-664F-4209-B415-5B9D8029242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FFBC-9A52-46DB-B82F-4229DB49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CED7-664F-4209-B415-5B9D8029242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FFBC-9A52-46DB-B82F-4229DB49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CED7-664F-4209-B415-5B9D8029242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FFBC-9A52-46DB-B82F-4229DB49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CED7-664F-4209-B415-5B9D8029242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FFBC-9A52-46DB-B82F-4229DB49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CED7-664F-4209-B415-5B9D8029242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FFBC-9A52-46DB-B82F-4229DB49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CED7-664F-4209-B415-5B9D8029242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FFBC-9A52-46DB-B82F-4229DB49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ECED7-664F-4209-B415-5B9D8029242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2FFBC-9A52-46DB-B82F-4229DB49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85720" y="5076309"/>
            <a:ext cx="385765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en-US" sz="2800" b="1" dirty="0" err="1" smtClean="0"/>
              <a:t>Zabirov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Nekroy</a:t>
            </a:r>
            <a:r>
              <a:rPr lang="ru-RU" sz="2800" b="1" dirty="0" smtClean="0"/>
              <a:t> </a:t>
            </a:r>
            <a:endParaRPr lang="en-US" sz="2800" b="1" dirty="0" smtClean="0"/>
          </a:p>
          <a:p>
            <a:r>
              <a:rPr lang="en-US" sz="2000" i="1" dirty="0" smtClean="0"/>
              <a:t>General Director</a:t>
            </a:r>
            <a:endParaRPr lang="ru-RU" sz="20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20" y="1486903"/>
            <a:ext cx="328614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Agriculture</a:t>
            </a:r>
            <a:endParaRPr lang="ru-RU" sz="3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ятиугольник 46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ятиугольник 44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ятиугольник 45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иугольник 30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иугольник 29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иугольник 31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149510" y="142852"/>
            <a:ext cx="4662850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 </a:t>
            </a:r>
            <a:r>
              <a:rPr lang="tg-Cyrl-TJ" sz="2800" b="1" dirty="0" smtClean="0"/>
              <a:t>№1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Прямоугольник 42"/>
          <p:cNvSpPr>
            <a:spLocks noChangeArrowheads="1"/>
          </p:cNvSpPr>
          <p:nvPr/>
        </p:nvSpPr>
        <p:spPr bwMode="auto">
          <a:xfrm>
            <a:off x="2857488" y="946176"/>
            <a:ext cx="60722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The open company of “</a:t>
            </a:r>
            <a:r>
              <a:rPr lang="en-US" sz="1500" b="1" dirty="0" err="1" smtClean="0">
                <a:solidFill>
                  <a:srgbClr val="0070C0"/>
                </a:solidFill>
              </a:rPr>
              <a:t>Asht-Mohi</a:t>
            </a:r>
            <a:r>
              <a:rPr lang="en-US" sz="1500" b="1" dirty="0" smtClean="0">
                <a:solidFill>
                  <a:srgbClr val="0070C0"/>
                </a:solidFill>
              </a:rPr>
              <a:t>” </a:t>
            </a:r>
            <a:r>
              <a:rPr lang="ru-RU" sz="1500" dirty="0" smtClean="0"/>
              <a:t>— </a:t>
            </a:r>
            <a:r>
              <a:rPr lang="en-US" sz="1500" dirty="0" smtClean="0"/>
              <a:t>organizations of livestock cattle farms for cultivation of sheep and their realization in the republic markets</a:t>
            </a:r>
            <a:endParaRPr lang="ru-RU" sz="1500" dirty="0" smtClean="0"/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80988" y="1131732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80988" y="2357430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77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80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89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357190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6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6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97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22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Sughd</a:t>
            </a:r>
            <a:r>
              <a:rPr lang="en-US" sz="1500" dirty="0" smtClean="0"/>
              <a:t> region, </a:t>
            </a:r>
            <a:r>
              <a:rPr lang="en-US" sz="1500" dirty="0" err="1" smtClean="0"/>
              <a:t>Asht</a:t>
            </a:r>
            <a:r>
              <a:rPr lang="en-US" sz="1500" dirty="0" smtClean="0"/>
              <a:t> district, Republic of Tajikistan</a:t>
            </a:r>
            <a:endParaRPr lang="ru-RU" sz="1500" dirty="0" smtClean="0"/>
          </a:p>
        </p:txBody>
      </p:sp>
      <p:sp>
        <p:nvSpPr>
          <p:cNvPr id="23" name="Прямоугольник 42"/>
          <p:cNvSpPr>
            <a:spLocks noChangeArrowheads="1"/>
          </p:cNvSpPr>
          <p:nvPr/>
        </p:nvSpPr>
        <p:spPr bwMode="auto">
          <a:xfrm>
            <a:off x="2928926" y="2921963"/>
            <a:ext cx="5857916" cy="72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en-US" sz="1500" dirty="0" smtClean="0"/>
              <a:t>Manufacturers of sausage products and meat </a:t>
            </a:r>
            <a:r>
              <a:rPr lang="en-US" sz="1500" dirty="0" err="1" smtClean="0"/>
              <a:t>semifinished</a:t>
            </a:r>
            <a:r>
              <a:rPr lang="en-US" sz="1500" dirty="0" smtClean="0"/>
              <a:t> products</a:t>
            </a:r>
          </a:p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en-US" sz="1500" dirty="0" smtClean="0"/>
              <a:t>Local catering (cafes and restaurants)</a:t>
            </a:r>
          </a:p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en-US" sz="1500" dirty="0" smtClean="0"/>
              <a:t>Local markets</a:t>
            </a:r>
            <a:endParaRPr lang="ru-RU" sz="1500" dirty="0" smtClean="0"/>
          </a:p>
        </p:txBody>
      </p:sp>
      <p:sp>
        <p:nvSpPr>
          <p:cNvPr id="25" name="Прямоугольник 42"/>
          <p:cNvSpPr>
            <a:spLocks noChangeArrowheads="1"/>
          </p:cNvSpPr>
          <p:nvPr/>
        </p:nvSpPr>
        <p:spPr bwMode="auto">
          <a:xfrm>
            <a:off x="2857488" y="5715016"/>
            <a:ext cx="62150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</a:t>
            </a:r>
            <a:r>
              <a:rPr lang="en-US" sz="1500" dirty="0" smtClean="0"/>
              <a:t>20 people</a:t>
            </a:r>
            <a:r>
              <a:rPr lang="ru-RU" sz="1500" dirty="0" smtClean="0"/>
              <a:t>; </a:t>
            </a:r>
          </a:p>
          <a:p>
            <a:pPr algn="just" fontAlgn="ctr"/>
            <a:r>
              <a:rPr lang="en-US" sz="1500" dirty="0" smtClean="0"/>
              <a:t>The initial volume of production per year is 300 heads of small cattle</a:t>
            </a:r>
            <a:endParaRPr lang="ru-RU" sz="1500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7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600" b="1" dirty="0" smtClean="0"/>
              <a:t>300 000 USD</a:t>
            </a:r>
            <a:endParaRPr lang="ru-RU" sz="1600" b="1" dirty="0" smtClean="0"/>
          </a:p>
        </p:txBody>
      </p:sp>
      <p:sp>
        <p:nvSpPr>
          <p:cNvPr id="2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- 50 000 USD</a:t>
            </a:r>
          </a:p>
          <a:p>
            <a:pPr algn="just" fontAlgn="ctr"/>
            <a:r>
              <a:rPr lang="en-US" sz="1500" dirty="0" smtClean="0"/>
              <a:t>The required amount of credits - 250 000 USD</a:t>
            </a:r>
            <a:endParaRPr lang="ru-RU" sz="1500" dirty="0" smtClean="0"/>
          </a:p>
        </p:txBody>
      </p:sp>
      <p:sp>
        <p:nvSpPr>
          <p:cNvPr id="2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600" b="1" dirty="0" smtClean="0"/>
              <a:t>3 years</a:t>
            </a:r>
            <a:endParaRPr lang="ru-RU" sz="1600" b="1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28958" y="2285993"/>
            <a:ext cx="57864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Breeding sheep and goats and the realization of meat products</a:t>
            </a:r>
          </a:p>
          <a:p>
            <a:pPr algn="just" fontAlgn="ctr"/>
            <a:r>
              <a:rPr lang="en-US" sz="1500" dirty="0" smtClean="0"/>
              <a:t>Initial production capacity per year - 300 small ruminants</a:t>
            </a:r>
            <a:endParaRPr lang="ru-RU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49510" y="142852"/>
            <a:ext cx="4662850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№2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Прямоугольник 42"/>
          <p:cNvSpPr>
            <a:spLocks noChangeArrowheads="1"/>
          </p:cNvSpPr>
          <p:nvPr/>
        </p:nvSpPr>
        <p:spPr bwMode="auto">
          <a:xfrm>
            <a:off x="2857488" y="1000108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PRODUCTION COOPERATIVE "FAIZI DYER”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</a:p>
          <a:p>
            <a:pPr algn="just" fontAlgn="ctr"/>
            <a:r>
              <a:rPr lang="en-US" sz="1500" dirty="0" smtClean="0"/>
              <a:t>development of cattle-breeding (sheep breeding).</a:t>
            </a:r>
            <a:endParaRPr lang="ru-RU" sz="1500" dirty="0" smtClean="0"/>
          </a:p>
        </p:txBody>
      </p:sp>
      <p:sp>
        <p:nvSpPr>
          <p:cNvPr id="89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357190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7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Matcha</a:t>
            </a:r>
            <a:r>
              <a:rPr lang="en-US" sz="1500" dirty="0" smtClean="0"/>
              <a:t> district of the </a:t>
            </a:r>
            <a:r>
              <a:rPr lang="en-US" sz="1500" dirty="0" err="1" smtClean="0"/>
              <a:t>Sughd</a:t>
            </a:r>
            <a:r>
              <a:rPr lang="en-US" sz="1500" dirty="0" smtClean="0"/>
              <a:t> region of Tajikistan (North)</a:t>
            </a:r>
            <a:endParaRPr lang="ru-RU" sz="1500" dirty="0" smtClean="0"/>
          </a:p>
        </p:txBody>
      </p:sp>
      <p:sp>
        <p:nvSpPr>
          <p:cNvPr id="23" name="Прямоугольник 42"/>
          <p:cNvSpPr>
            <a:spLocks noChangeArrowheads="1"/>
          </p:cNvSpPr>
          <p:nvPr/>
        </p:nvSpPr>
        <p:spPr bwMode="auto">
          <a:xfrm>
            <a:off x="2928926" y="2343894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en-US" sz="1500" dirty="0" smtClean="0"/>
              <a:t> increasing the number and improving the productivity of livestock </a:t>
            </a:r>
            <a:r>
              <a:rPr lang="ru-RU" sz="1500" dirty="0" smtClean="0"/>
              <a:t> </a:t>
            </a:r>
          </a:p>
          <a:p>
            <a:pPr algn="just" fontAlgn="ctr">
              <a:lnSpc>
                <a:spcPct val="90000"/>
              </a:lnSpc>
              <a:buSzPct val="70000"/>
            </a:pPr>
            <a:r>
              <a:rPr lang="ru-RU" sz="1500" dirty="0" smtClean="0"/>
              <a:t>   </a:t>
            </a:r>
            <a:r>
              <a:rPr lang="en-US" sz="1500" dirty="0" smtClean="0"/>
              <a:t>farming, meat and milk processing</a:t>
            </a:r>
            <a:endParaRPr lang="ru-RU" sz="1500" b="1" dirty="0" smtClean="0">
              <a:solidFill>
                <a:srgbClr val="FF0000"/>
              </a:solidFill>
            </a:endParaRPr>
          </a:p>
        </p:txBody>
      </p:sp>
      <p:sp>
        <p:nvSpPr>
          <p:cNvPr id="25" name="Прямоугольник 42"/>
          <p:cNvSpPr>
            <a:spLocks noChangeArrowheads="1"/>
          </p:cNvSpPr>
          <p:nvPr/>
        </p:nvSpPr>
        <p:spPr bwMode="auto">
          <a:xfrm>
            <a:off x="2928958" y="5786454"/>
            <a:ext cx="621507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25 </a:t>
            </a:r>
            <a:r>
              <a:rPr lang="en-US" sz="1500" dirty="0" smtClean="0"/>
              <a:t>people</a:t>
            </a:r>
            <a:r>
              <a:rPr lang="ru-RU" sz="1500" dirty="0" smtClean="0"/>
              <a:t>;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7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388 053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2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14 500  </a:t>
            </a:r>
            <a:r>
              <a:rPr lang="en-US" sz="1500" dirty="0" smtClean="0"/>
              <a:t>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ru-RU" sz="1600" dirty="0" smtClean="0"/>
              <a:t>373 553 </a:t>
            </a:r>
            <a:r>
              <a:rPr lang="en-US" sz="1500" dirty="0" smtClean="0"/>
              <a:t>USD</a:t>
            </a:r>
            <a:endParaRPr lang="ru-RU" sz="1500" dirty="0" smtClean="0"/>
          </a:p>
        </p:txBody>
      </p:sp>
      <p:sp>
        <p:nvSpPr>
          <p:cNvPr id="2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5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иугольник 34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ятиугольник 47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ятиугольник 48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ятиугольник 49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ятиугольник 50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ятиугольник 51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58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59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60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43" name="Прямоугольник 17"/>
          <p:cNvSpPr>
            <a:spLocks noChangeArrowheads="1"/>
          </p:cNvSpPr>
          <p:nvPr/>
        </p:nvSpPr>
        <p:spPr bwMode="auto">
          <a:xfrm>
            <a:off x="280988" y="1131732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999243" y="3059668"/>
            <a:ext cx="3061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Population </a:t>
            </a:r>
            <a:r>
              <a:rPr lang="en-US" sz="1500" dirty="0" err="1" smtClean="0"/>
              <a:t>Sughd</a:t>
            </a:r>
            <a:r>
              <a:rPr lang="en-US" sz="1500" dirty="0" smtClean="0"/>
              <a:t> region of Tajikistan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49510" y="142852"/>
            <a:ext cx="4662850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3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Прямоугольник 42"/>
          <p:cNvSpPr>
            <a:spLocks noChangeArrowheads="1"/>
          </p:cNvSpPr>
          <p:nvPr/>
        </p:nvSpPr>
        <p:spPr bwMode="auto">
          <a:xfrm>
            <a:off x="2857488" y="1000108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FARM ENTERPRISE “CHINOR”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  <a:endParaRPr lang="en-US" sz="1500" dirty="0" smtClean="0"/>
          </a:p>
          <a:p>
            <a:pPr algn="just" fontAlgn="ctr"/>
            <a:r>
              <a:rPr lang="en-US" sz="1500" dirty="0" smtClean="0"/>
              <a:t>development of beekeeping and livestock</a:t>
            </a:r>
            <a:endParaRPr lang="ru-RU" sz="1500" dirty="0" smtClean="0"/>
          </a:p>
        </p:txBody>
      </p:sp>
      <p:sp>
        <p:nvSpPr>
          <p:cNvPr id="89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10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Yavan</a:t>
            </a:r>
            <a:r>
              <a:rPr lang="en-US" sz="1500" dirty="0" smtClean="0"/>
              <a:t> district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23" name="Прямоугольник 42"/>
          <p:cNvSpPr>
            <a:spLocks noChangeArrowheads="1"/>
          </p:cNvSpPr>
          <p:nvPr/>
        </p:nvSpPr>
        <p:spPr bwMode="auto">
          <a:xfrm>
            <a:off x="2928926" y="2343894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en-US" sz="1500" dirty="0" smtClean="0"/>
              <a:t> production of high-quality honey</a:t>
            </a:r>
          </a:p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en-US" sz="1500" dirty="0" smtClean="0"/>
              <a:t> the increase in livestock</a:t>
            </a:r>
            <a:endParaRPr lang="ru-RU" sz="1500" dirty="0" smtClean="0"/>
          </a:p>
        </p:txBody>
      </p:sp>
      <p:sp>
        <p:nvSpPr>
          <p:cNvPr id="25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21507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11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7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511 000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2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403 614 </a:t>
            </a:r>
            <a:r>
              <a:rPr lang="en-US" sz="1500" dirty="0" smtClean="0"/>
              <a:t>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107 386 </a:t>
            </a:r>
            <a:r>
              <a:rPr lang="en-US" sz="1500" dirty="0" smtClean="0"/>
              <a:t>USD</a:t>
            </a:r>
            <a:endParaRPr lang="ru-RU" sz="1500" dirty="0" smtClean="0"/>
          </a:p>
        </p:txBody>
      </p:sp>
      <p:sp>
        <p:nvSpPr>
          <p:cNvPr id="2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3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иугольник 34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ятиугольник 47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ятиугольник 48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ятиугольник 49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ятиугольник 50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ятиугольник 51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58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59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60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7" name="Прямоугольник 17"/>
          <p:cNvSpPr>
            <a:spLocks noChangeArrowheads="1"/>
          </p:cNvSpPr>
          <p:nvPr/>
        </p:nvSpPr>
        <p:spPr bwMode="auto">
          <a:xfrm>
            <a:off x="280988" y="1131732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928926" y="3071810"/>
            <a:ext cx="31997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Population of the Republic of Tajikistan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4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786050" y="786782"/>
            <a:ext cx="614366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500" b="1" dirty="0" smtClean="0">
                <a:solidFill>
                  <a:srgbClr val="0070C0"/>
                </a:solidFill>
              </a:rPr>
              <a:t>Non-GOVERNMENTAL PUBLIC ASSOCIATION "COUNCIL of RUSSIAN COMPATRIOTS, KULOB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 </a:t>
            </a:r>
            <a:r>
              <a:rPr lang="en-US" sz="1500" dirty="0" smtClean="0"/>
              <a:t>Fish farming in the area of 10 hectares, and the establishment of poultry farms on cultivation of chickens and turkeys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41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Kulob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986836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ru-RU" sz="1500" dirty="0" smtClean="0"/>
              <a:t> </a:t>
            </a:r>
            <a:r>
              <a:rPr lang="en-US" sz="1500" dirty="0" smtClean="0"/>
              <a:t>Products are sold in the markets, in </a:t>
            </a:r>
            <a:r>
              <a:rPr lang="en-US" sz="1500" dirty="0" err="1" smtClean="0"/>
              <a:t>Kulob</a:t>
            </a:r>
            <a:r>
              <a:rPr lang="en-US" sz="1500" dirty="0" smtClean="0"/>
              <a:t> city and the nearest regions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50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1464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4 000 000 </a:t>
            </a:r>
            <a:r>
              <a:rPr lang="en-US" sz="1600" b="1" dirty="0" smtClean="0"/>
              <a:t>Euro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5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8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285992"/>
            <a:ext cx="56436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Creating a bird factory for growing chickens and turkeys </a:t>
            </a:r>
          </a:p>
          <a:p>
            <a:r>
              <a:rPr lang="en-US" sz="1500" dirty="0" smtClean="0"/>
              <a:t>Organization of fish farm</a:t>
            </a:r>
            <a:endParaRPr lang="ru-RU" sz="1500" dirty="0"/>
          </a:p>
        </p:txBody>
      </p:sp>
      <p:sp>
        <p:nvSpPr>
          <p:cNvPr id="50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150 000 Euro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3 850 000 Euro</a:t>
            </a:r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2155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49510" y="142852"/>
            <a:ext cx="4662850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5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Прямоугольник 42"/>
          <p:cNvSpPr>
            <a:spLocks noChangeArrowheads="1"/>
          </p:cNvSpPr>
          <p:nvPr/>
        </p:nvSpPr>
        <p:spPr bwMode="auto">
          <a:xfrm>
            <a:off x="2857488" y="1000109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FARM ENTERPRISE “KHUSRAVI KHUDOIBERDI” </a:t>
            </a:r>
            <a:r>
              <a:rPr lang="ru-RU" sz="1500" dirty="0" smtClean="0"/>
              <a:t>— </a:t>
            </a:r>
            <a:r>
              <a:rPr lang="en-US" sz="1500" dirty="0" smtClean="0"/>
              <a:t>the production and development of fish-breeding; the opening of the canning shop</a:t>
            </a:r>
            <a:endParaRPr lang="ru-RU" sz="1500" dirty="0" smtClean="0"/>
          </a:p>
        </p:txBody>
      </p:sp>
      <p:sp>
        <p:nvSpPr>
          <p:cNvPr id="22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Vakhsh</a:t>
            </a:r>
            <a:r>
              <a:rPr lang="en-US" sz="1500" dirty="0" smtClean="0"/>
              <a:t> district,</a:t>
            </a:r>
            <a:r>
              <a:rPr lang="ru-RU" sz="1500" dirty="0" smtClean="0"/>
              <a:t>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23" name="Прямоугольник 42"/>
          <p:cNvSpPr>
            <a:spLocks noChangeArrowheads="1"/>
          </p:cNvSpPr>
          <p:nvPr/>
        </p:nvSpPr>
        <p:spPr bwMode="auto">
          <a:xfrm>
            <a:off x="2928926" y="2272456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en-US" sz="1500" dirty="0" smtClean="0"/>
              <a:t> production of canned vegetables and juices</a:t>
            </a:r>
          </a:p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en-US" sz="1500" dirty="0" smtClean="0"/>
              <a:t> the production and development of fish-breeding</a:t>
            </a:r>
            <a:endParaRPr lang="ru-RU" sz="1500" dirty="0" smtClean="0"/>
          </a:p>
        </p:txBody>
      </p:sp>
      <p:sp>
        <p:nvSpPr>
          <p:cNvPr id="25" name="Прямоугольник 42"/>
          <p:cNvSpPr>
            <a:spLocks noChangeArrowheads="1"/>
          </p:cNvSpPr>
          <p:nvPr/>
        </p:nvSpPr>
        <p:spPr bwMode="auto">
          <a:xfrm>
            <a:off x="2928926" y="5715016"/>
            <a:ext cx="62150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12 </a:t>
            </a:r>
            <a:r>
              <a:rPr lang="en-US" sz="1500" dirty="0" smtClean="0"/>
              <a:t>people</a:t>
            </a:r>
            <a:r>
              <a:rPr lang="ru-RU" sz="1500" dirty="0" smtClean="0"/>
              <a:t>; </a:t>
            </a:r>
          </a:p>
          <a:p>
            <a:pPr algn="just" fontAlgn="ctr"/>
            <a:r>
              <a:rPr lang="en-US" sz="1500" dirty="0" smtClean="0"/>
              <a:t>Annual income</a:t>
            </a:r>
            <a:r>
              <a:rPr lang="ru-RU" sz="1500" dirty="0" smtClean="0"/>
              <a:t> 40 000 </a:t>
            </a:r>
            <a:r>
              <a:rPr lang="en-US" sz="1500" dirty="0" smtClean="0"/>
              <a:t>USD</a:t>
            </a:r>
            <a:endParaRPr lang="ru-RU" sz="1500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7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44 000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2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10 000 </a:t>
            </a:r>
            <a:r>
              <a:rPr lang="en-US" sz="1500" dirty="0" smtClean="0"/>
              <a:t>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34 000 </a:t>
            </a:r>
            <a:r>
              <a:rPr lang="en-US" sz="1500" dirty="0" smtClean="0"/>
              <a:t>USD</a:t>
            </a:r>
            <a:endParaRPr lang="ru-RU" sz="1500" dirty="0" smtClean="0"/>
          </a:p>
        </p:txBody>
      </p:sp>
      <p:sp>
        <p:nvSpPr>
          <p:cNvPr id="2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3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5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14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ятиугольник 4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ятиугольник 4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ятиугольник 4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ятиугольник 5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ятиугольник 5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ятиугольник 5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59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60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61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7" name="Прямоугольник 17"/>
          <p:cNvSpPr>
            <a:spLocks noChangeArrowheads="1"/>
          </p:cNvSpPr>
          <p:nvPr/>
        </p:nvSpPr>
        <p:spPr bwMode="auto">
          <a:xfrm>
            <a:off x="280988" y="1131732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7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000364" y="294644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smtClean="0"/>
              <a:t>Population of the Republic of Tajikistan, as well as exports to CIS countries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5149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6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946176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500" b="1" dirty="0" smtClean="0">
                <a:solidFill>
                  <a:srgbClr val="0070C0"/>
                </a:solidFill>
              </a:rPr>
              <a:t>AGRICULTURAL PRODUCTION COOPERATIVE "DEHQON”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 </a:t>
            </a:r>
            <a:r>
              <a:rPr lang="en-US" sz="1500" dirty="0" smtClean="0"/>
              <a:t>processing of all kinds of seeds and seed </a:t>
            </a:r>
            <a:r>
              <a:rPr lang="en-US" sz="1500" dirty="0" err="1" smtClean="0"/>
              <a:t>Treater</a:t>
            </a:r>
            <a:r>
              <a:rPr lang="en-US" sz="1500" dirty="0" smtClean="0"/>
              <a:t> PS-5 "Farmer" for seed treatment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43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Sughd</a:t>
            </a:r>
            <a:r>
              <a:rPr lang="ru-RU" sz="1500" dirty="0" smtClean="0"/>
              <a:t> </a:t>
            </a:r>
            <a:r>
              <a:rPr lang="en-US" sz="1500" dirty="0" smtClean="0"/>
              <a:t>region</a:t>
            </a:r>
            <a:r>
              <a:rPr lang="ru-RU" sz="1500" dirty="0" smtClean="0"/>
              <a:t>,  </a:t>
            </a:r>
            <a:r>
              <a:rPr lang="en-US" sz="1500" dirty="0" err="1" smtClean="0"/>
              <a:t>Zafarobod</a:t>
            </a:r>
            <a:r>
              <a:rPr lang="en-US" sz="1500" dirty="0" smtClean="0"/>
              <a:t> district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3000372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ru-RU" sz="1500" dirty="0" smtClean="0"/>
              <a:t> </a:t>
            </a:r>
            <a:r>
              <a:rPr lang="en-US" sz="1500" dirty="0" smtClean="0"/>
              <a:t>in 45 cities and districts of the 68 existing agricultural producers in the Republic of Tajikistan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650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32 700 000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5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600 000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32 100 000 USD</a:t>
            </a:r>
            <a:endParaRPr lang="ru-RU" sz="15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2928958" y="235743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smtClean="0"/>
              <a:t>Processing of all kinds of seeds and seed </a:t>
            </a:r>
            <a:r>
              <a:rPr lang="en-US" sz="1500" dirty="0" err="1" smtClean="0"/>
              <a:t>treater</a:t>
            </a:r>
            <a:r>
              <a:rPr lang="en-US" sz="1500" dirty="0" smtClean="0"/>
              <a:t> PS -5 "Farmer" for seed treatment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0732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282" y="1643050"/>
            <a:ext cx="342902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Production</a:t>
            </a:r>
            <a:endParaRPr lang="ru-RU" sz="3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86380" y="5143512"/>
            <a:ext cx="335758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Industry</a:t>
            </a:r>
            <a:endParaRPr lang="ru-RU" sz="3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49510" y="142852"/>
            <a:ext cx="4662850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7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Прямоугольник 42"/>
          <p:cNvSpPr>
            <a:spLocks noChangeArrowheads="1"/>
          </p:cNvSpPr>
          <p:nvPr/>
        </p:nvSpPr>
        <p:spPr bwMode="auto">
          <a:xfrm>
            <a:off x="2857488" y="1000108"/>
            <a:ext cx="60722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PROCESSING of RAW COTTON, COTTON FIBER AND WOOL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  <a:r>
              <a:rPr lang="en-US" sz="1500" dirty="0" smtClean="0"/>
              <a:t>construction of a mini plant for processing the raw cotton and fiber</a:t>
            </a:r>
            <a:endParaRPr lang="ru-RU" sz="1500" dirty="0" smtClean="0"/>
          </a:p>
        </p:txBody>
      </p:sp>
      <p:sp>
        <p:nvSpPr>
          <p:cNvPr id="22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23" name="Прямоугольник 42"/>
          <p:cNvSpPr>
            <a:spLocks noChangeArrowheads="1"/>
          </p:cNvSpPr>
          <p:nvPr/>
        </p:nvSpPr>
        <p:spPr bwMode="auto">
          <a:xfrm>
            <a:off x="2928926" y="2272456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</a:pPr>
            <a:r>
              <a:rPr lang="en-US" sz="1500" dirty="0" smtClean="0"/>
              <a:t>the production of four exclusive designs innovative achievements for farmers and other users in industries Farmers and industry</a:t>
            </a:r>
            <a:endParaRPr lang="ru-RU" sz="1500" dirty="0" smtClean="0"/>
          </a:p>
        </p:txBody>
      </p:sp>
      <p:sp>
        <p:nvSpPr>
          <p:cNvPr id="25" name="Прямоугольник 42"/>
          <p:cNvSpPr>
            <a:spLocks noChangeArrowheads="1"/>
          </p:cNvSpPr>
          <p:nvPr/>
        </p:nvSpPr>
        <p:spPr bwMode="auto">
          <a:xfrm>
            <a:off x="2928926" y="5820479"/>
            <a:ext cx="621507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15-20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7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200 000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2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3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4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18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иугольник 34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ятиугольник 47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ятиугольник 48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ятиугольник 49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ятиугольник 50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ятиугольник 51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58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59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60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7" name="Прямоугольник 17"/>
          <p:cNvSpPr>
            <a:spLocks noChangeArrowheads="1"/>
          </p:cNvSpPr>
          <p:nvPr/>
        </p:nvSpPr>
        <p:spPr bwMode="auto">
          <a:xfrm>
            <a:off x="280988" y="1131732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6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20 000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1</a:t>
            </a:r>
            <a:r>
              <a:rPr lang="en-US" sz="1500" dirty="0" smtClean="0"/>
              <a:t>80</a:t>
            </a:r>
            <a:r>
              <a:rPr lang="ru-RU" sz="1500" dirty="0" smtClean="0"/>
              <a:t> </a:t>
            </a:r>
            <a:r>
              <a:rPr lang="en-US" sz="1500" dirty="0" smtClean="0"/>
              <a:t>000</a:t>
            </a:r>
            <a:r>
              <a:rPr lang="ru-RU" sz="1500" dirty="0" smtClean="0"/>
              <a:t> </a:t>
            </a:r>
            <a:r>
              <a:rPr lang="en-US" sz="1500" dirty="0" smtClean="0"/>
              <a:t>USD</a:t>
            </a:r>
            <a:endParaRPr lang="ru-RU" sz="1500" dirty="0" smtClean="0"/>
          </a:p>
        </p:txBody>
      </p:sp>
      <p:sp>
        <p:nvSpPr>
          <p:cNvPr id="47" name="Прямоугольник 46"/>
          <p:cNvSpPr/>
          <p:nvPr/>
        </p:nvSpPr>
        <p:spPr>
          <a:xfrm>
            <a:off x="2928926" y="3071810"/>
            <a:ext cx="31997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Population of the Republic of Tajikistan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0843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49510" y="142852"/>
            <a:ext cx="4851514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8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Прямоугольник 42"/>
          <p:cNvSpPr>
            <a:spLocks noChangeArrowheads="1"/>
          </p:cNvSpPr>
          <p:nvPr/>
        </p:nvSpPr>
        <p:spPr bwMode="auto">
          <a:xfrm>
            <a:off x="2857488" y="1000108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LLC “KHATLON” </a:t>
            </a:r>
            <a:r>
              <a:rPr lang="ru-RU" sz="1500" dirty="0" smtClean="0"/>
              <a:t>— </a:t>
            </a:r>
            <a:r>
              <a:rPr lang="en-US" sz="1500" dirty="0" smtClean="0"/>
              <a:t>sugar production, based on the cultivation of sugar beet in the region</a:t>
            </a:r>
            <a:endParaRPr lang="ru-RU" sz="1500" dirty="0" smtClean="0"/>
          </a:p>
        </p:txBody>
      </p:sp>
      <p:sp>
        <p:nvSpPr>
          <p:cNvPr id="22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Bokhtar</a:t>
            </a:r>
            <a:r>
              <a:rPr lang="en-US" sz="1500" dirty="0" smtClean="0"/>
              <a:t> district, Republic of Tajikistan</a:t>
            </a:r>
            <a:endParaRPr lang="ru-RU" sz="1500" dirty="0" smtClean="0"/>
          </a:p>
        </p:txBody>
      </p:sp>
      <p:sp>
        <p:nvSpPr>
          <p:cNvPr id="23" name="Прямоугольник 42"/>
          <p:cNvSpPr>
            <a:spLocks noChangeArrowheads="1"/>
          </p:cNvSpPr>
          <p:nvPr/>
        </p:nvSpPr>
        <p:spPr bwMode="auto">
          <a:xfrm>
            <a:off x="2928926" y="2272456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ru-RU" sz="1500" dirty="0" smtClean="0"/>
              <a:t> </a:t>
            </a:r>
            <a:r>
              <a:rPr lang="en-US" sz="1500" dirty="0" smtClean="0"/>
              <a:t>Is planned the construction of mini-plant on the territory of </a:t>
            </a:r>
            <a:r>
              <a:rPr lang="en-US" sz="1500" dirty="0" err="1" smtClean="0"/>
              <a:t>Bokhtar</a:t>
            </a:r>
            <a:r>
              <a:rPr lang="en-US" sz="1500" dirty="0" smtClean="0"/>
              <a:t> district of </a:t>
            </a:r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endParaRPr lang="ru-RU" sz="1500" dirty="0" smtClean="0"/>
          </a:p>
        </p:txBody>
      </p:sp>
      <p:sp>
        <p:nvSpPr>
          <p:cNvPr id="25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21507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20 </a:t>
            </a:r>
            <a:r>
              <a:rPr lang="en-US" sz="1500" dirty="0" smtClean="0"/>
              <a:t>people</a:t>
            </a:r>
            <a:r>
              <a:rPr lang="ru-RU" sz="1500" dirty="0" smtClean="0"/>
              <a:t>;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7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1 000 000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2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3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4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иугольник 34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ятиугольник 47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ятиугольник 48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ятиугольник 49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ятиугольник 50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ятиугольник 51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58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59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60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43" name="Прямоугольник 17"/>
          <p:cNvSpPr>
            <a:spLocks noChangeArrowheads="1"/>
          </p:cNvSpPr>
          <p:nvPr/>
        </p:nvSpPr>
        <p:spPr bwMode="auto">
          <a:xfrm>
            <a:off x="280988" y="1131732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7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61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80 000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920 000 USD</a:t>
            </a:r>
            <a:endParaRPr lang="ru-RU" sz="1500" dirty="0" smtClean="0"/>
          </a:p>
        </p:txBody>
      </p:sp>
      <p:sp>
        <p:nvSpPr>
          <p:cNvPr id="62" name="Прямоугольник 61"/>
          <p:cNvSpPr/>
          <p:nvPr/>
        </p:nvSpPr>
        <p:spPr>
          <a:xfrm>
            <a:off x="3000364" y="3105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smtClean="0"/>
              <a:t>Population of </a:t>
            </a:r>
            <a:r>
              <a:rPr lang="en-US" sz="1500" dirty="0" err="1" smtClean="0"/>
              <a:t>Khatlon</a:t>
            </a:r>
            <a:r>
              <a:rPr lang="en-US" sz="1500" dirty="0" smtClean="0"/>
              <a:t> province of Tajikistan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71472" y="1571612"/>
            <a:ext cx="7929618" cy="442915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under the State Committee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on Investments and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State Property Management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of the Republic of Tajikistan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is engaged in attraction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of foreign investments and promotion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 realization of investment projects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within the country</a:t>
            </a:r>
            <a:endParaRPr lang="tg-Cyrl-TJ" sz="2600" b="1" i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214422"/>
            <a:ext cx="8286808" cy="4786346"/>
          </a:xfrm>
          <a:prstGeom prst="rect">
            <a:avLst/>
          </a:prstGeom>
          <a:noFill/>
          <a:ln w="63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6143668" cy="64291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000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SUE</a:t>
            </a:r>
            <a:r>
              <a:rPr lang="ru-RU" sz="5000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5000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“TAJINVEST”</a:t>
            </a:r>
            <a:endParaRPr lang="tg-Cyrl-TJ" sz="5000" b="1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357190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9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Прямоугольник 42"/>
          <p:cNvSpPr>
            <a:spLocks noChangeArrowheads="1"/>
          </p:cNvSpPr>
          <p:nvPr/>
        </p:nvSpPr>
        <p:spPr bwMode="auto">
          <a:xfrm>
            <a:off x="2928926" y="946176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it-IT" sz="1500" b="1" dirty="0" smtClean="0">
                <a:solidFill>
                  <a:srgbClr val="0070C0"/>
                </a:solidFill>
              </a:rPr>
              <a:t>FREE ECONOMIC ZONE “FAIZI ISTIQLOL”</a:t>
            </a:r>
            <a:endParaRPr lang="ru-RU" sz="1500" b="1" dirty="0" smtClean="0">
              <a:solidFill>
                <a:srgbClr val="0070C0"/>
              </a:solidFill>
            </a:endParaRPr>
          </a:p>
          <a:p>
            <a:pPr algn="just" fontAlgn="ctr"/>
            <a:r>
              <a:rPr lang="ru-RU" sz="1500" dirty="0" smtClean="0"/>
              <a:t>— </a:t>
            </a:r>
            <a:r>
              <a:rPr lang="en-US" sz="1500" dirty="0" smtClean="0"/>
              <a:t>construction of plant for drying and canning of fruits and vegetables</a:t>
            </a:r>
            <a:endParaRPr lang="ru-RU" sz="1500" dirty="0" smtClean="0"/>
          </a:p>
        </p:txBody>
      </p:sp>
      <p:sp>
        <p:nvSpPr>
          <p:cNvPr id="89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21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Dangara</a:t>
            </a:r>
            <a:r>
              <a:rPr lang="en-US" sz="1500" dirty="0" smtClean="0"/>
              <a:t> district 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23" name="Прямоугольник 42"/>
          <p:cNvSpPr>
            <a:spLocks noChangeArrowheads="1"/>
          </p:cNvSpPr>
          <p:nvPr/>
        </p:nvSpPr>
        <p:spPr bwMode="auto">
          <a:xfrm>
            <a:off x="2928926" y="2480205"/>
            <a:ext cx="5857916" cy="30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ru-RU" sz="1500" dirty="0" smtClean="0"/>
              <a:t> </a:t>
            </a:r>
            <a:r>
              <a:rPr lang="en-US" sz="1500" dirty="0" smtClean="0"/>
              <a:t>Construction of the plant for processing of dried fruits and dried</a:t>
            </a:r>
            <a:endParaRPr lang="ru-RU" sz="1500" dirty="0" smtClean="0"/>
          </a:p>
        </p:txBody>
      </p:sp>
      <p:sp>
        <p:nvSpPr>
          <p:cNvPr id="25" name="Прямоугольник 42"/>
          <p:cNvSpPr>
            <a:spLocks noChangeArrowheads="1"/>
          </p:cNvSpPr>
          <p:nvPr/>
        </p:nvSpPr>
        <p:spPr bwMode="auto">
          <a:xfrm>
            <a:off x="2928926" y="5820479"/>
            <a:ext cx="621507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15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7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300 000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2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3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ятиугольник 33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иугольник 34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ятиугольник 47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ятиугольник 48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ятиугольник 49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ятиугольник 50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57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58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59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7" name="Прямоугольник 17"/>
          <p:cNvSpPr>
            <a:spLocks noChangeArrowheads="1"/>
          </p:cNvSpPr>
          <p:nvPr/>
        </p:nvSpPr>
        <p:spPr bwMode="auto">
          <a:xfrm>
            <a:off x="280988" y="1131732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6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30 000 </a:t>
            </a:r>
            <a:r>
              <a:rPr lang="en-US" sz="1500" dirty="0" smtClean="0"/>
              <a:t>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270 000 </a:t>
            </a:r>
            <a:r>
              <a:rPr lang="en-US" sz="1500" dirty="0" smtClean="0"/>
              <a:t>USD</a:t>
            </a:r>
            <a:endParaRPr lang="ru-RU" sz="1500" dirty="0" smtClean="0"/>
          </a:p>
        </p:txBody>
      </p:sp>
      <p:sp>
        <p:nvSpPr>
          <p:cNvPr id="47" name="Прямоугольник 46"/>
          <p:cNvSpPr/>
          <p:nvPr/>
        </p:nvSpPr>
        <p:spPr>
          <a:xfrm>
            <a:off x="3071802" y="3071810"/>
            <a:ext cx="199939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Product sales in the CIS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10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Прямоугольник 42"/>
          <p:cNvSpPr>
            <a:spLocks noChangeArrowheads="1"/>
          </p:cNvSpPr>
          <p:nvPr/>
        </p:nvSpPr>
        <p:spPr bwMode="auto">
          <a:xfrm>
            <a:off x="2857488" y="1000108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500" b="1" dirty="0" smtClean="0">
                <a:solidFill>
                  <a:srgbClr val="0070C0"/>
                </a:solidFill>
              </a:rPr>
              <a:t>LOCAL STATE EXECUTIVE POWER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</a:p>
          <a:p>
            <a:pPr fontAlgn="ctr"/>
            <a:r>
              <a:rPr lang="en-US" sz="1500" dirty="0" smtClean="0"/>
              <a:t>processing of industrial and household waste</a:t>
            </a:r>
            <a:endParaRPr lang="ru-RU" sz="1500" dirty="0" smtClean="0"/>
          </a:p>
        </p:txBody>
      </p:sp>
      <p:sp>
        <p:nvSpPr>
          <p:cNvPr id="89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29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GBAO</a:t>
            </a:r>
            <a:r>
              <a:rPr lang="ru-RU" sz="1500" dirty="0" smtClean="0"/>
              <a:t>, </a:t>
            </a:r>
            <a:r>
              <a:rPr lang="en-US" sz="1500" dirty="0" err="1" smtClean="0"/>
              <a:t>Khorog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23" name="Прямоугольник 42"/>
          <p:cNvSpPr>
            <a:spLocks noChangeArrowheads="1"/>
          </p:cNvSpPr>
          <p:nvPr/>
        </p:nvSpPr>
        <p:spPr bwMode="auto">
          <a:xfrm>
            <a:off x="2928926" y="2357430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ru-RU" sz="1500" dirty="0" smtClean="0"/>
              <a:t> </a:t>
            </a:r>
            <a:r>
              <a:rPr lang="en-US" sz="1500" dirty="0" smtClean="0"/>
              <a:t>processing of industrial and household waste accumulated in the city of </a:t>
            </a:r>
            <a:endParaRPr lang="ru-RU" sz="1500" dirty="0" smtClean="0"/>
          </a:p>
          <a:p>
            <a:pPr algn="just" fontAlgn="ctr">
              <a:lnSpc>
                <a:spcPct val="90000"/>
              </a:lnSpc>
              <a:buSzPct val="70000"/>
            </a:pPr>
            <a:r>
              <a:rPr lang="ru-RU" sz="1500" dirty="0" smtClean="0"/>
              <a:t>    </a:t>
            </a:r>
            <a:r>
              <a:rPr lang="en-US" sz="1500" dirty="0" err="1" smtClean="0"/>
              <a:t>Khorog</a:t>
            </a:r>
            <a:r>
              <a:rPr lang="en-US" sz="1500" dirty="0" smtClean="0"/>
              <a:t> and its surroundings</a:t>
            </a:r>
            <a:r>
              <a:rPr lang="ru-RU" sz="1500" dirty="0" smtClean="0"/>
              <a:t>.</a:t>
            </a:r>
          </a:p>
        </p:txBody>
      </p:sp>
      <p:sp>
        <p:nvSpPr>
          <p:cNvPr id="25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21507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20-25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7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474 300 </a:t>
            </a:r>
            <a:r>
              <a:rPr lang="en-US" sz="1600" b="1" dirty="0" smtClean="0"/>
              <a:t>Euro</a:t>
            </a:r>
            <a:endParaRPr lang="ru-RU" sz="1600" b="1" dirty="0" smtClean="0"/>
          </a:p>
        </p:txBody>
      </p:sp>
      <p:sp>
        <p:nvSpPr>
          <p:cNvPr id="2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3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ятиугольник 33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иугольник 34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ятиугольник 47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ятиугольник 48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ятиугольник 49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ятиугольник 50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17"/>
          <p:cNvSpPr>
            <a:spLocks noChangeArrowheads="1"/>
          </p:cNvSpPr>
          <p:nvPr/>
        </p:nvSpPr>
        <p:spPr bwMode="auto">
          <a:xfrm>
            <a:off x="280988" y="1000108"/>
            <a:ext cx="2290748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and purpose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57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58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59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7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3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5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50 000 </a:t>
            </a:r>
            <a:r>
              <a:rPr lang="en-US" sz="1500" dirty="0" smtClean="0"/>
              <a:t>Euro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424 300 </a:t>
            </a:r>
            <a:r>
              <a:rPr lang="en-US" sz="1500" dirty="0" smtClean="0"/>
              <a:t>Euro</a:t>
            </a:r>
            <a:endParaRPr lang="ru-RU" sz="1500" dirty="0" smtClean="0"/>
          </a:p>
        </p:txBody>
      </p:sp>
      <p:sp>
        <p:nvSpPr>
          <p:cNvPr id="46" name="Прямоугольник 45"/>
          <p:cNvSpPr/>
          <p:nvPr/>
        </p:nvSpPr>
        <p:spPr>
          <a:xfrm>
            <a:off x="3113317" y="3071810"/>
            <a:ext cx="17347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Population of GBAO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11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Прямоугольник 42"/>
          <p:cNvSpPr>
            <a:spLocks noChangeArrowheads="1"/>
          </p:cNvSpPr>
          <p:nvPr/>
        </p:nvSpPr>
        <p:spPr bwMode="auto">
          <a:xfrm>
            <a:off x="2857488" y="1000108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500" b="1" dirty="0" smtClean="0">
                <a:solidFill>
                  <a:srgbClr val="0070C0"/>
                </a:solidFill>
              </a:rPr>
              <a:t>LLC “GOZIYON AND K”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</a:p>
          <a:p>
            <a:pPr fontAlgn="ctr"/>
            <a:r>
              <a:rPr lang="en-US" sz="1500" dirty="0" smtClean="0"/>
              <a:t>processing of wool, production of woolen yarn</a:t>
            </a:r>
            <a:endParaRPr lang="ru-RU" sz="1500" dirty="0" smtClean="0"/>
          </a:p>
        </p:txBody>
      </p:sp>
      <p:sp>
        <p:nvSpPr>
          <p:cNvPr id="89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30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Sughd</a:t>
            </a:r>
            <a:r>
              <a:rPr lang="ru-RU" sz="1500" dirty="0" smtClean="0"/>
              <a:t> </a:t>
            </a:r>
            <a:r>
              <a:rPr lang="en-US" sz="1500" dirty="0" smtClean="0"/>
              <a:t>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Matcha</a:t>
            </a:r>
            <a:r>
              <a:rPr lang="en-US" sz="1500" dirty="0" smtClean="0"/>
              <a:t> district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23" name="Прямоугольник 42"/>
          <p:cNvSpPr>
            <a:spLocks noChangeArrowheads="1"/>
          </p:cNvSpPr>
          <p:nvPr/>
        </p:nvSpPr>
        <p:spPr bwMode="auto">
          <a:xfrm>
            <a:off x="2928926" y="2357430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ru-RU" sz="1500" dirty="0" smtClean="0"/>
              <a:t> </a:t>
            </a:r>
            <a:r>
              <a:rPr lang="en-US" sz="1500" dirty="0" smtClean="0"/>
              <a:t>Purchase of the equipment for processing of wool, production of woolen yarn and purchase of small cattle</a:t>
            </a:r>
            <a:endParaRPr lang="ru-RU" sz="1500" dirty="0" smtClean="0"/>
          </a:p>
        </p:txBody>
      </p:sp>
      <p:sp>
        <p:nvSpPr>
          <p:cNvPr id="25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21507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10-12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7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250 000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2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3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ятиугольник 33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иугольник 34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ятиугольник 47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ятиугольник 48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ятиугольник 49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ятиугольник 50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57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58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59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7" name="Прямоугольник 17"/>
          <p:cNvSpPr>
            <a:spLocks noChangeArrowheads="1"/>
          </p:cNvSpPr>
          <p:nvPr/>
        </p:nvSpPr>
        <p:spPr bwMode="auto">
          <a:xfrm>
            <a:off x="280988" y="1131732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6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25 000 </a:t>
            </a:r>
            <a:r>
              <a:rPr lang="en-US" sz="1500" dirty="0" smtClean="0"/>
              <a:t>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225 000 </a:t>
            </a:r>
            <a:r>
              <a:rPr lang="en-US" sz="1500" dirty="0" smtClean="0"/>
              <a:t>USD</a:t>
            </a:r>
            <a:endParaRPr lang="ru-RU" sz="1500" dirty="0" smtClean="0"/>
          </a:p>
        </p:txBody>
      </p:sp>
      <p:sp>
        <p:nvSpPr>
          <p:cNvPr id="47" name="Прямоугольник 46"/>
          <p:cNvSpPr/>
          <p:nvPr/>
        </p:nvSpPr>
        <p:spPr>
          <a:xfrm>
            <a:off x="3071802" y="3059668"/>
            <a:ext cx="33853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Exports outside the Republic of Tajikistan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12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1000108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500" b="1" dirty="0" smtClean="0">
                <a:solidFill>
                  <a:srgbClr val="0070C0"/>
                </a:solidFill>
              </a:rPr>
              <a:t>LLC “NURAFKAN”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  <a:r>
              <a:rPr lang="en-US" sz="1500" dirty="0" smtClean="0"/>
              <a:t>production of barite concentrate powder barium </a:t>
            </a:r>
            <a:r>
              <a:rPr lang="en-US" sz="1500" dirty="0" err="1" smtClean="0"/>
              <a:t>sulphate</a:t>
            </a:r>
            <a:r>
              <a:rPr lang="ru-RU" sz="1500" dirty="0" smtClean="0"/>
              <a:t>(ВаОS4)</a:t>
            </a:r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31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Gissar</a:t>
            </a:r>
            <a:r>
              <a:rPr lang="en-US" sz="1500" dirty="0" smtClean="0"/>
              <a:t> district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272456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ru-RU" sz="1500" dirty="0" smtClean="0"/>
              <a:t> </a:t>
            </a:r>
            <a:r>
              <a:rPr lang="en-US" sz="1500" dirty="0" smtClean="0"/>
              <a:t>Purchase of special equipment and machinery for the production of concentrate sulfate barium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891917"/>
            <a:ext cx="621507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15-20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1 000 000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3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Прямоугольник 17"/>
          <p:cNvSpPr>
            <a:spLocks noChangeArrowheads="1"/>
          </p:cNvSpPr>
          <p:nvPr/>
        </p:nvSpPr>
        <p:spPr bwMode="auto">
          <a:xfrm>
            <a:off x="280988" y="2428868"/>
            <a:ext cx="17192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Target consumers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36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50 000 </a:t>
            </a:r>
            <a:r>
              <a:rPr lang="en-US" sz="1500" dirty="0" smtClean="0"/>
              <a:t>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9</a:t>
            </a:r>
            <a:r>
              <a:rPr lang="en-US" sz="1500" dirty="0" smtClean="0"/>
              <a:t>50</a:t>
            </a:r>
            <a:r>
              <a:rPr lang="ru-RU" sz="1500" dirty="0" smtClean="0"/>
              <a:t> 000 </a:t>
            </a:r>
            <a:r>
              <a:rPr lang="en-US" sz="1500" dirty="0" smtClean="0"/>
              <a:t>USD</a:t>
            </a:r>
            <a:endParaRPr lang="ru-RU" sz="1500" dirty="0" smtClean="0"/>
          </a:p>
        </p:txBody>
      </p:sp>
      <p:sp>
        <p:nvSpPr>
          <p:cNvPr id="48" name="Прямоугольник 47"/>
          <p:cNvSpPr/>
          <p:nvPr/>
        </p:nvSpPr>
        <p:spPr>
          <a:xfrm>
            <a:off x="3071802" y="3059668"/>
            <a:ext cx="33853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Exports outside the Republic of Tajikistan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13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1000108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PROCESSING FIELD, "KIZILSOY”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</a:p>
          <a:p>
            <a:pPr algn="just" fontAlgn="ctr"/>
            <a:r>
              <a:rPr lang="en-US" sz="1500" dirty="0" smtClean="0"/>
              <a:t>extraction and processing of sand-gravel mixture</a:t>
            </a:r>
            <a:r>
              <a:rPr lang="ru-RU" sz="1500" dirty="0" smtClean="0"/>
              <a:t>.</a:t>
            </a:r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32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Dangara</a:t>
            </a:r>
            <a:r>
              <a:rPr lang="en-US" sz="1500" dirty="0" smtClean="0"/>
              <a:t> district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272456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ru-RU" sz="1500" dirty="0" smtClean="0"/>
              <a:t> </a:t>
            </a:r>
            <a:r>
              <a:rPr lang="en-US" sz="1500" dirty="0" smtClean="0"/>
              <a:t>The funds will be used for development of the field "</a:t>
            </a:r>
            <a:r>
              <a:rPr lang="en-US" sz="1500" dirty="0" err="1" smtClean="0"/>
              <a:t>Kizilsoy</a:t>
            </a:r>
            <a:r>
              <a:rPr lang="en-US" sz="1500" dirty="0" smtClean="0"/>
              <a:t>", mining and processing of sand-gravel mixture.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21507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15-20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1 000 000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 </a:t>
            </a:r>
            <a:r>
              <a:rPr lang="en-US" sz="1600" b="1" dirty="0" smtClean="0"/>
              <a:t>year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9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50 000 </a:t>
            </a:r>
            <a:r>
              <a:rPr lang="en-US" sz="1500" dirty="0" smtClean="0"/>
              <a:t>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9</a:t>
            </a:r>
            <a:r>
              <a:rPr lang="en-US" sz="1500" dirty="0" smtClean="0"/>
              <a:t>50</a:t>
            </a:r>
            <a:r>
              <a:rPr lang="ru-RU" sz="1500" dirty="0" smtClean="0"/>
              <a:t> 000 </a:t>
            </a:r>
            <a:r>
              <a:rPr lang="en-US" sz="1500" dirty="0" smtClean="0"/>
              <a:t>USD</a:t>
            </a:r>
            <a:endParaRPr lang="ru-RU" sz="1500" dirty="0" smtClean="0"/>
          </a:p>
        </p:txBody>
      </p:sp>
      <p:sp>
        <p:nvSpPr>
          <p:cNvPr id="50" name="Прямоугольник 49"/>
          <p:cNvSpPr/>
          <p:nvPr/>
        </p:nvSpPr>
        <p:spPr>
          <a:xfrm>
            <a:off x="3071834" y="3000371"/>
            <a:ext cx="55721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Population of the Republic of Tajikistan, and construction organizations.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14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1000108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ENTERPRISE “DANGARA”</a:t>
            </a:r>
            <a:r>
              <a:rPr lang="ru-RU" sz="1500" dirty="0" smtClean="0"/>
              <a:t>— </a:t>
            </a:r>
          </a:p>
          <a:p>
            <a:pPr algn="just" fontAlgn="ctr"/>
            <a:r>
              <a:rPr lang="en-US" sz="1500" dirty="0" smtClean="0"/>
              <a:t>the production of "GACH" gypsum-cardboard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33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Dangara</a:t>
            </a:r>
            <a:r>
              <a:rPr lang="en-US" sz="1500" dirty="0" smtClean="0"/>
              <a:t> district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428868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ru-RU" sz="1500" dirty="0" smtClean="0"/>
              <a:t> </a:t>
            </a:r>
            <a:r>
              <a:rPr lang="en-US" sz="1500" dirty="0" smtClean="0"/>
              <a:t>The production of "GACH" gypsum-cardboard</a:t>
            </a:r>
            <a:endParaRPr lang="ru-RU" sz="1500" dirty="0" smtClean="0"/>
          </a:p>
          <a:p>
            <a:pPr algn="just" fontAlgn="ctr">
              <a:lnSpc>
                <a:spcPct val="90000"/>
              </a:lnSpc>
              <a:buSzPct val="70000"/>
            </a:pP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21507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10-12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500 000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2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50 000 </a:t>
            </a:r>
            <a:r>
              <a:rPr lang="en-US" sz="1500" dirty="0" smtClean="0"/>
              <a:t>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450 000 </a:t>
            </a:r>
            <a:r>
              <a:rPr lang="en-US" sz="1500" dirty="0" smtClean="0"/>
              <a:t>USD</a:t>
            </a:r>
            <a:endParaRPr lang="ru-RU" sz="15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3000396" y="2946440"/>
            <a:ext cx="58578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Population and building organizations of the Republic of Tajikistan, as well as export to the countries of Afghanistan, Uzbekistan and Kyrgyzstan.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15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928670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500" b="1" dirty="0" smtClean="0">
                <a:solidFill>
                  <a:srgbClr val="0070C0"/>
                </a:solidFill>
              </a:rPr>
              <a:t>LLC "SUFIYON”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  <a:r>
              <a:rPr lang="en-US" sz="1500" dirty="0" smtClean="0"/>
              <a:t>creation and development of sugar production and construction of mini-plant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44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  Dushanbe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408767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ru-RU" sz="1500" dirty="0" smtClean="0"/>
              <a:t> </a:t>
            </a:r>
            <a:r>
              <a:rPr lang="en-US" sz="1500" dirty="0" smtClean="0"/>
              <a:t>Creation and development of sugar production and construction of </a:t>
            </a:r>
          </a:p>
          <a:p>
            <a:pPr algn="just" fontAlgn="ctr">
              <a:lnSpc>
                <a:spcPct val="90000"/>
              </a:lnSpc>
              <a:buSzPct val="70000"/>
            </a:pPr>
            <a:r>
              <a:rPr lang="en-US" sz="1500" dirty="0" smtClean="0"/>
              <a:t>    mini-plant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49041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20-25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25 000 000 </a:t>
            </a:r>
            <a:r>
              <a:rPr lang="en-US" sz="1600" b="1" dirty="0" smtClean="0"/>
              <a:t>Euro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10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8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9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 300 000 Euro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24 700 000</a:t>
            </a:r>
            <a:r>
              <a:rPr lang="en-US" sz="1500" dirty="0" smtClean="0"/>
              <a:t> Euro</a:t>
            </a:r>
            <a:endParaRPr lang="ru-RU" sz="1500" dirty="0" smtClean="0"/>
          </a:p>
        </p:txBody>
      </p:sp>
      <p:sp>
        <p:nvSpPr>
          <p:cNvPr id="50" name="Прямоугольник 49"/>
          <p:cNvSpPr/>
          <p:nvPr/>
        </p:nvSpPr>
        <p:spPr>
          <a:xfrm>
            <a:off x="3000364" y="3071810"/>
            <a:ext cx="58579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Citizens and organizations of the Republic of Tajikistan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293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16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928670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JSC "LAL”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  <a:r>
              <a:rPr lang="en-US" sz="1500" dirty="0" smtClean="0"/>
              <a:t>the creation of a modern production line for production of "polished" glass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38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Sughd</a:t>
            </a:r>
            <a:r>
              <a:rPr lang="ru-RU" sz="1500" dirty="0" smtClean="0"/>
              <a:t> </a:t>
            </a:r>
            <a:r>
              <a:rPr lang="en-US" sz="1500" dirty="0" smtClean="0"/>
              <a:t>region</a:t>
            </a:r>
            <a:r>
              <a:rPr lang="ru-RU" sz="1500" dirty="0" smtClean="0"/>
              <a:t>,</a:t>
            </a:r>
            <a:r>
              <a:rPr lang="en-US" sz="1500" dirty="0" smtClean="0"/>
              <a:t> </a:t>
            </a:r>
            <a:r>
              <a:rPr lang="en-US" sz="1600" dirty="0" err="1" smtClean="0"/>
              <a:t>Khujand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337329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ru-RU" sz="1500" dirty="0" smtClean="0"/>
              <a:t> </a:t>
            </a:r>
            <a:r>
              <a:rPr lang="en-US" sz="1500" dirty="0" smtClean="0"/>
              <a:t>The creation of a modern production line for production of "polished" </a:t>
            </a:r>
          </a:p>
          <a:p>
            <a:pPr algn="just" fontAlgn="ctr">
              <a:lnSpc>
                <a:spcPct val="90000"/>
              </a:lnSpc>
              <a:buSzPct val="70000"/>
            </a:pPr>
            <a:r>
              <a:rPr lang="en-US" sz="1500" dirty="0" smtClean="0"/>
              <a:t>    glass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50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9 000 000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5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9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200 000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8 800 000 USD</a:t>
            </a:r>
            <a:endParaRPr lang="ru-RU" sz="1500" dirty="0" smtClean="0"/>
          </a:p>
        </p:txBody>
      </p:sp>
      <p:sp>
        <p:nvSpPr>
          <p:cNvPr id="50" name="Прямоугольник 49"/>
          <p:cNvSpPr/>
          <p:nvPr/>
        </p:nvSpPr>
        <p:spPr>
          <a:xfrm>
            <a:off x="2857488" y="3000372"/>
            <a:ext cx="57864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  Population of the Republic of Tajikistan and export to Kazakhstan, </a:t>
            </a:r>
          </a:p>
          <a:p>
            <a:r>
              <a:rPr lang="en-US" sz="1500" dirty="0" smtClean="0"/>
              <a:t>   Afghanistan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6021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17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785794"/>
            <a:ext cx="614366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500" b="1" dirty="0" smtClean="0">
                <a:solidFill>
                  <a:srgbClr val="0070C0"/>
                </a:solidFill>
              </a:rPr>
              <a:t>STATE UNITARY PRODUCTION ASSOCIATION "TAJIKTEXTILEMASH”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  <a:r>
              <a:rPr lang="en-US" sz="1500" dirty="0" smtClean="0"/>
              <a:t>expansion of the production of plastic products for household and industrial purposes</a:t>
            </a:r>
            <a:r>
              <a:rPr lang="ru-RU" sz="1500" dirty="0" smtClean="0"/>
              <a:t>.</a:t>
            </a:r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46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Dushanbe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10-15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6 800 000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3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3 000 000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6 500 000 USD</a:t>
            </a:r>
            <a:endParaRPr lang="ru-RU" sz="15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3071810"/>
            <a:ext cx="31997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Population of the Republic of Tajikistan</a:t>
            </a:r>
            <a:endParaRPr lang="ru-RU" sz="15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928926" y="2428868"/>
            <a:ext cx="57150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Production of plastic products for household and industrial purposes</a:t>
            </a:r>
            <a:r>
              <a:rPr lang="ru-RU" sz="1500" dirty="0" smtClean="0"/>
              <a:t>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1353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18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946176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500" b="1" dirty="0" smtClean="0">
                <a:solidFill>
                  <a:srgbClr val="0070C0"/>
                </a:solidFill>
              </a:rPr>
              <a:t>SCIENTIFIC-INDUSTRIAL COMPANY "ALPAKAT”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  <a:r>
              <a:rPr lang="en-US" sz="1500" dirty="0" smtClean="0"/>
              <a:t>production of ecologically clean diesel fuel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40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Dushanbe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3000364" y="3071810"/>
            <a:ext cx="5857916" cy="30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</a:pPr>
            <a:r>
              <a:rPr lang="en-US" sz="1500" dirty="0" smtClean="0"/>
              <a:t>Population of Republic of Tajikistan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40-50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4 500 000 </a:t>
            </a:r>
            <a:r>
              <a:rPr lang="en-US" sz="1600" b="1" dirty="0" smtClean="0"/>
              <a:t>Euro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5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400 000 Euro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4 100 000 Euro</a:t>
            </a:r>
            <a:endParaRPr lang="ru-RU" sz="15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2928926" y="2285992"/>
            <a:ext cx="5857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Production of ecologically clean diesel fuel based processing of industrial and household waste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6976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781800" cy="792088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tx2"/>
                </a:solidFill>
              </a:rPr>
              <a:t>Coordination of Investment activity</a:t>
            </a:r>
            <a:endParaRPr lang="tg-Cyrl-TJ" sz="25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7543800" cy="3886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Searching for projects, partners and contacts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Searching for the investment projects and/or partners on specified criteria;</a:t>
            </a:r>
            <a:endParaRPr lang="ru-RU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Studying of projects and/or partners and the feasibility of its inclusion to the database of investment projects and partners;</a:t>
            </a:r>
            <a:endParaRPr lang="ru-RU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Assistance in establishing contacts for the promotion of projects and business development, organization of meetings and talks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Fundraising:</a:t>
            </a:r>
            <a:endParaRPr lang="ru-RU" b="1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Searching and organizing funding through international and domestic financial institutions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Management of financial instruments.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tg-Cyrl-TJ" dirty="0"/>
          </a:p>
        </p:txBody>
      </p:sp>
    </p:spTree>
    <p:extLst>
      <p:ext uri="{BB962C8B-B14F-4D97-AF65-F5344CB8AC3E}">
        <p14:creationId xmlns:p14="http://schemas.microsoft.com/office/powerpoint/2010/main" val="1986374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19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1071546"/>
            <a:ext cx="614366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500" b="1" dirty="0" smtClean="0">
                <a:solidFill>
                  <a:srgbClr val="0070C0"/>
                </a:solidFill>
              </a:rPr>
              <a:t>FREE ECONOMIC ZONE “DANGARA”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  <a:r>
              <a:rPr lang="en-US" sz="1500" dirty="0" smtClean="0"/>
              <a:t>production of MTZ-82 tractors 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48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Dangara</a:t>
            </a:r>
            <a:r>
              <a:rPr lang="en-US" sz="1500" dirty="0" smtClean="0"/>
              <a:t> district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992607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</a:pPr>
            <a:r>
              <a:rPr lang="en-US" sz="1500" dirty="0" smtClean="0"/>
              <a:t>Population of the Republic of Tajikistan and the export to the CIS countries and abroad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49041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45-50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7 500 000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5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8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9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500 000 </a:t>
            </a:r>
            <a:r>
              <a:rPr lang="en-US" sz="1500" dirty="0" smtClean="0"/>
              <a:t>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7 000 000 </a:t>
            </a:r>
            <a:r>
              <a:rPr lang="en-US" sz="1500" dirty="0" smtClean="0"/>
              <a:t>USD</a:t>
            </a:r>
            <a:endParaRPr lang="ru-RU" sz="1500" dirty="0" smtClean="0"/>
          </a:p>
        </p:txBody>
      </p:sp>
      <p:sp>
        <p:nvSpPr>
          <p:cNvPr id="50" name="Прямоугольник 49"/>
          <p:cNvSpPr/>
          <p:nvPr/>
        </p:nvSpPr>
        <p:spPr>
          <a:xfrm>
            <a:off x="2928926" y="2391455"/>
            <a:ext cx="57150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Production of MTZ-82 tractors for agricultural workers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1502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20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975051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LCC “ORIYO”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  <a:r>
              <a:rPr lang="en-US" sz="1500" dirty="0" smtClean="0"/>
              <a:t>construction of a factory for the production of spinning and weaving products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42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J.Rumi</a:t>
            </a:r>
            <a:r>
              <a:rPr lang="en-US" sz="1500" dirty="0" smtClean="0"/>
              <a:t> district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357430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</a:pPr>
            <a:r>
              <a:rPr lang="en-US" sz="1500" dirty="0" smtClean="0"/>
              <a:t>The study of prospects for the construction of factories for the production of spinning and weaving production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45-50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59 934 732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10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17"/>
          <p:cNvSpPr>
            <a:spLocks noChangeArrowheads="1"/>
          </p:cNvSpPr>
          <p:nvPr/>
        </p:nvSpPr>
        <p:spPr bwMode="auto">
          <a:xfrm>
            <a:off x="280988" y="1000108"/>
            <a:ext cx="2290748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and purpose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36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1 000 000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58 934 732 USD</a:t>
            </a:r>
            <a:endParaRPr lang="ru-RU" sz="1500" dirty="0" smtClean="0"/>
          </a:p>
        </p:txBody>
      </p:sp>
      <p:sp>
        <p:nvSpPr>
          <p:cNvPr id="48" name="Прямоугольник 47"/>
          <p:cNvSpPr/>
          <p:nvPr/>
        </p:nvSpPr>
        <p:spPr>
          <a:xfrm>
            <a:off x="2928926" y="2946440"/>
            <a:ext cx="57864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The population of the Republic of Tajikistan, as well as exports to CIS countries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6765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21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975051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500" b="1" dirty="0" smtClean="0">
                <a:solidFill>
                  <a:srgbClr val="0070C0"/>
                </a:solidFill>
              </a:rPr>
              <a:t>FEZ “DANGHARA” INVESTMENT PROJECT “DOLOMIT”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  <a:endParaRPr lang="en-US" sz="1500" dirty="0" smtClean="0"/>
          </a:p>
          <a:p>
            <a:pPr fontAlgn="ctr"/>
            <a:r>
              <a:rPr lang="en-US" sz="1500" dirty="0" smtClean="0"/>
              <a:t>construction of the factory “</a:t>
            </a:r>
            <a:r>
              <a:rPr lang="en-US" sz="1500" dirty="0" err="1" smtClean="0"/>
              <a:t>Dolomit</a:t>
            </a:r>
            <a:r>
              <a:rPr lang="en-US" sz="1500" dirty="0" smtClean="0"/>
              <a:t>”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50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r>
              <a:rPr lang="ru-RU" sz="1500" dirty="0" smtClean="0"/>
              <a:t>,  </a:t>
            </a:r>
            <a:r>
              <a:rPr lang="en-US" sz="1500" dirty="0" err="1" smtClean="0"/>
              <a:t>Dangara</a:t>
            </a:r>
            <a:r>
              <a:rPr lang="en-US" sz="1500" dirty="0" smtClean="0"/>
              <a:t> district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428868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500" dirty="0" smtClean="0"/>
              <a:t>Construction of the factory “</a:t>
            </a:r>
            <a:r>
              <a:rPr lang="en-US" sz="1500" dirty="0" err="1" smtClean="0"/>
              <a:t>Dolomit</a:t>
            </a:r>
            <a:r>
              <a:rPr lang="en-US" sz="1500" dirty="0" smtClean="0"/>
              <a:t>”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25-30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10 000 000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2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9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50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700 000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9 300 000 USD</a:t>
            </a:r>
            <a:endParaRPr lang="ru-RU" sz="1500" dirty="0" smtClean="0"/>
          </a:p>
        </p:txBody>
      </p:sp>
      <p:sp>
        <p:nvSpPr>
          <p:cNvPr id="51" name="Прямоугольник 50"/>
          <p:cNvSpPr/>
          <p:nvPr/>
        </p:nvSpPr>
        <p:spPr>
          <a:xfrm>
            <a:off x="3000364" y="3071810"/>
            <a:ext cx="32194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Population of the Republic of Tajikistan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9673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22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994301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JSC "RESANDAI QURGHONTEPPA”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  <a:r>
              <a:rPr lang="en-US" sz="1500" dirty="0" smtClean="0"/>
              <a:t>introduction in manufacture of new technological spinning line in the factory, Kurgan-</a:t>
            </a:r>
            <a:r>
              <a:rPr lang="en-US" sz="1500" dirty="0" err="1" smtClean="0"/>
              <a:t>Tyube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52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Republic of Hungary, Debrecen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357430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</a:pPr>
            <a:r>
              <a:rPr lang="en-US" sz="1500" dirty="0" smtClean="0"/>
              <a:t>Introduction in manufacture of new technological spinning line in the factory, Kurgan-</a:t>
            </a:r>
            <a:r>
              <a:rPr lang="en-US" sz="1500" dirty="0" err="1" smtClean="0"/>
              <a:t>Tyube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15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45 980 853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2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5 000 000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40 980 853 USD</a:t>
            </a:r>
            <a:endParaRPr lang="ru-RU" sz="15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3071802" y="3071810"/>
            <a:ext cx="24944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Exports to the CIS and abroad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4794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23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786050" y="994301"/>
            <a:ext cx="62151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MANUFACTURE of HYGIENE PRODUCTS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  <a:r>
              <a:rPr lang="en-US" sz="1500" dirty="0" smtClean="0"/>
              <a:t>establishment of production of new hygienic products (diapers)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53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Sughd</a:t>
            </a:r>
            <a:r>
              <a:rPr lang="ru-RU" sz="1500" dirty="0" smtClean="0"/>
              <a:t> </a:t>
            </a:r>
            <a:r>
              <a:rPr lang="en-US" sz="1500" dirty="0" smtClean="0"/>
              <a:t>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Khujand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20-25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1 000 000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3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50 000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950</a:t>
            </a:r>
            <a:r>
              <a:rPr lang="ru-RU" sz="1500" dirty="0" smtClean="0"/>
              <a:t> </a:t>
            </a:r>
            <a:r>
              <a:rPr lang="en-US" sz="1500" dirty="0" smtClean="0"/>
              <a:t>000</a:t>
            </a:r>
            <a:r>
              <a:rPr lang="ru-RU" sz="1500" dirty="0" smtClean="0"/>
              <a:t> </a:t>
            </a:r>
            <a:r>
              <a:rPr lang="en-US" sz="1500" dirty="0" smtClean="0"/>
              <a:t>USD</a:t>
            </a:r>
            <a:endParaRPr lang="ru-RU" sz="15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3105835"/>
            <a:ext cx="32194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Population of the Republic of Tajikistan</a:t>
            </a:r>
            <a:endParaRPr lang="ru-RU" sz="15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000396" y="230349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smtClean="0"/>
              <a:t>Establishment of production of new hygienic products (diapers), </a:t>
            </a:r>
            <a:r>
              <a:rPr lang="en-US" sz="1500" dirty="0" err="1" smtClean="0"/>
              <a:t>Khujand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0186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2</a:t>
            </a:r>
            <a:r>
              <a:rPr lang="tg-Cyrl-TJ" sz="2800" b="1" dirty="0" smtClean="0"/>
              <a:t>4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994301"/>
            <a:ext cx="5500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2000" b="1" dirty="0" smtClean="0">
                <a:solidFill>
                  <a:srgbClr val="0070C0"/>
                </a:solidFill>
              </a:rPr>
              <a:t>CONSTRUCTION of the CEMENT PLANT</a:t>
            </a:r>
            <a:endParaRPr lang="ru-RU" sz="20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56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Dangara</a:t>
            </a:r>
            <a:r>
              <a:rPr lang="en-US" sz="1500" dirty="0" smtClean="0"/>
              <a:t> district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408767"/>
            <a:ext cx="5857916" cy="30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ru-RU" sz="1500" dirty="0" smtClean="0"/>
              <a:t> </a:t>
            </a:r>
            <a:r>
              <a:rPr lang="en-US" sz="1500" dirty="0" smtClean="0"/>
              <a:t>High-quality cement, will be sold on domestic market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820479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60-70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178 000 000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4-5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3 000 000USD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175 000 000 USD</a:t>
            </a:r>
            <a:endParaRPr lang="ru-RU" sz="15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3071802" y="3105835"/>
            <a:ext cx="37081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Population of </a:t>
            </a:r>
            <a:r>
              <a:rPr lang="en-US" sz="1500" dirty="0" err="1" smtClean="0"/>
              <a:t>Khatlon</a:t>
            </a:r>
            <a:r>
              <a:rPr lang="en-US" sz="1500" dirty="0" smtClean="0"/>
              <a:t>, Republic of Tajikistan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2024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25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928926" y="1074793"/>
            <a:ext cx="564360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700" b="1" dirty="0" smtClean="0">
                <a:solidFill>
                  <a:srgbClr val="0070C0"/>
                </a:solidFill>
              </a:rPr>
              <a:t>THE CONSTRUCTION OF A CEMENT PLANT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70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Republic of Tajikistan</a:t>
            </a:r>
            <a:r>
              <a:rPr lang="ru-RU" sz="1500" dirty="0" smtClean="0"/>
              <a:t>, </a:t>
            </a:r>
            <a:r>
              <a:rPr lang="en-US" sz="1500" dirty="0" err="1" smtClean="0"/>
              <a:t>Bobojon</a:t>
            </a:r>
            <a:r>
              <a:rPr lang="en-US" sz="1500" dirty="0" smtClean="0"/>
              <a:t> </a:t>
            </a:r>
            <a:r>
              <a:rPr lang="en-US" sz="1500" dirty="0" err="1" smtClean="0"/>
              <a:t>Ghafurov</a:t>
            </a:r>
            <a:r>
              <a:rPr lang="en-US" sz="1500" dirty="0" smtClean="0"/>
              <a:t> district</a:t>
            </a:r>
            <a:r>
              <a:rPr lang="ru-RU" sz="1500" dirty="0" smtClean="0"/>
              <a:t>, </a:t>
            </a:r>
            <a:r>
              <a:rPr lang="en-US" sz="1500" dirty="0" err="1" smtClean="0"/>
              <a:t>Sughd</a:t>
            </a:r>
            <a:r>
              <a:rPr lang="ru-RU" sz="1500" dirty="0" smtClean="0"/>
              <a:t> </a:t>
            </a:r>
            <a:r>
              <a:rPr lang="en-US" sz="1500" dirty="0" smtClean="0"/>
              <a:t>region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391455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Production of high-quality cement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661084"/>
            <a:ext cx="60007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68 </a:t>
            </a:r>
            <a:r>
              <a:rPr lang="en-US" sz="1500" dirty="0" smtClean="0"/>
              <a:t>people</a:t>
            </a:r>
            <a:r>
              <a:rPr lang="ru-RU" sz="1500" dirty="0" smtClean="0"/>
              <a:t>; </a:t>
            </a:r>
          </a:p>
          <a:p>
            <a:pPr algn="just" fontAlgn="ctr"/>
            <a:r>
              <a:rPr lang="en-US" sz="1500" dirty="0" smtClean="0"/>
              <a:t>600 thousand tones per year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45 206 853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7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рямоугольник 42"/>
          <p:cNvSpPr>
            <a:spLocks noChangeArrowheads="1"/>
          </p:cNvSpPr>
          <p:nvPr/>
        </p:nvSpPr>
        <p:spPr bwMode="auto">
          <a:xfrm>
            <a:off x="3000364" y="4241077"/>
            <a:ext cx="58579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600" dirty="0" smtClean="0"/>
              <a:t>The volume of equity </a:t>
            </a:r>
            <a:r>
              <a:rPr lang="ru-RU" sz="1600" dirty="0" smtClean="0"/>
              <a:t>2 283 890 </a:t>
            </a:r>
            <a:r>
              <a:rPr lang="en-US" sz="1600" dirty="0" smtClean="0"/>
              <a:t>USD</a:t>
            </a:r>
            <a:endParaRPr lang="ru-RU" sz="1600" dirty="0" smtClean="0"/>
          </a:p>
          <a:p>
            <a:pPr algn="just" fontAlgn="ctr"/>
            <a:r>
              <a:rPr lang="en-US" sz="1600" dirty="0" smtClean="0"/>
              <a:t>The required amount of credits </a:t>
            </a:r>
            <a:r>
              <a:rPr lang="ru-RU" sz="1600" dirty="0" smtClean="0"/>
              <a:t>– </a:t>
            </a:r>
            <a:r>
              <a:rPr lang="en-US" sz="1600" dirty="0" smtClean="0"/>
              <a:t>42 922 963 USD</a:t>
            </a:r>
            <a:endParaRPr lang="ru-RU" sz="1600" dirty="0" smtClean="0"/>
          </a:p>
          <a:p>
            <a:pPr algn="just" fontAlgn="ctr"/>
            <a:endParaRPr lang="ru-RU" sz="1600" dirty="0" smtClean="0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ятиугольник 43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7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071802" y="3071810"/>
            <a:ext cx="37081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Population of </a:t>
            </a:r>
            <a:r>
              <a:rPr lang="en-US" sz="1500" dirty="0" err="1" smtClean="0"/>
              <a:t>Khatlon</a:t>
            </a:r>
            <a:r>
              <a:rPr lang="en-US" sz="1500" dirty="0" smtClean="0"/>
              <a:t>, Republic of Tajikistan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105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26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1074793"/>
            <a:ext cx="61436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600" b="1" dirty="0" smtClean="0">
                <a:solidFill>
                  <a:srgbClr val="0070C0"/>
                </a:solidFill>
              </a:rPr>
              <a:t>CONSTRUCTION OF ENTERPRISE FOR MANUFACTURE OF FOOTWEAR</a:t>
            </a:r>
            <a:endParaRPr lang="ru-RU" sz="16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74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Republic of Tajikistan</a:t>
            </a:r>
            <a:r>
              <a:rPr lang="ru-RU" sz="1500" dirty="0" smtClean="0"/>
              <a:t>, </a:t>
            </a:r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Dangara</a:t>
            </a:r>
            <a:r>
              <a:rPr lang="en-US" sz="1500" dirty="0" smtClean="0"/>
              <a:t> district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391455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Manufacture of footwear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</a:t>
            </a:r>
            <a:r>
              <a:rPr lang="en-US" sz="1500" dirty="0" smtClean="0"/>
              <a:t>people</a:t>
            </a:r>
            <a:r>
              <a:rPr lang="ru-RU" sz="1500" dirty="0" smtClean="0"/>
              <a:t>;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1 000 000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2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70 000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930 000 USD</a:t>
            </a:r>
            <a:endParaRPr lang="ru-RU" sz="15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3071810"/>
            <a:ext cx="37081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Population of </a:t>
            </a:r>
            <a:r>
              <a:rPr lang="en-US" sz="1500" dirty="0" err="1" smtClean="0"/>
              <a:t>Khatlon</a:t>
            </a:r>
            <a:r>
              <a:rPr lang="en-US" sz="1500" dirty="0" smtClean="0"/>
              <a:t>, Republic of Tajikistan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8321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27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1074793"/>
            <a:ext cx="600079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700" b="1" dirty="0" smtClean="0">
                <a:solidFill>
                  <a:srgbClr val="0070C0"/>
                </a:solidFill>
              </a:rPr>
              <a:t>"Development of deposits of marble onyx “</a:t>
            </a:r>
            <a:r>
              <a:rPr lang="en-US" sz="1700" b="1" dirty="0" err="1" smtClean="0">
                <a:solidFill>
                  <a:srgbClr val="0070C0"/>
                </a:solidFill>
              </a:rPr>
              <a:t>Patru</a:t>
            </a:r>
            <a:r>
              <a:rPr lang="en-US" sz="1700" b="1" dirty="0" smtClean="0">
                <a:solidFill>
                  <a:srgbClr val="0070C0"/>
                </a:solidFill>
              </a:rPr>
              <a:t>”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72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Republic of Tajikistan</a:t>
            </a:r>
            <a:r>
              <a:rPr lang="ru-RU" sz="1500" dirty="0" smtClean="0"/>
              <a:t>, </a:t>
            </a:r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Dangara</a:t>
            </a:r>
            <a:r>
              <a:rPr lang="en-US" sz="1500" dirty="0" smtClean="0"/>
              <a:t> district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391455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Development of deposits of marble onyx “</a:t>
            </a:r>
            <a:r>
              <a:rPr lang="en-US" sz="1500" dirty="0" err="1" smtClean="0"/>
              <a:t>Patru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120 </a:t>
            </a:r>
            <a:r>
              <a:rPr lang="en-US" sz="1500" dirty="0" smtClean="0"/>
              <a:t>people</a:t>
            </a:r>
            <a:r>
              <a:rPr lang="ru-RU" sz="1500" dirty="0" smtClean="0"/>
              <a:t>;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600" b="1" dirty="0" smtClean="0"/>
              <a:t>7 400 000 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7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7" name="Пятиугольник 76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ятиугольник 79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ятиугольник 81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ятиугольник 82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ятиугольник 83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ятиугольник 84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ятиугольник 85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ятиугольник 86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17"/>
          <p:cNvSpPr>
            <a:spLocks noChangeArrowheads="1"/>
          </p:cNvSpPr>
          <p:nvPr/>
        </p:nvSpPr>
        <p:spPr bwMode="auto">
          <a:xfrm>
            <a:off x="280988" y="1000108"/>
            <a:ext cx="2290748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and purpose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93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94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95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3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35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500 000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6 900 000 USD</a:t>
            </a:r>
            <a:endParaRPr lang="ru-RU" sz="1500" dirty="0" smtClean="0"/>
          </a:p>
        </p:txBody>
      </p:sp>
      <p:sp>
        <p:nvSpPr>
          <p:cNvPr id="36" name="Прямоугольник 35"/>
          <p:cNvSpPr/>
          <p:nvPr/>
        </p:nvSpPr>
        <p:spPr>
          <a:xfrm>
            <a:off x="3000364" y="3071810"/>
            <a:ext cx="37081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Population of </a:t>
            </a:r>
            <a:r>
              <a:rPr lang="en-US" sz="1500" dirty="0" err="1" smtClean="0"/>
              <a:t>Khatlon</a:t>
            </a:r>
            <a:r>
              <a:rPr lang="en-US" sz="1500" dirty="0" smtClean="0"/>
              <a:t>, Republic of Tajikistan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6089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28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928926" y="928670"/>
            <a:ext cx="5643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700" b="1" dirty="0" smtClean="0">
                <a:solidFill>
                  <a:srgbClr val="0070C0"/>
                </a:solidFill>
              </a:rPr>
              <a:t>FREE ECONOMIC ZONE “DANGARA”</a:t>
            </a:r>
            <a:r>
              <a:rPr lang="ru-RU" sz="1700" b="1" dirty="0" smtClean="0">
                <a:solidFill>
                  <a:srgbClr val="0070C0"/>
                </a:solidFill>
              </a:rPr>
              <a:t> - </a:t>
            </a:r>
          </a:p>
          <a:p>
            <a:pPr fontAlgn="ctr"/>
            <a:r>
              <a:rPr lang="en-US" sz="1500" dirty="0" smtClean="0"/>
              <a:t>Production of ceramic tile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71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Republic of Tajikistan</a:t>
            </a:r>
            <a:r>
              <a:rPr lang="ru-RU" sz="1500" dirty="0" smtClean="0"/>
              <a:t>, </a:t>
            </a:r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Dangara</a:t>
            </a:r>
            <a:r>
              <a:rPr lang="en-US" sz="1500" dirty="0" smtClean="0"/>
              <a:t> district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391455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500" dirty="0" smtClean="0"/>
              <a:t>Production of ceramic tile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15016"/>
            <a:ext cx="60007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70 </a:t>
            </a:r>
            <a:r>
              <a:rPr lang="en-US" sz="1500" dirty="0" smtClean="0"/>
              <a:t>people</a:t>
            </a:r>
            <a:r>
              <a:rPr lang="ru-RU" sz="1500" dirty="0" smtClean="0"/>
              <a:t>; </a:t>
            </a:r>
          </a:p>
          <a:p>
            <a:pPr algn="just" fontAlgn="ctr"/>
            <a:r>
              <a:rPr lang="en-US" sz="1500" dirty="0" smtClean="0"/>
              <a:t>Annual capacity of 3 million sq. m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10 </a:t>
            </a:r>
            <a:r>
              <a:rPr lang="en-US" sz="1600" b="1" dirty="0" smtClean="0"/>
              <a:t>000 000  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 </a:t>
            </a:r>
            <a:r>
              <a:rPr lang="en-US" sz="1600" b="1" dirty="0" smtClean="0"/>
              <a:t>year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500 000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9 500 000 USD</a:t>
            </a:r>
            <a:endParaRPr lang="ru-RU" sz="15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2928958" y="3071810"/>
            <a:ext cx="57150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The population of the Republic of Tajikistan and export to CIS countries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9931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6781800" cy="72697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                     </a:t>
            </a:r>
            <a:endParaRPr lang="tg-Cyrl-TJ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28736"/>
            <a:ext cx="7543800" cy="42302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en-US" sz="2900" b="1" dirty="0" smtClean="0">
                <a:solidFill>
                  <a:schemeClr val="tx2"/>
                </a:solidFill>
              </a:rPr>
              <a:t>Assist in the management and promotion of investment projects:</a:t>
            </a:r>
          </a:p>
          <a:p>
            <a:pPr marL="0" indent="0">
              <a:buNone/>
            </a:pPr>
            <a:endParaRPr lang="ru-RU" sz="2900" b="1" dirty="0" smtClean="0">
              <a:solidFill>
                <a:schemeClr val="tx2"/>
              </a:solidFill>
            </a:endParaRPr>
          </a:p>
          <a:p>
            <a:pPr lvl="1"/>
            <a:r>
              <a:rPr lang="en-US" sz="2900" dirty="0" smtClean="0">
                <a:solidFill>
                  <a:schemeClr val="tx2"/>
                </a:solidFill>
              </a:rPr>
              <a:t>Representing clients interests for the project;</a:t>
            </a:r>
            <a:endParaRPr lang="ru-RU" sz="2900" dirty="0" smtClean="0">
              <a:solidFill>
                <a:schemeClr val="tx2"/>
              </a:solidFill>
            </a:endParaRPr>
          </a:p>
          <a:p>
            <a:pPr lvl="1"/>
            <a:r>
              <a:rPr lang="en-US" sz="2900" dirty="0" smtClean="0">
                <a:solidFill>
                  <a:schemeClr val="tx2"/>
                </a:solidFill>
              </a:rPr>
              <a:t>Preparation of surveys and market research;</a:t>
            </a:r>
            <a:endParaRPr lang="ru-RU" sz="2900" dirty="0">
              <a:solidFill>
                <a:schemeClr val="tx2"/>
              </a:solidFill>
            </a:endParaRPr>
          </a:p>
          <a:p>
            <a:pPr lvl="1"/>
            <a:r>
              <a:rPr lang="en-US" sz="2900" dirty="0" smtClean="0">
                <a:solidFill>
                  <a:schemeClr val="tx2"/>
                </a:solidFill>
              </a:rPr>
              <a:t>Assist in strategic analysis and planning, preparation of documents for submission of projects (feasibility study, business plan, project summaries); </a:t>
            </a:r>
            <a:endParaRPr lang="ru-RU" sz="2900" dirty="0">
              <a:solidFill>
                <a:schemeClr val="tx2"/>
              </a:solidFill>
            </a:endParaRPr>
          </a:p>
          <a:p>
            <a:pPr lvl="1"/>
            <a:r>
              <a:rPr lang="en-US" sz="2900" dirty="0" smtClean="0">
                <a:solidFill>
                  <a:schemeClr val="tx2"/>
                </a:solidFill>
              </a:rPr>
              <a:t>Presentation of projects, organization of presentations, training seminars and business conferences</a:t>
            </a:r>
            <a:r>
              <a:rPr lang="ru-RU" sz="2900" dirty="0" smtClean="0">
                <a:solidFill>
                  <a:schemeClr val="tx2"/>
                </a:solidFill>
              </a:rPr>
              <a:t>.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b="1" dirty="0"/>
              <a:t> </a:t>
            </a:r>
            <a:endParaRPr lang="ru-RU" sz="2900" dirty="0"/>
          </a:p>
          <a:p>
            <a:endParaRPr lang="tg-Cyrl-TJ" dirty="0"/>
          </a:p>
        </p:txBody>
      </p:sp>
    </p:spTree>
    <p:extLst>
      <p:ext uri="{BB962C8B-B14F-4D97-AF65-F5344CB8AC3E}">
        <p14:creationId xmlns:p14="http://schemas.microsoft.com/office/powerpoint/2010/main" val="1194670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29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928926" y="972017"/>
            <a:ext cx="5643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700" b="1" dirty="0" smtClean="0">
                <a:solidFill>
                  <a:srgbClr val="0070C0"/>
                </a:solidFill>
              </a:rPr>
              <a:t>ATLAS-SILK – </a:t>
            </a:r>
            <a:r>
              <a:rPr lang="en-US" sz="1500" dirty="0" smtClean="0"/>
              <a:t>factory on deep mechanical processing of cocoon and raw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69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Republic of Tajikistan</a:t>
            </a:r>
            <a:r>
              <a:rPr lang="ru-RU" sz="1500" dirty="0" smtClean="0"/>
              <a:t>, </a:t>
            </a:r>
            <a:r>
              <a:rPr lang="en-US" sz="1500" dirty="0" smtClean="0"/>
              <a:t>Dushanbe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35743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Factory on deep mechanical processing of cocoon and raw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820479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</a:t>
            </a:r>
            <a:r>
              <a:rPr lang="en-US" sz="1500" dirty="0" smtClean="0"/>
              <a:t>90 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600" b="1" dirty="0" smtClean="0"/>
              <a:t>2 000 000 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600" b="1" dirty="0" smtClean="0"/>
              <a:t>5 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200 000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1 800 000 USD</a:t>
            </a:r>
            <a:endParaRPr lang="ru-RU" sz="15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2928935"/>
            <a:ext cx="56436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The population of the Republic of Tajikistan and export to CIS countries, Europe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7602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1629779"/>
            <a:ext cx="335758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Energy</a:t>
            </a:r>
            <a:endParaRPr lang="ru-RU" sz="3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30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1000108"/>
            <a:ext cx="6000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en-US" sz="1700" b="1" dirty="0" smtClean="0">
                <a:solidFill>
                  <a:srgbClr val="0070C0"/>
                </a:solidFill>
              </a:rPr>
              <a:t>LLC "SOMON ENERGY”</a:t>
            </a:r>
            <a:r>
              <a:rPr lang="ru-RU" sz="17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- </a:t>
            </a:r>
            <a:r>
              <a:rPr lang="en-US" sz="1500" dirty="0" smtClean="0"/>
              <a:t>Organization of production of energy efficient led lamps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73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Republic of Tajikistan</a:t>
            </a:r>
            <a:r>
              <a:rPr lang="ru-RU" sz="1500" dirty="0" smtClean="0"/>
              <a:t>, </a:t>
            </a:r>
            <a:r>
              <a:rPr lang="en-US" sz="1600" dirty="0" err="1" smtClean="0"/>
              <a:t>Sughd</a:t>
            </a:r>
            <a:r>
              <a:rPr lang="en-US" sz="16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Chkalovsk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391455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Production of energy efficient led lamps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40 </a:t>
            </a:r>
            <a:r>
              <a:rPr lang="en-US" sz="1500" dirty="0" smtClean="0"/>
              <a:t>people</a:t>
            </a:r>
            <a:r>
              <a:rPr lang="ru-RU" sz="1500" dirty="0" smtClean="0"/>
              <a:t>;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2 448 616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5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400 000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2 048 616 </a:t>
            </a:r>
            <a:r>
              <a:rPr lang="en-US" sz="1500" dirty="0" smtClean="0"/>
              <a:t>USD</a:t>
            </a:r>
            <a:endParaRPr lang="ru-RU" sz="15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3071810"/>
            <a:ext cx="32194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Population of the Republic of Tajikistan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335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31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1000108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JOINT STOCK COMPANY "R. MIRZOYEV”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</a:p>
          <a:p>
            <a:pPr algn="just" fontAlgn="ctr"/>
            <a:r>
              <a:rPr lang="en-US" sz="1500" dirty="0" smtClean="0"/>
              <a:t>the construction of a small hydropower station in the river "</a:t>
            </a:r>
            <a:r>
              <a:rPr lang="en-US" sz="1500" dirty="0" err="1" smtClean="0"/>
              <a:t>Siyokhob</a:t>
            </a:r>
            <a:r>
              <a:rPr lang="en-US" sz="1500" dirty="0" smtClean="0"/>
              <a:t>”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35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Muminabad</a:t>
            </a:r>
            <a:r>
              <a:rPr lang="en-US" sz="1500" dirty="0" smtClean="0"/>
              <a:t> district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857488" y="5572140"/>
            <a:ext cx="621507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11-16 </a:t>
            </a:r>
            <a:r>
              <a:rPr lang="en-US" sz="1500" dirty="0" smtClean="0"/>
              <a:t>people.</a:t>
            </a:r>
          </a:p>
          <a:p>
            <a:pPr algn="just" fontAlgn="ctr"/>
            <a:r>
              <a:rPr lang="en-US" sz="1500" dirty="0" smtClean="0"/>
              <a:t>You must purchase the equipment of the hydro unit, pipelines, transformer and other technical equipment</a:t>
            </a:r>
            <a:r>
              <a:rPr lang="ru-RU" sz="1500" dirty="0" smtClean="0"/>
              <a:t>.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160 070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3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8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9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10 000</a:t>
            </a:r>
            <a:r>
              <a:rPr lang="ru-RU" sz="1500" dirty="0" smtClean="0"/>
              <a:t> </a:t>
            </a:r>
            <a:r>
              <a:rPr lang="en-US" sz="1500" dirty="0" smtClean="0"/>
              <a:t>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1</a:t>
            </a:r>
            <a:r>
              <a:rPr lang="en-US" sz="1500" dirty="0" smtClean="0"/>
              <a:t>50</a:t>
            </a:r>
            <a:r>
              <a:rPr lang="ru-RU" sz="1500" dirty="0" smtClean="0"/>
              <a:t> </a:t>
            </a:r>
            <a:r>
              <a:rPr lang="en-US" sz="1500" dirty="0" smtClean="0"/>
              <a:t>700</a:t>
            </a:r>
            <a:r>
              <a:rPr lang="ru-RU" sz="1500" dirty="0" smtClean="0"/>
              <a:t> </a:t>
            </a:r>
            <a:r>
              <a:rPr lang="en-US" sz="1500" dirty="0" smtClean="0"/>
              <a:t>USD</a:t>
            </a:r>
            <a:endParaRPr lang="ru-RU" sz="1500" dirty="0" smtClean="0"/>
          </a:p>
        </p:txBody>
      </p:sp>
      <p:sp>
        <p:nvSpPr>
          <p:cNvPr id="50" name="Прямоугольник 49"/>
          <p:cNvSpPr/>
          <p:nvPr/>
        </p:nvSpPr>
        <p:spPr>
          <a:xfrm>
            <a:off x="2928926" y="3071810"/>
            <a:ext cx="58579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Population </a:t>
            </a:r>
            <a:r>
              <a:rPr lang="en-US" sz="1500" dirty="0" err="1" smtClean="0"/>
              <a:t>Muminabad</a:t>
            </a:r>
            <a:r>
              <a:rPr lang="en-US" sz="1500" dirty="0" smtClean="0"/>
              <a:t>, </a:t>
            </a:r>
            <a:r>
              <a:rPr lang="en-US" sz="1500" dirty="0" err="1" smtClean="0"/>
              <a:t>Khatlon</a:t>
            </a:r>
            <a:r>
              <a:rPr lang="en-US" sz="1500" dirty="0" smtClean="0"/>
              <a:t> province of the Republic Tajikistan</a:t>
            </a:r>
            <a:endParaRPr lang="ru-RU" sz="15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00396" y="2428868"/>
            <a:ext cx="55721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Construction of a small hydropower station in the river "</a:t>
            </a:r>
            <a:r>
              <a:rPr lang="en-US" sz="1500" dirty="0" err="1" smtClean="0"/>
              <a:t>Siyokhob</a:t>
            </a:r>
            <a:r>
              <a:rPr lang="en-US" sz="1500" dirty="0" smtClean="0"/>
              <a:t>”</a:t>
            </a:r>
            <a:endParaRPr lang="ru-RU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32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1071546"/>
            <a:ext cx="614366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SHPP “DUOB”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 </a:t>
            </a:r>
            <a:r>
              <a:rPr lang="en-US" sz="1500" dirty="0" smtClean="0"/>
              <a:t>The construction of small HPP “DUOB”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36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Khatlon</a:t>
            </a:r>
            <a:r>
              <a:rPr lang="en-US" sz="15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err="1" smtClean="0"/>
              <a:t>Muminabad</a:t>
            </a:r>
            <a:r>
              <a:rPr lang="en-US" sz="1500" dirty="0" smtClean="0"/>
              <a:t> district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343894"/>
            <a:ext cx="5857916" cy="5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ru-RU" sz="1500" dirty="0" smtClean="0"/>
              <a:t> </a:t>
            </a:r>
            <a:r>
              <a:rPr lang="en-US" sz="1500" dirty="0" smtClean="0"/>
              <a:t>Provision of electric power of 2 villages consisting of 200 households with a total population of 1450 people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661084"/>
            <a:ext cx="62150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</a:t>
            </a:r>
            <a:r>
              <a:rPr lang="en-US" sz="1500" dirty="0" smtClean="0"/>
              <a:t>5</a:t>
            </a:r>
            <a:r>
              <a:rPr lang="ru-RU" sz="1500" dirty="0" smtClean="0"/>
              <a:t> </a:t>
            </a:r>
            <a:r>
              <a:rPr lang="en-US" sz="1500" dirty="0" smtClean="0"/>
              <a:t>people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Annual average electricity is 900000 kW/hour.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180 000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4-5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8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9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20 000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160 000 USD</a:t>
            </a:r>
            <a:endParaRPr lang="ru-RU" sz="1500" dirty="0" smtClean="0"/>
          </a:p>
        </p:txBody>
      </p:sp>
      <p:sp>
        <p:nvSpPr>
          <p:cNvPr id="50" name="Прямоугольник 49"/>
          <p:cNvSpPr/>
          <p:nvPr/>
        </p:nvSpPr>
        <p:spPr>
          <a:xfrm>
            <a:off x="2928926" y="3071810"/>
            <a:ext cx="58579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Population </a:t>
            </a:r>
            <a:r>
              <a:rPr lang="en-US" sz="1500" dirty="0" err="1" smtClean="0"/>
              <a:t>Muminabad</a:t>
            </a:r>
            <a:r>
              <a:rPr lang="en-US" sz="1500" dirty="0" smtClean="0"/>
              <a:t>, </a:t>
            </a:r>
            <a:r>
              <a:rPr lang="en-US" sz="1500" dirty="0" err="1" smtClean="0"/>
              <a:t>Khatlon</a:t>
            </a:r>
            <a:r>
              <a:rPr lang="en-US" sz="1500" dirty="0" smtClean="0"/>
              <a:t> province of the Republic Tajikistan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33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786050" y="994301"/>
            <a:ext cx="62151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LLC “HUNARMAND”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  <a:r>
              <a:rPr lang="en-US" sz="1500" dirty="0" smtClean="0"/>
              <a:t>Construction of small hydroelectric power plant “</a:t>
            </a:r>
            <a:r>
              <a:rPr lang="en-US" sz="1500" dirty="0" err="1" smtClean="0"/>
              <a:t>Khrazmoni</a:t>
            </a:r>
            <a:r>
              <a:rPr lang="en-US" sz="1500" dirty="0" smtClean="0"/>
              <a:t>".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54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Muminabad</a:t>
            </a:r>
            <a:r>
              <a:rPr lang="en-US" sz="1500" dirty="0" smtClean="0"/>
              <a:t> district</a:t>
            </a:r>
            <a:r>
              <a:rPr lang="ru-RU" sz="1500" dirty="0" smtClean="0"/>
              <a:t>, </a:t>
            </a:r>
            <a:r>
              <a:rPr lang="en-US" sz="1600" dirty="0" err="1" smtClean="0"/>
              <a:t>Khatlon</a:t>
            </a:r>
            <a:r>
              <a:rPr lang="en-US" sz="16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428868"/>
            <a:ext cx="5857916" cy="30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en-US" sz="1500" dirty="0" smtClean="0"/>
              <a:t>Construction of small hydropower "</a:t>
            </a:r>
            <a:r>
              <a:rPr lang="en-US" sz="1500" dirty="0" err="1" smtClean="0"/>
              <a:t>Hrazmoni</a:t>
            </a:r>
            <a:r>
              <a:rPr lang="en-US" sz="1500" dirty="0" smtClean="0"/>
              <a:t>"  capacity of 400 kW.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20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580 000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4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30 000</a:t>
            </a:r>
            <a:r>
              <a:rPr lang="ru-RU" sz="1500" dirty="0" smtClean="0"/>
              <a:t> </a:t>
            </a:r>
            <a:r>
              <a:rPr lang="en-US" sz="1500" dirty="0" smtClean="0"/>
              <a:t>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550 000 USD</a:t>
            </a:r>
            <a:endParaRPr lang="ru-RU" sz="15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3071802" y="3000372"/>
            <a:ext cx="55721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High school and part of the population </a:t>
            </a:r>
            <a:r>
              <a:rPr lang="en-US" sz="1500" dirty="0" err="1" smtClean="0"/>
              <a:t>Muminabad</a:t>
            </a:r>
            <a:r>
              <a:rPr lang="en-US" sz="1500" dirty="0" smtClean="0"/>
              <a:t>, </a:t>
            </a:r>
            <a:r>
              <a:rPr lang="en-US" sz="1500" dirty="0" err="1" smtClean="0"/>
              <a:t>Khatlon</a:t>
            </a:r>
            <a:r>
              <a:rPr lang="en-US" sz="1500" dirty="0" smtClean="0"/>
              <a:t>, Tajikistan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886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34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786050" y="994301"/>
            <a:ext cx="62151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LLC “HUNARMAND”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  <a:r>
              <a:rPr lang="en-US" sz="1500" dirty="0" smtClean="0"/>
              <a:t>Construction of small hydroelectric power plant “</a:t>
            </a:r>
            <a:r>
              <a:rPr lang="en-US" sz="1500" dirty="0" err="1" smtClean="0"/>
              <a:t>Margak</a:t>
            </a:r>
            <a:r>
              <a:rPr lang="en-US" sz="1500" dirty="0" smtClean="0"/>
              <a:t>“.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55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err="1" smtClean="0"/>
              <a:t>Muminabad</a:t>
            </a:r>
            <a:r>
              <a:rPr lang="en-US" sz="1500" dirty="0" smtClean="0"/>
              <a:t> district</a:t>
            </a:r>
            <a:r>
              <a:rPr lang="ru-RU" sz="1500" dirty="0" smtClean="0"/>
              <a:t>, </a:t>
            </a:r>
            <a:r>
              <a:rPr lang="en-US" sz="1400" dirty="0" err="1" smtClean="0"/>
              <a:t>Khatlon</a:t>
            </a:r>
            <a:r>
              <a:rPr lang="en-US" sz="1400" dirty="0" smtClean="0"/>
              <a:t> region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428868"/>
            <a:ext cx="5857916" cy="30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en-US" sz="1500" dirty="0" smtClean="0"/>
              <a:t>Construction of small hydropower "</a:t>
            </a:r>
            <a:r>
              <a:rPr lang="en-US" sz="1500" dirty="0" err="1" smtClean="0"/>
              <a:t>Margak</a:t>
            </a:r>
            <a:r>
              <a:rPr lang="en-US" sz="1500" dirty="0" smtClean="0"/>
              <a:t>" capacity  360 kW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15-20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510 000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4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10 000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500 000</a:t>
            </a:r>
            <a:r>
              <a:rPr lang="ru-RU" sz="1500" dirty="0" smtClean="0"/>
              <a:t> </a:t>
            </a:r>
            <a:r>
              <a:rPr lang="en-US" sz="1500" dirty="0" smtClean="0"/>
              <a:t>USD</a:t>
            </a:r>
            <a:endParaRPr lang="ru-RU" sz="15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3071802" y="3000372"/>
            <a:ext cx="55721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High school and part of the population </a:t>
            </a:r>
            <a:r>
              <a:rPr lang="en-US" sz="1500" dirty="0" err="1" smtClean="0"/>
              <a:t>Muminabad</a:t>
            </a:r>
            <a:r>
              <a:rPr lang="en-US" sz="1500" dirty="0" smtClean="0"/>
              <a:t>, </a:t>
            </a:r>
            <a:r>
              <a:rPr lang="en-US" sz="1500" dirty="0" err="1" smtClean="0"/>
              <a:t>Khatlon</a:t>
            </a:r>
            <a:r>
              <a:rPr lang="en-US" sz="1500" dirty="0" smtClean="0"/>
              <a:t>, Tajikistan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0368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1643050"/>
            <a:ext cx="414340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Construction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35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1000108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LLC "NUZAM"</a:t>
            </a:r>
            <a:r>
              <a:rPr lang="ru-RU" sz="1500" dirty="0" smtClean="0"/>
              <a:t>—  </a:t>
            </a:r>
            <a:r>
              <a:rPr lang="en-US" sz="1500" dirty="0" smtClean="0"/>
              <a:t>construction of a five-storey residential building for the population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38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Dushanbe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428868"/>
            <a:ext cx="5857916" cy="30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ru-RU" sz="1500" dirty="0" smtClean="0"/>
              <a:t> </a:t>
            </a:r>
            <a:r>
              <a:rPr lang="en-US" sz="1500" dirty="0" smtClean="0"/>
              <a:t> Construction of a five-storey residential building for the population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32522"/>
            <a:ext cx="62150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20-25 </a:t>
            </a:r>
            <a:r>
              <a:rPr lang="en-US" sz="1500" dirty="0" smtClean="0"/>
              <a:t>people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All five floors of the hotel provides 40 apartments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1 220 000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3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8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9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100</a:t>
            </a:r>
            <a:r>
              <a:rPr lang="ru-RU" sz="1500" dirty="0" smtClean="0"/>
              <a:t> </a:t>
            </a:r>
            <a:r>
              <a:rPr lang="en-US" sz="1500" dirty="0" smtClean="0"/>
              <a:t>000</a:t>
            </a:r>
            <a:r>
              <a:rPr lang="ru-RU" sz="1500" dirty="0" smtClean="0"/>
              <a:t> </a:t>
            </a:r>
            <a:r>
              <a:rPr lang="en-US" sz="1500" dirty="0" smtClean="0"/>
              <a:t>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1 200 000 USD</a:t>
            </a:r>
            <a:endParaRPr lang="ru-RU" sz="1500" dirty="0" smtClean="0"/>
          </a:p>
        </p:txBody>
      </p:sp>
      <p:sp>
        <p:nvSpPr>
          <p:cNvPr id="50" name="Прямоугольник 49"/>
          <p:cNvSpPr/>
          <p:nvPr/>
        </p:nvSpPr>
        <p:spPr>
          <a:xfrm>
            <a:off x="3071802" y="3071810"/>
            <a:ext cx="37916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Population of Dushanbe, Republic of Tajikistan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36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1000108"/>
            <a:ext cx="6143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NDIVIDUAL ENTREPRENEUR "SAIDZOIROV M.”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 </a:t>
            </a:r>
          </a:p>
          <a:p>
            <a:pPr algn="just" fontAlgn="ctr"/>
            <a:r>
              <a:rPr lang="en-US" sz="1500" dirty="0" smtClean="0"/>
              <a:t>the construction of tourist hotel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41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GBAO</a:t>
            </a:r>
            <a:r>
              <a:rPr lang="ru-RU" sz="1500" dirty="0" smtClean="0"/>
              <a:t>, </a:t>
            </a:r>
            <a:r>
              <a:rPr lang="en-US" sz="1500" dirty="0" err="1" smtClean="0"/>
              <a:t>Khorog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428868"/>
            <a:ext cx="5857916" cy="30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>
              <a:lnSpc>
                <a:spcPct val="90000"/>
              </a:lnSpc>
              <a:buSzPct val="70000"/>
              <a:buBlip>
                <a:blip r:embed="rId2"/>
              </a:buBlip>
            </a:pPr>
            <a:r>
              <a:rPr lang="en-US" sz="1500" dirty="0" smtClean="0"/>
              <a:t>Construction of tourist hotel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86454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4-5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28 438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 </a:t>
            </a:r>
            <a:r>
              <a:rPr lang="en-US" sz="1600" b="1" dirty="0" smtClean="0"/>
              <a:t>year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5 000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25 438 USD</a:t>
            </a:r>
            <a:endParaRPr lang="ru-RU" sz="15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3071802" y="3059668"/>
            <a:ext cx="23343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Foreign visitors and tourists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6781800" cy="798984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chemeClr val="tx2"/>
                </a:solidFill>
              </a:rPr>
              <a:t>   </a:t>
            </a:r>
            <a:r>
              <a:rPr lang="en-US" sz="2300" b="1" dirty="0" smtClean="0">
                <a:solidFill>
                  <a:schemeClr val="tx2"/>
                </a:solidFill>
              </a:rPr>
              <a:t>International Cooperation</a:t>
            </a:r>
            <a:endParaRPr lang="tg-Cyrl-TJ" sz="23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7543800" cy="3886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Searching for potential investors and attraction of foreign direct investments;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Consulting, lobbying and protection of the rights of foreign investors in the Republic of Tajikistan;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Organization and conducting of conferences, business forums, seminars and exhibitions with different subjects on the territory of the Republic of Tajikistan and overseas;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Organization and holding of annual meetings and forums;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Coordination of Bilateral Business Councils;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Permanent contact with foreign partners, coordinating the activities of Business Councils and sharing information on prospective projects in order to study their feasibility.</a:t>
            </a:r>
          </a:p>
        </p:txBody>
      </p:sp>
    </p:spTree>
    <p:extLst>
      <p:ext uri="{BB962C8B-B14F-4D97-AF65-F5344CB8AC3E}">
        <p14:creationId xmlns:p14="http://schemas.microsoft.com/office/powerpoint/2010/main" val="11936211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149510" y="142852"/>
            <a:ext cx="513726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Investment  Project</a:t>
            </a:r>
            <a:r>
              <a:rPr lang="tg-Cyrl-TJ" sz="2800" b="1" dirty="0" smtClean="0"/>
              <a:t> №</a:t>
            </a:r>
            <a:r>
              <a:rPr lang="en-US" sz="2800" b="1" dirty="0" smtClean="0"/>
              <a:t>37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42"/>
          <p:cNvSpPr>
            <a:spLocks noChangeArrowheads="1"/>
          </p:cNvSpPr>
          <p:nvPr/>
        </p:nvSpPr>
        <p:spPr bwMode="auto">
          <a:xfrm>
            <a:off x="2857488" y="1105571"/>
            <a:ext cx="62151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b="1" dirty="0" smtClean="0">
                <a:solidFill>
                  <a:srgbClr val="0070C0"/>
                </a:solidFill>
              </a:rPr>
              <a:t>LLC "BAHRI TOJIK”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dirty="0" smtClean="0"/>
              <a:t>— </a:t>
            </a:r>
            <a:r>
              <a:rPr lang="en-US" sz="1500" dirty="0" smtClean="0"/>
              <a:t>to increase the volume of demand</a:t>
            </a:r>
            <a:endParaRPr lang="ru-RU" sz="1500" dirty="0" smtClean="0"/>
          </a:p>
        </p:txBody>
      </p:sp>
      <p:sp>
        <p:nvSpPr>
          <p:cNvPr id="61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428628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57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42"/>
          <p:cNvSpPr>
            <a:spLocks noChangeArrowheads="1"/>
          </p:cNvSpPr>
          <p:nvPr/>
        </p:nvSpPr>
        <p:spPr bwMode="auto">
          <a:xfrm>
            <a:off x="2876538" y="1736700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600" dirty="0" err="1" smtClean="0"/>
              <a:t>Kairakkum</a:t>
            </a:r>
            <a:r>
              <a:rPr lang="ru-RU" sz="1500" dirty="0" smtClean="0"/>
              <a:t>, </a:t>
            </a:r>
            <a:r>
              <a:rPr lang="en-US" sz="1500" dirty="0" err="1" smtClean="0"/>
              <a:t>Sughd</a:t>
            </a:r>
            <a:r>
              <a:rPr lang="ru-RU" sz="1500" dirty="0" smtClean="0"/>
              <a:t> </a:t>
            </a:r>
            <a:r>
              <a:rPr lang="en-US" sz="1500" dirty="0" smtClean="0"/>
              <a:t>region</a:t>
            </a:r>
            <a:r>
              <a:rPr lang="ru-RU" sz="1500" dirty="0" smtClean="0"/>
              <a:t>, </a:t>
            </a:r>
            <a:r>
              <a:rPr lang="en-US" sz="1500" dirty="0" smtClean="0"/>
              <a:t>Republic of Tajikistan</a:t>
            </a:r>
            <a:endParaRPr lang="ru-RU" sz="1500" dirty="0" smtClean="0"/>
          </a:p>
        </p:txBody>
      </p:sp>
      <p:sp>
        <p:nvSpPr>
          <p:cNvPr id="65" name="Прямоугольник 42"/>
          <p:cNvSpPr>
            <a:spLocks noChangeArrowheads="1"/>
          </p:cNvSpPr>
          <p:nvPr/>
        </p:nvSpPr>
        <p:spPr bwMode="auto">
          <a:xfrm>
            <a:off x="2928926" y="2357430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Developing Fitness Center by improving services and service-range of extra services</a:t>
            </a:r>
            <a:endParaRPr lang="ru-RU" sz="1500" dirty="0" smtClean="0"/>
          </a:p>
        </p:txBody>
      </p:sp>
      <p:sp>
        <p:nvSpPr>
          <p:cNvPr id="66" name="Прямоугольник 42"/>
          <p:cNvSpPr>
            <a:spLocks noChangeArrowheads="1"/>
          </p:cNvSpPr>
          <p:nvPr/>
        </p:nvSpPr>
        <p:spPr bwMode="auto">
          <a:xfrm>
            <a:off x="2928926" y="5749041"/>
            <a:ext cx="60007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Number of working places </a:t>
            </a:r>
            <a:r>
              <a:rPr lang="ru-RU" sz="1500" dirty="0" smtClean="0"/>
              <a:t>–  80-90 </a:t>
            </a:r>
            <a:r>
              <a:rPr lang="en-US" sz="1500" dirty="0" smtClean="0"/>
              <a:t>people</a:t>
            </a:r>
            <a:endParaRPr lang="ru-RU" sz="1500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290512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ик 42"/>
          <p:cNvSpPr>
            <a:spLocks noChangeArrowheads="1"/>
          </p:cNvSpPr>
          <p:nvPr/>
        </p:nvSpPr>
        <p:spPr bwMode="auto">
          <a:xfrm>
            <a:off x="3000364" y="3714752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18 727 378 </a:t>
            </a:r>
            <a:r>
              <a:rPr lang="en-US" sz="1600" b="1" dirty="0" smtClean="0"/>
              <a:t>USD</a:t>
            </a:r>
            <a:endParaRPr lang="ru-RU" sz="1600" b="1" dirty="0" smtClean="0"/>
          </a:p>
        </p:txBody>
      </p:sp>
      <p:sp>
        <p:nvSpPr>
          <p:cNvPr id="69" name="Прямоугольник 42"/>
          <p:cNvSpPr>
            <a:spLocks noChangeArrowheads="1"/>
          </p:cNvSpPr>
          <p:nvPr/>
        </p:nvSpPr>
        <p:spPr bwMode="auto">
          <a:xfrm>
            <a:off x="3000364" y="5050049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smtClean="0"/>
              <a:t>5 </a:t>
            </a:r>
            <a:r>
              <a:rPr lang="en-US" sz="1600" b="1" dirty="0" smtClean="0"/>
              <a:t>years</a:t>
            </a:r>
            <a:endParaRPr lang="ru-RU" sz="1600" b="1" dirty="0" smtClean="0"/>
          </a:p>
        </p:txBody>
      </p:sp>
      <p:sp>
        <p:nvSpPr>
          <p:cNvPr id="70" name="Прямоугольник 69"/>
          <p:cNvSpPr/>
          <p:nvPr/>
        </p:nvSpPr>
        <p:spPr>
          <a:xfrm>
            <a:off x="2955966" y="1571612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28926" y="3557589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4210056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00364" y="4876811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046450" y="5529277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2233605"/>
            <a:ext cx="5688000" cy="14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214282" y="5572140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214282" y="4233868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>
            <a:off x="214282" y="4905385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иугольник 38"/>
          <p:cNvSpPr/>
          <p:nvPr/>
        </p:nvSpPr>
        <p:spPr>
          <a:xfrm>
            <a:off x="214282" y="3571876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214282" y="2243129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14282" y="158113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214282" y="923907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214282" y="2909884"/>
            <a:ext cx="2500330" cy="642942"/>
          </a:xfrm>
          <a:prstGeom prst="homePlate">
            <a:avLst>
              <a:gd name="adj" fmla="val 233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280988" y="1658928"/>
            <a:ext cx="1933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ea typeface="Tahoma" pitchFamily="34" charset="0"/>
                <a:cs typeface="Tahoma" pitchFamily="34" charset="0"/>
              </a:rPr>
              <a:t>Territory of project realization</a:t>
            </a:r>
            <a:endParaRPr lang="ru-RU" sz="1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17"/>
          <p:cNvSpPr>
            <a:spLocks noChangeArrowheads="1"/>
          </p:cNvSpPr>
          <p:nvPr/>
        </p:nvSpPr>
        <p:spPr bwMode="auto">
          <a:xfrm>
            <a:off x="271463" y="3755741"/>
            <a:ext cx="250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Total project cost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4" name="Прямоугольник 17"/>
          <p:cNvSpPr>
            <a:spLocks noChangeArrowheads="1"/>
          </p:cNvSpPr>
          <p:nvPr/>
        </p:nvSpPr>
        <p:spPr bwMode="auto">
          <a:xfrm>
            <a:off x="280988" y="5764429"/>
            <a:ext cx="158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Notes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75" name="Прямоугольник 17"/>
          <p:cNvSpPr>
            <a:spLocks noChangeArrowheads="1"/>
          </p:cNvSpPr>
          <p:nvPr/>
        </p:nvSpPr>
        <p:spPr bwMode="auto">
          <a:xfrm>
            <a:off x="257145" y="4305306"/>
            <a:ext cx="267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Amount of own funds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 smtClean="0">
                <a:latin typeface="+mj-lt"/>
                <a:cs typeface="Tahoma" pitchFamily="34" charset="0"/>
              </a:rPr>
              <a:t>and credit needs</a:t>
            </a:r>
            <a:endParaRPr lang="ru-RU" sz="1400" b="1" spc="-50" dirty="0">
              <a:latin typeface="+mj-lt"/>
              <a:cs typeface="Tahoma" pitchFamily="34" charset="0"/>
            </a:endParaRPr>
          </a:p>
        </p:txBody>
      </p:sp>
      <p:sp>
        <p:nvSpPr>
          <p:cNvPr id="76" name="Прямоугольник 17"/>
          <p:cNvSpPr>
            <a:spLocks noChangeArrowheads="1"/>
          </p:cNvSpPr>
          <p:nvPr/>
        </p:nvSpPr>
        <p:spPr bwMode="auto">
          <a:xfrm>
            <a:off x="280988" y="4970159"/>
            <a:ext cx="2147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Tahoma" pitchFamily="34" charset="0"/>
              </a:rPr>
              <a:t>The estimated payback period of the project</a:t>
            </a:r>
            <a:endParaRPr lang="ru-RU" sz="1400" b="1" dirty="0">
              <a:latin typeface="+mj-lt"/>
              <a:cs typeface="Tahoma" pitchFamily="34" charset="0"/>
            </a:endParaRPr>
          </a:p>
        </p:txBody>
      </p:sp>
      <p:sp>
        <p:nvSpPr>
          <p:cNvPr id="34" name="Прямоугольник 17"/>
          <p:cNvSpPr>
            <a:spLocks noChangeArrowheads="1"/>
          </p:cNvSpPr>
          <p:nvPr/>
        </p:nvSpPr>
        <p:spPr bwMode="auto">
          <a:xfrm>
            <a:off x="280988" y="1071546"/>
            <a:ext cx="2290748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874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n-US" sz="1400" b="1" dirty="0" smtClean="0"/>
              <a:t>The name of the project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280988" y="2406843"/>
            <a:ext cx="20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cs typeface="Tahoma" pitchFamily="34" charset="0"/>
              </a:rPr>
              <a:t>Purpose of the project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Прямоугольник 17"/>
          <p:cNvSpPr>
            <a:spLocks noChangeArrowheads="1"/>
          </p:cNvSpPr>
          <p:nvPr/>
        </p:nvSpPr>
        <p:spPr bwMode="auto">
          <a:xfrm>
            <a:off x="293688" y="3071810"/>
            <a:ext cx="224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Target consumers</a:t>
            </a:r>
          </a:p>
        </p:txBody>
      </p:sp>
      <p:sp>
        <p:nvSpPr>
          <p:cNvPr id="48" name="Прямоугольник 42"/>
          <p:cNvSpPr>
            <a:spLocks noChangeArrowheads="1"/>
          </p:cNvSpPr>
          <p:nvPr/>
        </p:nvSpPr>
        <p:spPr bwMode="auto">
          <a:xfrm>
            <a:off x="3000364" y="4286256"/>
            <a:ext cx="585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sz="1500" dirty="0" smtClean="0"/>
              <a:t>The volume of equity </a:t>
            </a:r>
            <a:r>
              <a:rPr lang="ru-RU" sz="1500" dirty="0" smtClean="0"/>
              <a:t>– </a:t>
            </a:r>
            <a:r>
              <a:rPr lang="en-US" sz="1500" dirty="0" smtClean="0"/>
              <a:t>727 378 USD</a:t>
            </a:r>
            <a:endParaRPr lang="ru-RU" sz="1500" dirty="0" smtClean="0"/>
          </a:p>
          <a:p>
            <a:pPr algn="just" fontAlgn="ctr"/>
            <a:r>
              <a:rPr lang="en-US" sz="1500" dirty="0" smtClean="0"/>
              <a:t>The required amount of credits </a:t>
            </a:r>
            <a:r>
              <a:rPr lang="ru-RU" sz="1500" dirty="0" smtClean="0"/>
              <a:t>– </a:t>
            </a:r>
            <a:r>
              <a:rPr lang="en-US" sz="1500" dirty="0" smtClean="0"/>
              <a:t>18 000 000 USD</a:t>
            </a:r>
            <a:endParaRPr lang="ru-RU" sz="15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3000364" y="3071810"/>
            <a:ext cx="3061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Population </a:t>
            </a:r>
            <a:r>
              <a:rPr lang="en-US" sz="1500" dirty="0" err="1" smtClean="0"/>
              <a:t>Sughd</a:t>
            </a:r>
            <a:r>
              <a:rPr lang="en-US" sz="1500" dirty="0" smtClean="0"/>
              <a:t> region of Tajikistan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089586" y="3197010"/>
            <a:ext cx="7200000" cy="142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Text Box 1045"/>
          <p:cNvSpPr txBox="1">
            <a:spLocks noChangeArrowheads="1"/>
          </p:cNvSpPr>
          <p:nvPr/>
        </p:nvSpPr>
        <p:spPr bwMode="auto">
          <a:xfrm>
            <a:off x="2214546" y="2571744"/>
            <a:ext cx="4572032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Thank you for your attention!</a:t>
            </a:r>
            <a:endParaRPr lang="ru-RU" sz="40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781800" cy="808048"/>
          </a:xfrm>
        </p:spPr>
        <p:txBody>
          <a:bodyPr>
            <a:normAutofit/>
          </a:bodyPr>
          <a:lstStyle/>
          <a:p>
            <a:r>
              <a:rPr lang="tg-Cyrl-TJ" sz="2300" dirty="0" smtClean="0">
                <a:solidFill>
                  <a:schemeClr val="tx2"/>
                </a:solidFill>
              </a:rPr>
              <a:t/>
            </a:r>
            <a:br>
              <a:rPr lang="tg-Cyrl-TJ" sz="2300" dirty="0" smtClean="0">
                <a:solidFill>
                  <a:schemeClr val="tx2"/>
                </a:solidFill>
              </a:rPr>
            </a:br>
            <a:r>
              <a:rPr lang="tg-Cyrl-TJ" sz="2300" dirty="0" smtClean="0">
                <a:solidFill>
                  <a:schemeClr val="tx2"/>
                </a:solidFill>
              </a:rPr>
              <a:t> </a:t>
            </a:r>
            <a:r>
              <a:rPr lang="en-US" sz="2300" b="1" dirty="0" smtClean="0">
                <a:solidFill>
                  <a:schemeClr val="tx2"/>
                </a:solidFill>
              </a:rPr>
              <a:t>Information</a:t>
            </a:r>
            <a:r>
              <a:rPr lang="ru-RU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smtClean="0">
                <a:solidFill>
                  <a:schemeClr val="tx2"/>
                </a:solidFill>
              </a:rPr>
              <a:t>and</a:t>
            </a:r>
            <a:r>
              <a:rPr lang="ru-RU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ru-RU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smtClean="0">
                <a:solidFill>
                  <a:schemeClr val="tx2"/>
                </a:solidFill>
              </a:rPr>
              <a:t>promotion activities</a:t>
            </a:r>
            <a:r>
              <a:rPr lang="ru-RU" sz="2300" b="1" dirty="0" smtClean="0">
                <a:solidFill>
                  <a:schemeClr val="tx2"/>
                </a:solidFill>
              </a:rPr>
              <a:t> </a:t>
            </a:r>
            <a:endParaRPr lang="tg-Cyrl-TJ" sz="23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543800" cy="3886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Preparation and publication of promotional and information materials for presentation of investment opportunities in Tajikistan;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Creation of “Investor folders” on an annual basis; 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Association with local and foreign media to promote the investment image of the Republic of Tajikistan;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Information support about carried out activities on investment theme in Tajikistan and abroad;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Creation of investment projects database.</a:t>
            </a:r>
            <a:endParaRPr lang="ru-RU" sz="2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400"/>
            <a:ext cx="6781800" cy="1600200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chemeClr val="tx2"/>
                </a:solidFill>
              </a:rPr>
              <a:t>                                              </a:t>
            </a:r>
            <a:r>
              <a:rPr lang="en-US" sz="2300" b="1" dirty="0" smtClean="0">
                <a:solidFill>
                  <a:schemeClr val="tx2"/>
                </a:solidFill>
              </a:rPr>
              <a:t/>
            </a:r>
            <a:br>
              <a:rPr lang="en-US" sz="2300" b="1" dirty="0" smtClean="0">
                <a:solidFill>
                  <a:schemeClr val="tx2"/>
                </a:solidFill>
              </a:rPr>
            </a:br>
            <a:r>
              <a:rPr lang="en-US" sz="2300" b="1" dirty="0" smtClean="0">
                <a:solidFill>
                  <a:schemeClr val="tx2"/>
                </a:solidFill>
              </a:rPr>
              <a:t/>
            </a:r>
            <a:br>
              <a:rPr lang="en-US" sz="2300" b="1" dirty="0" smtClean="0">
                <a:solidFill>
                  <a:schemeClr val="tx2"/>
                </a:solidFill>
              </a:rPr>
            </a:br>
            <a:r>
              <a:rPr lang="en-US" sz="2300" b="1" dirty="0" smtClean="0">
                <a:solidFill>
                  <a:schemeClr val="tx2"/>
                </a:solidFill>
              </a:rPr>
              <a:t>Legal and</a:t>
            </a:r>
            <a:r>
              <a:rPr lang="ru-RU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smtClean="0">
                <a:solidFill>
                  <a:schemeClr val="tx2"/>
                </a:solidFill>
              </a:rPr>
              <a:t>consulting </a:t>
            </a:r>
            <a:r>
              <a:rPr lang="en-US" sz="2300" b="1" dirty="0">
                <a:solidFill>
                  <a:schemeClr val="tx2"/>
                </a:solidFill>
              </a:rPr>
              <a:t>services </a:t>
            </a:r>
            <a:endParaRPr lang="tg-Cyrl-TJ" sz="23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500174"/>
            <a:ext cx="8072494" cy="4214842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Providing with legal security tool for investment attraction and realization of investment projects in the Republic of Tajikistan;</a:t>
            </a:r>
            <a:endParaRPr lang="ru-RU" sz="2200" dirty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Providing consulting services to support entrepreneurship in the Republic of Tajikistan;</a:t>
            </a:r>
            <a:endParaRPr lang="ru-RU" sz="2200" dirty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Providing consulting services for signing contracts and receiving investment preferences; </a:t>
            </a:r>
            <a:endParaRPr lang="ru-RU" sz="2200" dirty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Assistance in obtaining a license to employ foreign labor and employment permits for foreign workers;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Making visas; </a:t>
            </a:r>
            <a:endParaRPr lang="ru-RU" sz="2200" dirty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Representation and protection of the interests of investors in government</a:t>
            </a:r>
            <a:endParaRPr lang="ru-RU" sz="2200" dirty="0" smtClean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Providing consulting services on business conducting to the representatives of private sector.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4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214422"/>
            <a:ext cx="8286808" cy="4786346"/>
          </a:xfrm>
          <a:prstGeom prst="rect">
            <a:avLst/>
          </a:prstGeom>
          <a:noFill/>
          <a:ln w="63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00166" y="785794"/>
            <a:ext cx="6143668" cy="92869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THE MAIN SERVICES</a:t>
            </a:r>
            <a:endParaRPr lang="tg-Cyrl-TJ" sz="4500" b="1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357190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85786" y="1857364"/>
            <a:ext cx="7643866" cy="40005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C00000"/>
              </a:buClr>
              <a:buSzPct val="70000"/>
              <a:buBlip>
                <a:blip r:embed="rId2"/>
              </a:buBlip>
            </a:pPr>
            <a:r>
              <a:rPr lang="en-US" sz="2500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Practical attraction of investments;</a:t>
            </a:r>
          </a:p>
          <a:p>
            <a:pPr>
              <a:lnSpc>
                <a:spcPct val="110000"/>
              </a:lnSpc>
              <a:buClr>
                <a:srgbClr val="C00000"/>
              </a:buClr>
              <a:buSzPct val="70000"/>
              <a:buBlip>
                <a:blip r:embed="rId2"/>
              </a:buBlip>
            </a:pPr>
            <a:r>
              <a:rPr lang="en-US" sz="2500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Project development and its lobbying;</a:t>
            </a:r>
          </a:p>
          <a:p>
            <a:pPr>
              <a:lnSpc>
                <a:spcPct val="110000"/>
              </a:lnSpc>
              <a:buClr>
                <a:srgbClr val="C00000"/>
              </a:buClr>
              <a:buSzPct val="70000"/>
              <a:buBlip>
                <a:blip r:embed="rId2"/>
              </a:buBlip>
            </a:pPr>
            <a:r>
              <a:rPr lang="en-US" sz="2500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Partnerships with the private sector;</a:t>
            </a:r>
          </a:p>
          <a:p>
            <a:pPr>
              <a:lnSpc>
                <a:spcPct val="110000"/>
              </a:lnSpc>
              <a:buClr>
                <a:srgbClr val="C00000"/>
              </a:buClr>
              <a:buSzPct val="70000"/>
              <a:buBlip>
                <a:blip r:embed="rId2"/>
              </a:buBlip>
            </a:pPr>
            <a:r>
              <a:rPr lang="en-US" sz="2500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Cooperation with foreign companies;</a:t>
            </a:r>
          </a:p>
          <a:p>
            <a:pPr>
              <a:lnSpc>
                <a:spcPct val="110000"/>
              </a:lnSpc>
              <a:buClr>
                <a:srgbClr val="C00000"/>
              </a:buClr>
              <a:buSzPct val="70000"/>
              <a:buBlip>
                <a:blip r:embed="rId2"/>
              </a:buBlip>
            </a:pPr>
            <a:r>
              <a:rPr lang="en-US" sz="2500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Holding forums and conferences in the country and abroad;</a:t>
            </a:r>
          </a:p>
          <a:p>
            <a:pPr>
              <a:lnSpc>
                <a:spcPct val="110000"/>
              </a:lnSpc>
              <a:buClr>
                <a:srgbClr val="C00000"/>
              </a:buClr>
              <a:buSzPct val="70000"/>
              <a:buBlip>
                <a:blip r:embed="rId2"/>
              </a:buBlip>
            </a:pPr>
            <a:r>
              <a:rPr lang="en-US" sz="2500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Conducting marketing activities to promote investment opportunities in the country.</a:t>
            </a:r>
            <a:endParaRPr lang="tg-Cyrl-TJ" sz="2500" i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42910" y="1643050"/>
            <a:ext cx="7786742" cy="41434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Today "</a:t>
            </a:r>
            <a:r>
              <a:rPr lang="en-US" sz="3600" b="1" i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Tajinvest</a:t>
            </a:r>
            <a:r>
              <a:rPr lang="en-US" sz="3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the framework of its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activities to offer investment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projects in all sectors</a:t>
            </a:r>
            <a:endParaRPr lang="ru-RU" sz="3600" b="1" i="1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8286808" cy="4786346"/>
          </a:xfrm>
          <a:prstGeom prst="rect">
            <a:avLst/>
          </a:prstGeom>
          <a:noFill/>
          <a:ln w="63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71406" y="6429396"/>
            <a:ext cx="357190" cy="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4787</Words>
  <Application>Microsoft Office PowerPoint</Application>
  <PresentationFormat>On-screen Show (4:3)</PresentationFormat>
  <Paragraphs>839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Myriad Pro</vt:lpstr>
      <vt:lpstr>Tahoma</vt:lpstr>
      <vt:lpstr>Тема Office</vt:lpstr>
      <vt:lpstr>PowerPoint Presentation</vt:lpstr>
      <vt:lpstr>SUE “TAJINVEST”</vt:lpstr>
      <vt:lpstr>Coordination of Investment activity</vt:lpstr>
      <vt:lpstr>                           </vt:lpstr>
      <vt:lpstr>   International Cooperation</vt:lpstr>
      <vt:lpstr>  Information and   promotion activities </vt:lpstr>
      <vt:lpstr>                                                Legal and consulting services </vt:lpstr>
      <vt:lpstr>THE MAIN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Sorbon</dc:creator>
  <cp:lastModifiedBy>Gholamhossein Darzi</cp:lastModifiedBy>
  <cp:revision>374</cp:revision>
  <dcterms:created xsi:type="dcterms:W3CDTF">2012-01-26T20:01:55Z</dcterms:created>
  <dcterms:modified xsi:type="dcterms:W3CDTF">2014-11-02T07:14:01Z</dcterms:modified>
</cp:coreProperties>
</file>