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75" r:id="rId3"/>
    <p:sldId id="261" r:id="rId4"/>
    <p:sldId id="276" r:id="rId5"/>
    <p:sldId id="279" r:id="rId6"/>
    <p:sldId id="277" r:id="rId7"/>
    <p:sldId id="286" r:id="rId8"/>
    <p:sldId id="284" r:id="rId9"/>
    <p:sldId id="265" r:id="rId10"/>
    <p:sldId id="285" r:id="rId11"/>
    <p:sldId id="266" r:id="rId12"/>
    <p:sldId id="267" r:id="rId13"/>
    <p:sldId id="264" r:id="rId14"/>
    <p:sldId id="280" r:id="rId15"/>
    <p:sldId id="274" r:id="rId16"/>
    <p:sldId id="282" r:id="rId17"/>
    <p:sldId id="273" r:id="rId18"/>
    <p:sldId id="287" r:id="rId19"/>
  </p:sldIdLst>
  <p:sldSz cx="9144000" cy="6858000" type="screen4x3"/>
  <p:notesSz cx="6710363" cy="98425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6" autoAdjust="0"/>
    <p:restoredTop sz="96757" autoAdjust="0"/>
  </p:normalViewPr>
  <p:slideViewPr>
    <p:cSldViewPr>
      <p:cViewPr varScale="1">
        <p:scale>
          <a:sx n="88" d="100"/>
          <a:sy n="88" d="100"/>
        </p:scale>
        <p:origin x="148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82862941359902"/>
          <c:y val="3.6401089176004417E-2"/>
          <c:w val="0.80141509514340081"/>
          <c:h val="0.8770478520464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94" b="1">
                    <a:solidFill>
                      <a:srgbClr val="003300"/>
                    </a:solidFill>
                    <a:latin typeface="Times New Roman Tj" pitchFamily="18" charset="-52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4979.6000000000004</c:v>
                </c:pt>
                <c:pt idx="1">
                  <c:v>5641.6</c:v>
                </c:pt>
                <c:pt idx="2">
                  <c:v>5236</c:v>
                </c:pt>
                <c:pt idx="3">
                  <c:v>7592.6</c:v>
                </c:pt>
                <c:pt idx="4" formatCode="0.0">
                  <c:v>8506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346792"/>
        <c:axId val="145248776"/>
      </c:barChart>
      <c:catAx>
        <c:axId val="145346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4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45248776"/>
        <c:crosses val="autoZero"/>
        <c:auto val="1"/>
        <c:lblAlgn val="ctr"/>
        <c:lblOffset val="100"/>
        <c:noMultiLvlLbl val="0"/>
      </c:catAx>
      <c:valAx>
        <c:axId val="145248776"/>
        <c:scaling>
          <c:orientation val="minMax"/>
          <c:max val="1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45346792"/>
        <c:crosses val="autoZero"/>
        <c:crossBetween val="between"/>
      </c:valAx>
      <c:spPr>
        <a:noFill/>
        <a:ln w="25399">
          <a:noFill/>
        </a:ln>
      </c:spPr>
    </c:plotArea>
    <c:plotVisOnly val="1"/>
    <c:dispBlanksAs val="gap"/>
    <c:showDLblsOverMax val="0"/>
  </c:chart>
  <c:txPr>
    <a:bodyPr/>
    <a:lstStyle/>
    <a:p>
      <a:pPr>
        <a:defRPr sz="1797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54052828374262"/>
          <c:y val="6.0187348914302559E-2"/>
          <c:w val="0.83511167247355023"/>
          <c:h val="0.844315786461661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CCFF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92" b="1">
                    <a:solidFill>
                      <a:srgbClr val="003300"/>
                    </a:solidFill>
                    <a:latin typeface="Times New Roman Tj" pitchFamily="18" charset="-52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3.9</c:v>
                </c:pt>
                <c:pt idx="1">
                  <c:v>6.5</c:v>
                </c:pt>
                <c:pt idx="2">
                  <c:v>7.4</c:v>
                </c:pt>
                <c:pt idx="3">
                  <c:v>7.5</c:v>
                </c:pt>
                <c:pt idx="4">
                  <c:v>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059128"/>
        <c:axId val="146880272"/>
      </c:barChart>
      <c:catAx>
        <c:axId val="146059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3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46880272"/>
        <c:crosses val="autoZero"/>
        <c:auto val="1"/>
        <c:lblAlgn val="ctr"/>
        <c:lblOffset val="100"/>
        <c:noMultiLvlLbl val="0"/>
      </c:catAx>
      <c:valAx>
        <c:axId val="146880272"/>
        <c:scaling>
          <c:orientation val="minMax"/>
          <c:max val="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 b="1">
                <a:solidFill>
                  <a:srgbClr val="003300"/>
                </a:solidFill>
                <a:latin typeface="Times New Roman Tj" pitchFamily="18" charset="-52"/>
              </a:defRPr>
            </a:pPr>
            <a:endParaRPr lang="en-US"/>
          </a:p>
        </c:txPr>
        <c:crossAx val="146059128"/>
        <c:crosses val="autoZero"/>
        <c:crossBetween val="between"/>
        <c:minorUnit val="0.2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79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17996753930839"/>
          <c:y val="3.9344407399758065E-2"/>
          <c:w val="0.76452027476362283"/>
          <c:h val="0.8745812355997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95" b="1">
                    <a:solidFill>
                      <a:srgbClr val="003300"/>
                    </a:solidFill>
                    <a:latin typeface="Times New Roman Tj" pitchFamily="18" charset="-52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14.3</c:v>
                </c:pt>
                <c:pt idx="1">
                  <c:v>21.3</c:v>
                </c:pt>
                <c:pt idx="2">
                  <c:v>22.1</c:v>
                </c:pt>
                <c:pt idx="3">
                  <c:v>24.5</c:v>
                </c:pt>
                <c:pt idx="4">
                  <c:v>16.5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886600"/>
        <c:axId val="146254384"/>
      </c:barChart>
      <c:catAx>
        <c:axId val="146886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46254384"/>
        <c:crosses val="autoZero"/>
        <c:auto val="1"/>
        <c:lblAlgn val="ctr"/>
        <c:lblOffset val="100"/>
        <c:noMultiLvlLbl val="0"/>
      </c:catAx>
      <c:valAx>
        <c:axId val="146254384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46886600"/>
        <c:crosses val="autoZero"/>
        <c:crossBetween val="between"/>
      </c:valAx>
      <c:spPr>
        <a:noFill/>
        <a:ln w="25399">
          <a:noFill/>
        </a:ln>
      </c:spPr>
    </c:plotArea>
    <c:plotVisOnly val="1"/>
    <c:dispBlanksAs val="gap"/>
    <c:showDLblsOverMax val="0"/>
  </c:chart>
  <c:txPr>
    <a:bodyPr/>
    <a:lstStyle/>
    <a:p>
      <a:pPr>
        <a:defRPr sz="1801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1615785092775"/>
          <c:y val="3.4081631942303313E-2"/>
          <c:w val="0.82048088446727341"/>
          <c:h val="0.882773431854408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E2C4A6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 sz="1594" b="1">
                    <a:solidFill>
                      <a:srgbClr val="00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5</c:v>
                </c:pt>
                <c:pt idx="1">
                  <c:v>9.8000000000000007</c:v>
                </c:pt>
                <c:pt idx="2">
                  <c:v>9.3000000000000007</c:v>
                </c:pt>
                <c:pt idx="3">
                  <c:v>6.4</c:v>
                </c:pt>
                <c:pt idx="4">
                  <c:v>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849120"/>
        <c:axId val="146233712"/>
      </c:barChart>
      <c:catAx>
        <c:axId val="146849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46233712"/>
        <c:crosses val="autoZero"/>
        <c:auto val="1"/>
        <c:lblAlgn val="ctr"/>
        <c:lblOffset val="100"/>
        <c:noMultiLvlLbl val="0"/>
      </c:catAx>
      <c:valAx>
        <c:axId val="146233712"/>
        <c:scaling>
          <c:orientation val="minMax"/>
          <c:max val="50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46849120"/>
        <c:crosses val="autoZero"/>
        <c:crossBetween val="between"/>
        <c:minorUnit val="0.2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84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62752954589745"/>
          <c:y val="4.1344364515053883E-2"/>
          <c:w val="0.78306827474542895"/>
          <c:h val="0.863158805767613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9CCFF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95" b="1">
                    <a:solidFill>
                      <a:srgbClr val="003300"/>
                    </a:solidFill>
                    <a:latin typeface="Times New Roman Tj" pitchFamily="18" charset="-52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3579.9</c:v>
                </c:pt>
                <c:pt idx="1">
                  <c:v>3851.6</c:v>
                </c:pt>
                <c:pt idx="2">
                  <c:v>4463.3</c:v>
                </c:pt>
                <c:pt idx="3">
                  <c:v>5138.1000000000004</c:v>
                </c:pt>
                <c:pt idx="4">
                  <c:v>5284.7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479376"/>
        <c:axId val="108479768"/>
      </c:barChart>
      <c:catAx>
        <c:axId val="108479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4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08479768"/>
        <c:crosses val="autoZero"/>
        <c:auto val="1"/>
        <c:lblAlgn val="ctr"/>
        <c:lblOffset val="100"/>
        <c:noMultiLvlLbl val="0"/>
      </c:catAx>
      <c:valAx>
        <c:axId val="108479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Times New Roman Tj" pitchFamily="18" charset="-52"/>
              </a:defRPr>
            </a:pPr>
            <a:endParaRPr lang="en-US"/>
          </a:p>
        </c:txPr>
        <c:crossAx val="108479376"/>
        <c:crosses val="autoZero"/>
        <c:crossBetween val="between"/>
      </c:valAx>
      <c:spPr>
        <a:noFill/>
        <a:ln w="25394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792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82862941359902"/>
          <c:y val="3.6401089176004417E-2"/>
          <c:w val="0.80141509514340081"/>
          <c:h val="0.8770478520464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95" b="1">
                    <a:solidFill>
                      <a:srgbClr val="003300"/>
                    </a:solidFill>
                    <a:latin typeface="Times New Roman Tj" pitchFamily="18" charset="-52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383.2</c:v>
                </c:pt>
                <c:pt idx="1">
                  <c:v>459.1</c:v>
                </c:pt>
                <c:pt idx="2">
                  <c:v>325.39999999999998</c:v>
                </c:pt>
                <c:pt idx="3">
                  <c:v>746.3</c:v>
                </c:pt>
                <c:pt idx="4">
                  <c:v>1011.7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480552"/>
        <c:axId val="108480944"/>
      </c:barChart>
      <c:catAx>
        <c:axId val="108480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4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08480944"/>
        <c:crosses val="autoZero"/>
        <c:auto val="1"/>
        <c:lblAlgn val="ctr"/>
        <c:lblOffset val="100"/>
        <c:noMultiLvlLbl val="0"/>
      </c:catAx>
      <c:valAx>
        <c:axId val="108480944"/>
        <c:scaling>
          <c:orientation val="minMax"/>
          <c:max val="6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Times New Roman Tj" pitchFamily="18" charset="-52"/>
                <a:cs typeface="Times New Roman" panose="02020603050405020304" pitchFamily="18" charset="0"/>
              </a:defRPr>
            </a:pPr>
            <a:endParaRPr lang="en-US"/>
          </a:p>
        </c:txPr>
        <c:crossAx val="108480552"/>
        <c:crosses val="autoZero"/>
        <c:crossBetween val="between"/>
      </c:valAx>
      <c:spPr>
        <a:noFill/>
        <a:ln w="25394">
          <a:noFill/>
        </a:ln>
      </c:spPr>
    </c:plotArea>
    <c:plotVisOnly val="1"/>
    <c:dispBlanksAs val="gap"/>
    <c:showDLblsOverMax val="0"/>
  </c:chart>
  <c:txPr>
    <a:bodyPr/>
    <a:lstStyle/>
    <a:p>
      <a:pPr>
        <a:defRPr sz="1801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97">
                    <a:latin typeface="Times New Roman Tj" pitchFamily="18" charset="-52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Uzbekistan</c:v>
                </c:pt>
                <c:pt idx="1">
                  <c:v>Turkmenistan</c:v>
                </c:pt>
                <c:pt idx="2">
                  <c:v>Tajikistan</c:v>
                </c:pt>
                <c:pt idx="3">
                  <c:v>Kyrgyzstan</c:v>
                </c:pt>
                <c:pt idx="4">
                  <c:v>Kazakhstan</c:v>
                </c:pt>
                <c:pt idx="5">
                  <c:v>Azerbaijan</c:v>
                </c:pt>
                <c:pt idx="6">
                  <c:v>Afghanistan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28.8</c:v>
                </c:pt>
                <c:pt idx="1">
                  <c:v>41.4</c:v>
                </c:pt>
                <c:pt idx="2">
                  <c:v>42.1</c:v>
                </c:pt>
                <c:pt idx="3">
                  <c:v>32.6</c:v>
                </c:pt>
                <c:pt idx="4">
                  <c:v>7.5</c:v>
                </c:pt>
                <c:pt idx="5">
                  <c:v>16.100000000000001</c:v>
                </c:pt>
                <c:pt idx="6">
                  <c:v>39.4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481728"/>
        <c:axId val="108482120"/>
      </c:barChart>
      <c:catAx>
        <c:axId val="108481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 Tj" pitchFamily="18" charset="-52"/>
              </a:defRPr>
            </a:pPr>
            <a:endParaRPr lang="en-US"/>
          </a:p>
        </c:txPr>
        <c:crossAx val="108482120"/>
        <c:crosses val="autoZero"/>
        <c:auto val="1"/>
        <c:lblAlgn val="ctr"/>
        <c:lblOffset val="100"/>
        <c:noMultiLvlLbl val="0"/>
      </c:catAx>
      <c:valAx>
        <c:axId val="1084821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 Tj" pitchFamily="18" charset="-52"/>
              </a:defRPr>
            </a:pPr>
            <a:endParaRPr lang="en-US"/>
          </a:p>
        </c:txPr>
        <c:crossAx val="108481728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  <c:showDLblsOverMax val="0"/>
  </c:chart>
  <c:txPr>
    <a:bodyPr/>
    <a:lstStyle/>
    <a:p>
      <a:pPr>
        <a:defRPr sz="1797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CB696-0C81-4CC0-B6BA-5F294ED63320}" type="datetimeFigureOut">
              <a:rPr lang="ru-RU"/>
              <a:pPr>
                <a:defRPr/>
              </a:pPr>
              <a:t>02.11.2014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83A7E-D3D4-4F40-8954-674E63E7C4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80728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CB41A-ECD1-4F38-BA0F-E21D513A8575}" type="datetimeFigureOut">
              <a:rPr lang="ru-RU"/>
              <a:pPr>
                <a:defRPr/>
              </a:pPr>
              <a:t>02.11.2014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3CBD7-B30D-42F9-9D8D-6F2A1E894E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8472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83219-CC5A-46A6-9EE9-DDC105CD8CB0}" type="datetimeFigureOut">
              <a:rPr lang="ru-RU"/>
              <a:pPr>
                <a:defRPr/>
              </a:pPr>
              <a:t>02.11.2014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577DE-8A86-4579-988E-44395A507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7108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66CAC-4F11-48F4-9B81-B0ADF7584781}" type="datetimeFigureOut">
              <a:rPr lang="ru-RU"/>
              <a:pPr>
                <a:defRPr/>
              </a:pPr>
              <a:t>02.11.2014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99543-D237-4D5D-93CD-578612375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46511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B0506-3EB2-4A67-9EEF-F1B61B66D0DD}" type="datetimeFigureOut">
              <a:rPr lang="ru-RU"/>
              <a:pPr>
                <a:defRPr/>
              </a:pPr>
              <a:t>02.11.2014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D5CCA-5C33-47EF-A946-321226594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23092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B7A07-FAFE-4249-B90F-3981FE797F69}" type="datetimeFigureOut">
              <a:rPr lang="ru-RU"/>
              <a:pPr>
                <a:defRPr/>
              </a:pPr>
              <a:t>02.11.2014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A79C0-3E9B-4130-A314-262A6221F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7822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DE30-CA48-4AB2-8C32-38216ED31784}" type="datetimeFigureOut">
              <a:rPr lang="ru-RU"/>
              <a:pPr>
                <a:defRPr/>
              </a:pPr>
              <a:t>02.11.2014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BC68C-D267-4A44-90C3-B7852CE057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78785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976EF-3E59-4FD8-A3E0-A54108FC3BE7}" type="datetimeFigureOut">
              <a:rPr lang="ru-RU"/>
              <a:pPr>
                <a:defRPr/>
              </a:pPr>
              <a:t>02.11.2014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B5906-8658-4623-BE07-5D3A06913F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55989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F44E6-7678-4FEA-926F-D84484ABA0B3}" type="datetimeFigureOut">
              <a:rPr lang="ru-RU"/>
              <a:pPr>
                <a:defRPr/>
              </a:pPr>
              <a:t>02.11.2014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1D1F3-FA37-4ED4-B206-27FA92C8E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53326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0E54E-6781-4007-8BA0-C2BAE240B9E4}" type="datetimeFigureOut">
              <a:rPr lang="ru-RU"/>
              <a:pPr>
                <a:defRPr/>
              </a:pPr>
              <a:t>02.11.2014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EEC31-5C32-4B5B-86AD-943BD588C8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0005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0A8D8-50AE-4C7D-9A7B-B2226C8A0D23}" type="datetimeFigureOut">
              <a:rPr lang="ru-RU"/>
              <a:pPr>
                <a:defRPr/>
              </a:pPr>
              <a:t>02.11.2014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B28B-1464-4EC2-BE25-B0D5ADC28E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05482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EB1D80D1-EE10-4295-A2DE-3F61CCF7356A}" type="datetimeFigureOut">
              <a:rPr lang="ru-RU"/>
              <a:pPr>
                <a:defRPr/>
              </a:pPr>
              <a:t>02.11.2014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72887991-B265-4240-BC2B-E30568CD6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08" r:id="rId2"/>
    <p:sldLayoutId id="2147483914" r:id="rId3"/>
    <p:sldLayoutId id="2147483909" r:id="rId4"/>
    <p:sldLayoutId id="2147483910" r:id="rId5"/>
    <p:sldLayoutId id="2147483911" r:id="rId6"/>
    <p:sldLayoutId id="2147483915" r:id="rId7"/>
    <p:sldLayoutId id="2147483916" r:id="rId8"/>
    <p:sldLayoutId id="2147483917" r:id="rId9"/>
    <p:sldLayoutId id="2147483912" r:id="rId10"/>
    <p:sldLayoutId id="2147483918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12" Type="http://schemas.openxmlformats.org/officeDocument/2006/relationships/image" Target="../media/image44.png"/><Relationship Id="rId2" Type="http://schemas.openxmlformats.org/officeDocument/2006/relationships/image" Target="../media/image36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3.png"/><Relationship Id="rId5" Type="http://schemas.openxmlformats.org/officeDocument/2006/relationships/image" Target="../media/image26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33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5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jpeg"/><Relationship Id="rId3" Type="http://schemas.openxmlformats.org/officeDocument/2006/relationships/image" Target="../media/image65.jpeg"/><Relationship Id="rId21" Type="http://schemas.openxmlformats.org/officeDocument/2006/relationships/image" Target="../media/image83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jpeg"/><Relationship Id="rId2" Type="http://schemas.openxmlformats.org/officeDocument/2006/relationships/image" Target="../media/image64.jpeg"/><Relationship Id="rId16" Type="http://schemas.openxmlformats.org/officeDocument/2006/relationships/image" Target="../media/image78.jpeg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24" Type="http://schemas.openxmlformats.org/officeDocument/2006/relationships/image" Target="../media/image5.pn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23" Type="http://schemas.openxmlformats.org/officeDocument/2006/relationships/image" Target="../media/image85.jpeg"/><Relationship Id="rId10" Type="http://schemas.openxmlformats.org/officeDocument/2006/relationships/image" Target="../media/image72.jpeg"/><Relationship Id="rId19" Type="http://schemas.openxmlformats.org/officeDocument/2006/relationships/image" Target="../media/image81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Relationship Id="rId22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ic-oci.org/" TargetMode="Externa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826922" y="6214292"/>
            <a:ext cx="4320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00"/>
                </a:solidFill>
                <a:latin typeface="Times New Roman Tj" pitchFamily="18" charset="-52"/>
              </a:rPr>
              <a:t>Ministry of Economic Development and Trade of the Republic of Tajikistan</a:t>
            </a:r>
            <a:endParaRPr lang="ru-RU" sz="1600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" name="Picture 4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2" y="6207482"/>
            <a:ext cx="720080" cy="59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TajUSER\Desktop\366738088.jpg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34622"/>
            <a:ext cx="8748000" cy="554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826922" y="4845840"/>
            <a:ext cx="727233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63524" y="3162946"/>
            <a:ext cx="72723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" name="Прямоугольник 3"/>
          <p:cNvSpPr>
            <a:spLocks noChangeArrowheads="1"/>
          </p:cNvSpPr>
          <p:nvPr/>
        </p:nvSpPr>
        <p:spPr bwMode="auto">
          <a:xfrm>
            <a:off x="963524" y="3276180"/>
            <a:ext cx="7656512" cy="107721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Tj" pitchFamily="18" charset="-52"/>
              </a:rPr>
              <a:t>Trade 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Tj" pitchFamily="18" charset="-52"/>
              </a:rPr>
              <a:t>and Investment in the Central Asian OIC Member States</a:t>
            </a:r>
            <a:endParaRPr lang="ru-RU" sz="3200" b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 Tj" pitchFamily="18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76436" y="4845840"/>
            <a:ext cx="3846513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Tj" pitchFamily="18" charset="-52"/>
              </a:rPr>
              <a:t>27 - 28 </a:t>
            </a:r>
            <a:r>
              <a:rPr lang="en-US" sz="24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Tj" pitchFamily="18" charset="-52"/>
              </a:rPr>
              <a:t>october </a:t>
            </a:r>
            <a:r>
              <a:rPr lang="ru-RU" sz="24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Tj" pitchFamily="18" charset="-52"/>
              </a:rPr>
              <a:t>2014 </a:t>
            </a:r>
            <a:r>
              <a:rPr lang="en-US" sz="24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 Tj" pitchFamily="18" charset="-52"/>
              </a:rPr>
              <a:t>Dushanbe</a:t>
            </a:r>
            <a:endParaRPr lang="ru-RU" sz="2400" b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 Tj" pitchFamily="18" charset="-5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Users\TajUSER\Desktop\Без 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260350"/>
            <a:ext cx="352742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466551" y="581779"/>
            <a:ext cx="7489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 Tj" pitchFamily="18" charset="-52"/>
              </a:rPr>
              <a:t>Economic </a:t>
            </a:r>
            <a:r>
              <a:rPr lang="en-US" sz="2400" b="1" dirty="0">
                <a:solidFill>
                  <a:schemeClr val="bg1"/>
                </a:solidFill>
                <a:latin typeface="Times New Roman Tj" pitchFamily="18" charset="-52"/>
              </a:rPr>
              <a:t>Development and </a:t>
            </a:r>
            <a:r>
              <a:rPr lang="en-US" sz="2400" b="1" dirty="0" smtClean="0">
                <a:solidFill>
                  <a:schemeClr val="bg1"/>
                </a:solidFill>
                <a:latin typeface="Times New Roman Tj" pitchFamily="18" charset="-52"/>
              </a:rPr>
              <a:t>Trade difficulties </a:t>
            </a:r>
            <a:r>
              <a:rPr lang="en-US" sz="2400" b="1" dirty="0">
                <a:solidFill>
                  <a:schemeClr val="bg1"/>
                </a:solidFill>
                <a:latin typeface="Times New Roman Tj" pitchFamily="18" charset="-52"/>
              </a:rPr>
              <a:t>of </a:t>
            </a:r>
            <a:endParaRPr lang="en-US" sz="2400" b="1" dirty="0" smtClean="0">
              <a:solidFill>
                <a:schemeClr val="bg1"/>
              </a:solidFill>
              <a:latin typeface="Times New Roman Tj" pitchFamily="18" charset="-52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 Tj" pitchFamily="18" charset="-52"/>
              </a:rPr>
              <a:t>t</a:t>
            </a:r>
            <a:r>
              <a:rPr lang="en-US" sz="2400" b="1" dirty="0" smtClean="0">
                <a:solidFill>
                  <a:schemeClr val="bg1"/>
                </a:solidFill>
                <a:latin typeface="Times New Roman Tj" pitchFamily="18" charset="-52"/>
              </a:rPr>
              <a:t>he Central Asian OIC members countries</a:t>
            </a:r>
            <a:endParaRPr lang="ru-RU" sz="24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650" y="2667684"/>
            <a:ext cx="8640763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 Tj" pitchFamily="18" charset="-52"/>
                <a:cs typeface="+mn-cs"/>
              </a:rPr>
              <a:t>Weak diversification of production and export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 Tj" pitchFamily="18" charset="-52"/>
                <a:cs typeface="+mn-cs"/>
              </a:rPr>
              <a:t>;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 Tj" pitchFamily="18" charset="-5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>
              <a:solidFill>
                <a:schemeClr val="bg2">
                  <a:lumMod val="10000"/>
                </a:schemeClr>
              </a:solidFill>
              <a:latin typeface="Times New Roman Tj" pitchFamily="18" charset="-5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 Tj" pitchFamily="18" charset="-52"/>
                <a:cs typeface="+mn-cs"/>
              </a:rPr>
              <a:t>Weak infrastructure development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 Tj" pitchFamily="18" charset="-52"/>
                <a:cs typeface="+mn-cs"/>
              </a:rPr>
              <a:t>;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 Tj" pitchFamily="18" charset="-5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 Tj" pitchFamily="18" charset="-5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 Tj" pitchFamily="18" charset="-52"/>
                <a:cs typeface="+mn-cs"/>
              </a:rPr>
              <a:t>Tariff and non-tariff barriers to trade;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 Tj" pitchFamily="18" charset="-5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 Tj" pitchFamily="18" charset="-52"/>
                <a:cs typeface="+mn-cs"/>
              </a:rPr>
              <a:t>Over cost of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 Tj" pitchFamily="18" charset="-52"/>
                <a:cs typeface="+mn-cs"/>
              </a:rPr>
              <a:t>doing business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 Tj" pitchFamily="18" charset="-52"/>
                <a:cs typeface="+mn-cs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 smtClean="0">
              <a:solidFill>
                <a:schemeClr val="bg2">
                  <a:lumMod val="10000"/>
                </a:schemeClr>
              </a:solidFill>
              <a:latin typeface="Times New Roman Tj" pitchFamily="18" charset="-5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 Tj" pitchFamily="18" charset="-52"/>
                <a:cs typeface="+mn-cs"/>
              </a:rPr>
              <a:t>Complicated process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 Tj" pitchFamily="18" charset="-52"/>
                <a:cs typeface="+mn-cs"/>
              </a:rPr>
              <a:t>of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 Tj" pitchFamily="18" charset="-52"/>
                <a:cs typeface="+mn-cs"/>
              </a:rPr>
              <a:t>documentations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 Tj" pitchFamily="18" charset="-52"/>
                <a:cs typeface="+mn-cs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 smtClean="0">
              <a:solidFill>
                <a:schemeClr val="bg2">
                  <a:lumMod val="10000"/>
                </a:schemeClr>
              </a:solidFill>
              <a:latin typeface="Times New Roman Tj" pitchFamily="18" charset="-5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 Tj" pitchFamily="18" charset="-52"/>
                <a:cs typeface="+mn-cs"/>
              </a:rPr>
              <a:t>Complicated cross border inspection of goods and transport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 Tj" pitchFamily="18" charset="-52"/>
              <a:cs typeface="+mn-cs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63285" y="2781622"/>
            <a:ext cx="360363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251198" y="3357686"/>
            <a:ext cx="360362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262838" y="3957785"/>
            <a:ext cx="360363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278604" y="4560510"/>
            <a:ext cx="360363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290245" y="5167046"/>
            <a:ext cx="360363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38" y="5745633"/>
            <a:ext cx="3841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763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7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2627784" y="2536825"/>
            <a:ext cx="1345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eaLnBrk="1" hangingPunct="1">
              <a:defRPr b="1">
                <a:solidFill>
                  <a:srgbClr val="0033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BROKERS</a:t>
            </a:r>
            <a:endParaRPr lang="ru-RU" dirty="0"/>
          </a:p>
          <a:p>
            <a:endParaRPr lang="ru-RU" dirty="0"/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3852863" y="1779588"/>
            <a:ext cx="32797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 defTabSz="449263" eaLnBrk="1" hangingPunct="1">
              <a:defRPr sz="2400" b="1">
                <a:solidFill>
                  <a:srgbClr val="0033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49263" eaLnBrk="0" hangingPunct="0"/>
            <a:lvl3pPr marL="1143000" indent="-228600" defTabSz="449263" eaLnBrk="0" hangingPunct="0"/>
            <a:lvl4pPr marL="1600200" indent="-228600" defTabSz="449263" eaLnBrk="0" hangingPunct="0"/>
            <a:lvl5pPr marL="2057400" indent="-228600" defTabSz="449263" eaLnBrk="0" hangingPunct="0"/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Exporters</a:t>
            </a:r>
            <a:r>
              <a:rPr lang="ru-RU" dirty="0"/>
              <a:t>/</a:t>
            </a:r>
          </a:p>
          <a:p>
            <a:r>
              <a:rPr lang="en-US" dirty="0"/>
              <a:t>Importers</a:t>
            </a:r>
            <a:endParaRPr lang="ru-RU" dirty="0"/>
          </a:p>
        </p:txBody>
      </p:sp>
      <p:sp>
        <p:nvSpPr>
          <p:cNvPr id="18436" name="Прямоугольник 19"/>
          <p:cNvSpPr>
            <a:spLocks noChangeArrowheads="1"/>
          </p:cNvSpPr>
          <p:nvPr/>
        </p:nvSpPr>
        <p:spPr bwMode="auto">
          <a:xfrm>
            <a:off x="1403648" y="530677"/>
            <a:ext cx="5626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 Tj" pitchFamily="18" charset="-52"/>
              </a:rPr>
              <a:t>Single Window </a:t>
            </a:r>
            <a:endParaRPr lang="en-US" sz="2800" b="1" dirty="0" smtClean="0">
              <a:solidFill>
                <a:schemeClr val="bg1"/>
              </a:solidFill>
              <a:latin typeface="Times New Roman Tj" pitchFamily="18" charset="-52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 Tj" pitchFamily="18" charset="-52"/>
              </a:rPr>
              <a:t>for  import </a:t>
            </a:r>
            <a:r>
              <a:rPr lang="en-US" sz="2800" b="1" dirty="0">
                <a:solidFill>
                  <a:schemeClr val="bg1"/>
                </a:solidFill>
                <a:latin typeface="Times New Roman Tj" pitchFamily="18" charset="-52"/>
              </a:rPr>
              <a:t>and export</a:t>
            </a:r>
            <a:endParaRPr lang="ru-RU" sz="28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18437" name="Picture 34" descr="C:\Users\TajUSER\Desktop\cloud-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3306763"/>
            <a:ext cx="23590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15"/>
          <p:cNvSpPr txBox="1">
            <a:spLocks noChangeArrowheads="1"/>
          </p:cNvSpPr>
          <p:nvPr/>
        </p:nvSpPr>
        <p:spPr bwMode="auto">
          <a:xfrm>
            <a:off x="3347864" y="4021138"/>
            <a:ext cx="22573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eaLnBrk="1" hangingPunct="1">
              <a:defRPr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SINGLE WINDOW</a:t>
            </a:r>
          </a:p>
        </p:txBody>
      </p:sp>
      <p:pic>
        <p:nvPicPr>
          <p:cNvPr id="23560" name="Picture 35" descr="C:\Users\TajUSER\Desktop\icon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938713"/>
            <a:ext cx="10096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Прямоугольник 17"/>
          <p:cNvSpPr>
            <a:spLocks noChangeArrowheads="1"/>
          </p:cNvSpPr>
          <p:nvPr/>
        </p:nvSpPr>
        <p:spPr bwMode="auto">
          <a:xfrm>
            <a:off x="1130325" y="5949950"/>
            <a:ext cx="3945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3300"/>
                </a:solidFill>
                <a:latin typeface="Times New Roman Tj" pitchFamily="18" charset="-52"/>
              </a:rPr>
              <a:t>Agency on </a:t>
            </a:r>
          </a:p>
          <a:p>
            <a:pPr algn="ctr"/>
            <a:r>
              <a:rPr lang="en-US" b="1" dirty="0">
                <a:solidFill>
                  <a:srgbClr val="003300"/>
                </a:solidFill>
                <a:latin typeface="Times New Roman Tj" pitchFamily="18" charset="-52"/>
              </a:rPr>
              <a:t>certification,  labaratory</a:t>
            </a:r>
            <a:endParaRPr lang="ru-RU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23562" name="Picture 35" descr="C:\Users\TajUSER\Desktop\icon3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2635250"/>
            <a:ext cx="100965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Прямоугольник 18"/>
          <p:cNvSpPr>
            <a:spLocks noChangeArrowheads="1"/>
          </p:cNvSpPr>
          <p:nvPr/>
        </p:nvSpPr>
        <p:spPr bwMode="auto">
          <a:xfrm>
            <a:off x="7061934" y="3638550"/>
            <a:ext cx="800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49263"/>
            <a:r>
              <a:rPr lang="en-US" b="1" dirty="0">
                <a:solidFill>
                  <a:srgbClr val="0033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Banks</a:t>
            </a:r>
          </a:p>
        </p:txBody>
      </p:sp>
      <p:pic>
        <p:nvPicPr>
          <p:cNvPr id="23564" name="Picture 35" descr="C:\Users\TajUSER\Desktop\icon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4106863"/>
            <a:ext cx="101123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Прямоугольник 19"/>
          <p:cNvSpPr>
            <a:spLocks noChangeArrowheads="1"/>
          </p:cNvSpPr>
          <p:nvPr/>
        </p:nvSpPr>
        <p:spPr bwMode="auto">
          <a:xfrm>
            <a:off x="7121525" y="5084763"/>
            <a:ext cx="15478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/>
            <a:r>
              <a:rPr lang="en-US" b="1" dirty="0">
                <a:solidFill>
                  <a:srgbClr val="0033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Insurance</a:t>
            </a:r>
          </a:p>
          <a:p>
            <a:pPr algn="ctr" defTabSz="449263"/>
            <a:r>
              <a:rPr lang="en-US" b="1" dirty="0">
                <a:solidFill>
                  <a:srgbClr val="0033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companies</a:t>
            </a:r>
            <a:endParaRPr lang="ru-RU" b="1" dirty="0">
              <a:solidFill>
                <a:srgbClr val="003300"/>
              </a:solidFill>
              <a:latin typeface="Times New Roman Tj" pitchFamily="18" charset="-52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3566" name="Picture 36" descr="C:\Users\TajUSER\Desktop\Customs-Logo-psd1223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98850"/>
            <a:ext cx="11017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Прямоугольник 20"/>
          <p:cNvSpPr>
            <a:spLocks noChangeArrowheads="1"/>
          </p:cNvSpPr>
          <p:nvPr/>
        </p:nvSpPr>
        <p:spPr bwMode="auto">
          <a:xfrm>
            <a:off x="5337175" y="6089650"/>
            <a:ext cx="1728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3300"/>
                </a:solidFill>
                <a:latin typeface="Times New Roman Tj" pitchFamily="18" charset="-52"/>
              </a:rPr>
              <a:t>State Agencies </a:t>
            </a:r>
            <a:endParaRPr lang="ru-RU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23568" name="Picture 35" descr="C:\Users\TajUSER\Desktop\icon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5084763"/>
            <a:ext cx="10096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TextBox 21"/>
          <p:cNvSpPr txBox="1">
            <a:spLocks noChangeArrowheads="1"/>
          </p:cNvSpPr>
          <p:nvPr/>
        </p:nvSpPr>
        <p:spPr bwMode="auto">
          <a:xfrm>
            <a:off x="99786" y="4500563"/>
            <a:ext cx="15198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b="1">
                <a:solidFill>
                  <a:srgbClr val="003300"/>
                </a:solidFill>
                <a:latin typeface="Times New Roman Tj" pitchFamily="18" charset="-5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CUSTOMS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274888" y="5992813"/>
            <a:ext cx="15716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519738" y="6103938"/>
            <a:ext cx="15732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989763" y="5118100"/>
            <a:ext cx="15716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6675438" y="3683000"/>
            <a:ext cx="15716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8900" y="4521200"/>
            <a:ext cx="15716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75" name="Picture 37" descr="C:\Users\TajUSER\Desktop\699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30434" r="-2585" b="38838"/>
          <a:stretch>
            <a:fillRect/>
          </a:stretch>
        </p:blipFill>
        <p:spPr bwMode="auto">
          <a:xfrm rot="-325054">
            <a:off x="5268913" y="3370263"/>
            <a:ext cx="1711325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37" descr="C:\Users\TajUSER\Desktop\699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30434" r="-2585" b="38838"/>
          <a:stretch>
            <a:fillRect/>
          </a:stretch>
        </p:blipFill>
        <p:spPr bwMode="auto">
          <a:xfrm rot="1604631">
            <a:off x="5730875" y="4468813"/>
            <a:ext cx="1763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Picture 37" descr="C:\Users\TajUSER\Desktop\699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30434" r="-2585" b="38838"/>
          <a:stretch>
            <a:fillRect/>
          </a:stretch>
        </p:blipFill>
        <p:spPr bwMode="auto">
          <a:xfrm rot="3679693">
            <a:off x="5056187" y="5026026"/>
            <a:ext cx="1152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37" descr="C:\Users\TajUSER\Desktop\699.pn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30434" r="-2585" b="38838"/>
          <a:stretch>
            <a:fillRect/>
          </a:stretch>
        </p:blipFill>
        <p:spPr bwMode="auto">
          <a:xfrm rot="-1213010">
            <a:off x="2952750" y="4762500"/>
            <a:ext cx="13319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9" name="Picture 38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1688">
            <a:off x="2314575" y="3700463"/>
            <a:ext cx="360363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0" name="Picture 38"/>
          <p:cNvPicPr>
            <a:picLocks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166">
            <a:off x="1786095" y="3741406"/>
            <a:ext cx="1169353" cy="49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1" name="Picture 39" descr="C:\Users\TajUSER\Desktop\Broker-512.pn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6" r="20126"/>
          <a:stretch>
            <a:fillRect/>
          </a:stretch>
        </p:blipFill>
        <p:spPr bwMode="auto">
          <a:xfrm>
            <a:off x="2955925" y="1660525"/>
            <a:ext cx="8318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2427288" y="2595563"/>
            <a:ext cx="15732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4735513" y="2595563"/>
            <a:ext cx="15716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84" name="Picture 40" descr="C:\Users\TajUSER\Desktop\arrow-doubl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18511">
            <a:off x="3711575" y="2789238"/>
            <a:ext cx="3397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40" descr="C:\Users\TajUSER\Desktop\arrow-doubl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0963">
            <a:off x="5038725" y="2730500"/>
            <a:ext cx="3413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1" y="573358"/>
            <a:ext cx="998592" cy="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37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4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0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10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/>
      <p:bldP spid="23561" grpId="0"/>
      <p:bldP spid="23563" grpId="0"/>
      <p:bldP spid="23565" grpId="0"/>
      <p:bldP spid="23567" grpId="0"/>
      <p:bldP spid="235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2924175" y="2457450"/>
            <a:ext cx="2036763" cy="319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002060"/>
                </a:solidFill>
                <a:latin typeface="Garamond" pitchFamily="18" charset="0"/>
              </a:rPr>
              <a:t>Participant of FIA</a:t>
            </a:r>
            <a:r>
              <a:rPr lang="ru-RU" sz="1300" b="1" dirty="0" smtClean="0">
                <a:solidFill>
                  <a:srgbClr val="002060"/>
                </a:solidFill>
                <a:latin typeface="Garamond" pitchFamily="18" charset="0"/>
              </a:rPr>
              <a:t>, </a:t>
            </a:r>
            <a:endParaRPr lang="en-US" sz="13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002060"/>
                </a:solidFill>
                <a:latin typeface="Garamond" pitchFamily="18" charset="0"/>
              </a:rPr>
              <a:t>Broker</a:t>
            </a:r>
            <a:endParaRPr lang="ru-RU" sz="13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697413" y="2401888"/>
            <a:ext cx="1620837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002060"/>
                </a:solidFill>
                <a:latin typeface="Garamond" pitchFamily="18" charset="0"/>
              </a:rPr>
              <a:t>Operator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002060"/>
                </a:solidFill>
                <a:latin typeface="Garamond" pitchFamily="18" charset="0"/>
              </a:rPr>
              <a:t>Single Window</a:t>
            </a:r>
            <a:endParaRPr lang="ru-RU" sz="13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14" name="Picture 2" descr="http://upload.wikimedia.org/wikipedia/commons/thumb/c/c1/Computer-aj_aj_ashton_01.svg/250px-Computer-aj_aj_ashton_01.svg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2767013"/>
            <a:ext cx="10795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upload.wikimedia.org/wikipedia/commons/thumb/c/c1/Computer-aj_aj_ashton_01.svg/250px-Computer-aj_aj_ashton_01.svg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4021138"/>
            <a:ext cx="10795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://upload.wikimedia.org/wikipedia/commons/thumb/c/c1/Computer-aj_aj_ashton_01.svg/250px-Computer-aj_aj_ashton_01.svg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2767013"/>
            <a:ext cx="10795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://upload.wikimedia.org/wikipedia/commons/thumb/c/c1/Computer-aj_aj_ashton_01.svg/250px-Computer-aj_aj_ashton_01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3933825"/>
            <a:ext cx="108108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0088" y="5133934"/>
            <a:ext cx="1278115" cy="1129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465" name="Прямоугольник 28"/>
          <p:cNvSpPr>
            <a:spLocks noChangeArrowheads="1"/>
          </p:cNvSpPr>
          <p:nvPr/>
        </p:nvSpPr>
        <p:spPr bwMode="auto">
          <a:xfrm>
            <a:off x="3614588" y="6239053"/>
            <a:ext cx="22397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</a:rPr>
              <a:t>Single Automated </a:t>
            </a:r>
          </a:p>
          <a:p>
            <a:pPr algn="ctr"/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</a:rPr>
              <a:t>Information </a:t>
            </a:r>
            <a:r>
              <a:rPr lang="en-US" dirty="0">
                <a:solidFill>
                  <a:srgbClr val="003300"/>
                </a:solidFill>
                <a:latin typeface="Times New Roman Tj" pitchFamily="18" charset="-52"/>
              </a:rPr>
              <a:t>Systems</a:t>
            </a:r>
            <a:endParaRPr lang="ru-RU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sp>
        <p:nvSpPr>
          <p:cNvPr id="19466" name="Прямоугольник 35"/>
          <p:cNvSpPr>
            <a:spLocks noChangeArrowheads="1"/>
          </p:cNvSpPr>
          <p:nvPr/>
        </p:nvSpPr>
        <p:spPr bwMode="auto">
          <a:xfrm>
            <a:off x="1221048" y="458669"/>
            <a:ext cx="60912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 Tj" pitchFamily="18" charset="-52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 Tj" pitchFamily="18" charset="-52"/>
              </a:rPr>
              <a:t>Working system of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 Tj" pitchFamily="18" charset="-52"/>
              </a:rPr>
              <a:t>«</a:t>
            </a:r>
            <a:r>
              <a:rPr lang="en-US" sz="2800" b="1" dirty="0">
                <a:solidFill>
                  <a:schemeClr val="bg1"/>
                </a:solidFill>
                <a:latin typeface="Times New Roman Tj" pitchFamily="18" charset="-52"/>
              </a:rPr>
              <a:t>Single </a:t>
            </a:r>
            <a:r>
              <a:rPr lang="en-US" sz="2800" b="1" dirty="0" smtClean="0">
                <a:solidFill>
                  <a:schemeClr val="bg1"/>
                </a:solidFill>
                <a:latin typeface="Times New Roman Tj" pitchFamily="18" charset="-52"/>
              </a:rPr>
              <a:t>Window</a:t>
            </a:r>
            <a:r>
              <a:rPr lang="ru-RU" sz="2800" b="1" dirty="0" smtClean="0">
                <a:solidFill>
                  <a:schemeClr val="bg1"/>
                </a:solidFill>
                <a:latin typeface="Times New Roman Tj" pitchFamily="18" charset="-52"/>
              </a:rPr>
              <a:t>» </a:t>
            </a:r>
            <a:endParaRPr lang="ru-RU" sz="28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19468" name="Picture 34" descr="C:\Users\TajUSER\Desktop\cloud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3054350"/>
            <a:ext cx="2359025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Прямоугольник 39"/>
          <p:cNvSpPr>
            <a:spLocks noChangeArrowheads="1"/>
          </p:cNvSpPr>
          <p:nvPr/>
        </p:nvSpPr>
        <p:spPr bwMode="auto">
          <a:xfrm>
            <a:off x="1524517" y="4651375"/>
            <a:ext cx="2486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3300"/>
                </a:solidFill>
                <a:latin typeface="Times New Roman Tj" pitchFamily="18" charset="-52"/>
              </a:rPr>
              <a:t>Chamber of </a:t>
            </a:r>
            <a:endParaRPr lang="en-US" dirty="0" smtClean="0">
              <a:solidFill>
                <a:srgbClr val="003300"/>
              </a:solidFill>
              <a:latin typeface="Times New Roman Tj" pitchFamily="18" charset="-52"/>
            </a:endParaRPr>
          </a:p>
          <a:p>
            <a:pPr algn="ctr"/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</a:rPr>
              <a:t>commerce </a:t>
            </a:r>
            <a:r>
              <a:rPr lang="en-US" dirty="0">
                <a:solidFill>
                  <a:srgbClr val="003300"/>
                </a:solidFill>
                <a:latin typeface="Times New Roman Tj" pitchFamily="18" charset="-52"/>
              </a:rPr>
              <a:t>and industry</a:t>
            </a:r>
            <a:endParaRPr lang="ru-RU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sp>
        <p:nvSpPr>
          <p:cNvPr id="43" name="Прямоугольник 42"/>
          <p:cNvSpPr>
            <a:spLocks noChangeArrowheads="1"/>
          </p:cNvSpPr>
          <p:nvPr/>
        </p:nvSpPr>
        <p:spPr bwMode="auto">
          <a:xfrm>
            <a:off x="804174" y="3441700"/>
            <a:ext cx="1356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3300"/>
                </a:solidFill>
                <a:latin typeface="Times New Roman Tj" pitchFamily="18" charset="-52"/>
              </a:rPr>
              <a:t>Ministry of </a:t>
            </a:r>
            <a:endParaRPr lang="en-US" dirty="0" smtClean="0">
              <a:solidFill>
                <a:srgbClr val="003300"/>
              </a:solidFill>
              <a:latin typeface="Times New Roman Tj" pitchFamily="18" charset="-52"/>
            </a:endParaRPr>
          </a:p>
          <a:p>
            <a:pPr algn="ctr"/>
            <a:r>
              <a:rPr lang="en-US" dirty="0">
                <a:solidFill>
                  <a:srgbClr val="003300"/>
                </a:solidFill>
                <a:latin typeface="Times New Roman Tj" pitchFamily="18" charset="-52"/>
              </a:rPr>
              <a:t>h</a:t>
            </a:r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</a:rPr>
              <a:t>ealth</a:t>
            </a:r>
            <a:endParaRPr lang="ru-RU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sp>
        <p:nvSpPr>
          <p:cNvPr id="44" name="Прямоугольник 43"/>
          <p:cNvSpPr>
            <a:spLocks noChangeArrowheads="1"/>
          </p:cNvSpPr>
          <p:nvPr/>
        </p:nvSpPr>
        <p:spPr bwMode="auto">
          <a:xfrm>
            <a:off x="7235457" y="3435350"/>
            <a:ext cx="1356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3300"/>
                </a:solidFill>
                <a:latin typeface="Times New Roman Tj" pitchFamily="18" charset="-52"/>
              </a:rPr>
              <a:t>Ministry of </a:t>
            </a:r>
            <a:endParaRPr lang="en-US" dirty="0" smtClean="0">
              <a:solidFill>
                <a:srgbClr val="003300"/>
              </a:solidFill>
              <a:latin typeface="Times New Roman Tj" pitchFamily="18" charset="-52"/>
            </a:endParaRPr>
          </a:p>
          <a:p>
            <a:pPr algn="ctr"/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</a:rPr>
              <a:t>agriculture</a:t>
            </a:r>
            <a:endParaRPr lang="ru-RU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sp>
        <p:nvSpPr>
          <p:cNvPr id="45" name="Прямоугольник 44"/>
          <p:cNvSpPr>
            <a:spLocks noChangeArrowheads="1"/>
          </p:cNvSpPr>
          <p:nvPr/>
        </p:nvSpPr>
        <p:spPr bwMode="auto">
          <a:xfrm>
            <a:off x="6017051" y="4694238"/>
            <a:ext cx="1356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3300"/>
                </a:solidFill>
                <a:latin typeface="Times New Roman Tj" pitchFamily="18" charset="-52"/>
              </a:rPr>
              <a:t>Ministry of </a:t>
            </a:r>
            <a:endParaRPr lang="en-US" dirty="0" smtClean="0">
              <a:solidFill>
                <a:srgbClr val="003300"/>
              </a:solidFill>
              <a:latin typeface="Times New Roman Tj" pitchFamily="18" charset="-52"/>
            </a:endParaRPr>
          </a:p>
          <a:p>
            <a:pPr algn="ctr"/>
            <a:r>
              <a:rPr lang="en-US" dirty="0">
                <a:solidFill>
                  <a:srgbClr val="003300"/>
                </a:solidFill>
                <a:latin typeface="Times New Roman Tj" pitchFamily="18" charset="-52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</a:rPr>
              <a:t>ransport</a:t>
            </a:r>
            <a:endParaRPr lang="ru-RU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46" name="Рисунок 4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/>
          <a:stretch>
            <a:fillRect/>
          </a:stretch>
        </p:blipFill>
        <p:spPr bwMode="auto">
          <a:xfrm>
            <a:off x="4762500" y="1346200"/>
            <a:ext cx="10810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0" name="Picture 34" descr="C:\Users\TajUSER\Desktop\computer-operator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13462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35" descr="C:\Users\TajUSER\Desktop\icon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5516563"/>
            <a:ext cx="7969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Прямая соединительная линия 50"/>
          <p:cNvCxnSpPr/>
          <p:nvPr/>
        </p:nvCxnSpPr>
        <p:spPr>
          <a:xfrm>
            <a:off x="3313113" y="2384425"/>
            <a:ext cx="273526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38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1729">
            <a:off x="5329238" y="2738438"/>
            <a:ext cx="11525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8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180" flipV="1">
            <a:off x="3119438" y="2752725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1" name="Picture 35" descr="C:\Users\TajUSER\Desktop\curved-arrow-clip-ar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3072" flipH="1">
            <a:off x="2518569" y="2507456"/>
            <a:ext cx="37623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5" descr="C:\Users\TajUSER\Desktop\curved-arrow-clip-art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49793">
            <a:off x="6315869" y="2605882"/>
            <a:ext cx="382587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5" descr="C:\Users\TajUSER\Desktop\curved-arrow-clip-art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20382">
            <a:off x="5283200" y="4232275"/>
            <a:ext cx="10175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5" descr="C:\Users\TajUSER\Desktop\curved-arrow-clip-art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4874">
            <a:off x="3567906" y="3869532"/>
            <a:ext cx="3063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2" name="Picture 36" descr="C:\Users\TajUSER\Desktop\Word2007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3054350"/>
            <a:ext cx="4810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6" descr="C:\Users\TajUSER\Desktop\Word2007Logo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3044825"/>
            <a:ext cx="4508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6" descr="C:\Users\TajUSER\Desktop\Word2007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3033713"/>
            <a:ext cx="48101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36" descr="C:\Users\TajUSER\Desktop\Word2007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3054350"/>
            <a:ext cx="481013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36" descr="C:\Users\TajUSER\Desktop\Word2007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3044825"/>
            <a:ext cx="4810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36" descr="C:\Users\TajUSER\Desktop\Word2007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3033713"/>
            <a:ext cx="4810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9" name="Прямая соединительная линия 68"/>
          <p:cNvCxnSpPr/>
          <p:nvPr/>
        </p:nvCxnSpPr>
        <p:spPr>
          <a:xfrm>
            <a:off x="1346200" y="4005064"/>
            <a:ext cx="0" cy="20605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7948613" y="4021138"/>
            <a:ext cx="0" cy="20605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2640013" y="5302250"/>
            <a:ext cx="0" cy="45243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6770688" y="5302250"/>
            <a:ext cx="0" cy="45243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>
            <a:off x="1331640" y="6093296"/>
            <a:ext cx="215900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>
            <a:off x="2616200" y="5764213"/>
            <a:ext cx="107950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 flipH="1">
            <a:off x="5681663" y="5729288"/>
            <a:ext cx="1081087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/>
          <p:nvPr/>
        </p:nvCxnSpPr>
        <p:spPr>
          <a:xfrm flipH="1">
            <a:off x="5795963" y="6081713"/>
            <a:ext cx="2160587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36" descr="C:\Users\TajUSER\Desktop\Word2007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5100638"/>
            <a:ext cx="48101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36" descr="C:\Users\TajUSER\Desktop\Word2007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5087938"/>
            <a:ext cx="4810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36" descr="C:\Users\TajUSER\Desktop\Word2007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5087938"/>
            <a:ext cx="48101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36" descr="C:\Users\TajUSER\Desktop\Word2007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5076825"/>
            <a:ext cx="481013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1" y="573358"/>
            <a:ext cx="998592" cy="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15"/>
          <p:cNvSpPr txBox="1">
            <a:spLocks noChangeArrowheads="1"/>
          </p:cNvSpPr>
          <p:nvPr/>
        </p:nvSpPr>
        <p:spPr bwMode="auto">
          <a:xfrm>
            <a:off x="3563888" y="3635732"/>
            <a:ext cx="22573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eaLnBrk="1" hangingPunct="1">
              <a:defRPr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SINGLE WINDOW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409 -0.09274 C -0.14896 -0.06892 -0.15225 -0.04788 -0.12882 -0.03909 C -0.11215 -0.0229 -0.07743 -0.01827 -0.05573 -0.01134 C -0.04149 -0.00162 -0.05191 -0.00394 -0.02882 -0.00139 C -0.01944 0.00115 -0.01146 0.00254 -0.00173 0.00254 " pathEditMode="relative" rAng="0" ptsTypes="ffffA">
                                      <p:cBhvr>
                                        <p:cTn id="2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47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17 -0.11517 C 0.1349 -0.10684 0.13802 -0.09944 0.14358 -0.09135 C 0.15052 -0.06984 0.14392 -0.05249 0.12274 -0.04556 C 0.12066 -0.04347 0.11892 -0.04116 0.11649 -0.03954 C 0.11458 -0.03839 0.11198 -0.03908 0.11024 -0.03769 C 0.10833 -0.03631 0.10799 -0.0333 0.10608 -0.03168 C 0.10434 -0.03029 0.10174 -0.03052 0.09983 -0.0296 C 0.08976 -0.02474 0.08229 -0.01572 0.07066 -0.01387 C 0.05955 -0.01202 0.04844 -0.01133 0.03733 -0.00994 C 0.02222 -0.00485 0.01667 -3.26549E-6 -5.55556E-7 -3.26549E-6 " pathEditMode="relative" rAng="0" ptsTypes="fffffffffA">
                                      <p:cBhvr>
                                        <p:cTn id="29" dur="20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9" y="575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1134 C 0.00347 0.02429 -5.55556E-7 0.02012 0.0066 0.02591 C 0.01076 0.03701 0.01962 0.04094 0.03247 0.04371 C 0.04375 0.04302 0.05504 0.04302 0.06649 0.04209 C 0.07622 0.04117 0.06806 0.04024 0.07326 0.03608 C 0.0776 0.03238 0.08264 0.02914 0.08872 0.02752 C 0.09913 0.02429 0.11129 0.0229 0.12118 0.01874 C 0.12882 0.0155 0.13524 0.01272 0.1434 0.01134 C 0.15538 0.00902 0.15938 0.00949 0.17431 0.00833 C 0.18802 0.0044 0.20295 0.00486 0.21719 0.00417 C 0.23698 0.00278 0.25556 0.00162 0.2757 0.00162 " pathEditMode="relative" rAng="0" ptsTypes="ffffffffffA">
                                      <p:cBhvr>
                                        <p:cTn id="3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11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39593E-6 C -0.00434 0.00902 -0.00243 0.01874 -0.00591 0.02799 C -0.00677 0.03007 -0.00729 0.03261 -0.00886 0.03377 C -0.0099 0.03469 -0.02466 0.04279 -0.02674 0.04371 C -0.03229 0.05111 -0.04045 0.05065 -0.04775 0.05366 C -0.06407 0.05296 -0.08056 0.05366 -0.09688 0.05181 C -0.10226 0.05135 -0.10348 0.04117 -0.10747 0.03793 C -0.11163 0.03446 -0.11771 0.03377 -0.1224 0.03192 C -0.13091 0.02429 -0.13959 0.02452 -0.14913 0.02197 C -0.17309 0.01573 -0.19479 0.00463 -0.21927 0.00209 C -0.24115 -0.00809 -0.26528 -2.39593E-6 -0.28802 -2.39593E-6 " pathEditMode="relative" ptsTypes="ffffffffffA">
                                      <p:cBhvr>
                                        <p:cTn id="4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3 -0.02081 C 0.00903 -0.01434 0.01198 -0.00971 0.0132 -0.003 C 0.01441 0.0037 0.01632 0.01688 0.01632 0.01712 C 0.01702 0.04487 0.01372 0.08465 0.02674 0.11032 C 0.02813 0.11864 0.0356 0.14015 0.04011 0.14616 C 0.04375 0.15102 0.04914 0.15194 0.05365 0.15403 C 0.09827 0.17415 0.0566 0.16397 0.15799 0.16605 C 0.1625 0.16605 0.16702 0.16605 0.17153 0.16605 " pathEditMode="relative" rAng="0" ptsTypes="fffffffA">
                                      <p:cBhvr>
                                        <p:cTn id="4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2" y="97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3 -3.26549E-6 C -0.02552 0.01295 -0.03003 0.02891 -0.03819 0.03886 C -0.03975 0.0451 -0.04618 0.05643 -0.04618 0.05666 C -0.04774 0.06314 -0.05 0.0673 -0.05399 0.07193 C -0.05572 0.07817 -0.05642 0.08257 -0.06076 0.08765 C -0.06822 0.11425 -0.05538 0.15148 -0.08298 0.16189 C -0.09079 0.1679 -0.09826 0.1679 -0.10729 0.16998 C -0.14722 0.17831 -0.14826 0.17392 -0.2144 0.17392 " pathEditMode="relative" rAng="0" ptsTypes="fffffffA">
                                      <p:cBhvr>
                                        <p:cTn id="4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3" y="890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035 -0.19472 C 0.34757 -0.18316 0.3467 -0.1709 0.34445 -0.15911 C 0.34705 -0.11378 0.34792 -0.06822 0.35643 -0.02382 C 0.35556 0.01665 0.35712 0.04418 0.34896 0.07956 C 0.34584 0.13183 0.33855 0.10754 0.28177 0.10939 C 0.26684 0.11564 0.25747 0.11263 0.23993 0.11124 C 0.21025 0.10592 0.18021 0.10801 0.15035 0.10338 C 0.12049 0.105 0.10504 0.10708 0.07587 0.10546 C 0.07535 0.10523 0.06355 0.10222 0.06233 0.1013 C 0.05417 0.09529 0.05243 0.08048 0.04445 0.07355 C 0.04184 0.0636 0.03646 0.05528 0.03108 0.04764 C 0.02934 0.04117 0.02552 0.03261 0.02205 0.02776 C 0.01823 0.01203 0.02361 0.03122 0.01754 0.01781 C 0.01667 0.01619 0.01684 0.01388 0.01615 0.01203 C 0.01407 0.00717 0.01059 0.00509 0.00868 -3.20999E-6 " pathEditMode="relative" rAng="0" ptsTypes="ffffffffffffffA">
                                      <p:cBhvr>
                                        <p:cTn id="99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3" y="1632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65 -0.18062 C -0.36476 -0.14616 -0.36303 -0.11378 -0.3665 -0.07932 C -0.36702 -0.06729 -0.36702 -0.0555 -0.36789 -0.04347 C -0.37275 0.02845 -0.40157 0.11009 -0.34705 0.1235 C -0.33334 0.12211 -0.31997 0.12096 -0.30678 0.11564 C -0.28698 0.11656 -0.26268 0.11471 -0.24254 0.12165 C -0.19827 0.12073 -0.15382 0.12327 -0.10973 0.11749 C -0.10799 0.11726 -0.10678 0.11448 -0.10521 0.11356 C -0.10244 0.11194 -0.09948 0.10986 -0.09636 0.10963 C -0.08594 0.10893 -0.07535 0.10824 -0.06494 0.10754 C -0.06164 0.10523 -0.05782 0.10431 -0.05452 0.10176 C -0.04428 0.09344 -0.05973 0.10084 -0.04705 0.09575 C -0.0408 0.08303 -0.03403 0.07262 -0.02466 0.06383 C -0.02327 0.05782 -0.02344 0.05713 -0.02014 0.05204 C -0.01789 0.04857 -0.01268 0.04209 -0.01268 0.04233 C -0.01077 0.03377 -0.01007 0.02382 -0.00834 0.01619 C -0.00695 0.01018 0.00364 0.00625 0.00364 0.00648 " pathEditMode="relative" rAng="0" ptsTypes="ffffffffffffffffA">
                                      <p:cBhvr>
                                        <p:cTn id="10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3" y="15194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281 -0.01989 C -0.23333 -0.00277 -0.23437 0.01457 -0.23437 0.03169 C -0.23437 0.05782 -0.22274 0.05597 -0.20903 0.06152 C -0.19948 0.06083 -0.1901 0.0599 -0.18055 0.05967 C -0.15226 0.05875 -0.12378 0.05898 -0.09548 0.05759 C -0.08507 0.05713 -0.07257 0.04811 -0.06267 0.04371 C -0.0592 0.04209 -0.05573 0.0414 -0.05226 0.03978 C -0.0493 0.03839 -0.0434 0.03562 -0.0434 0.03585 C -0.03871 0.02984 -0.03489 0.02961 -0.02847 0.02776 C -0.025 0.02544 -0.02135 0.02406 -0.01788 0.02174 C -0.01076 0.01689 -0.00555 0.0074 -1.38889E-6 -3.62627E-6 " pathEditMode="relative" rAng="0" ptsTypes="ffffffffffA">
                                      <p:cBhvr>
                                        <p:cTn id="10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407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78 -0.01596 C 0.22292 -0.00208 0.22292 0.01249 0.21927 0.02567 C 0.21979 0.03238 0.21996 0.03909 0.22083 0.04556 C 0.22101 0.04764 0.22274 0.04949 0.22239 0.05157 C 0.22205 0.05342 0.22031 0.05412 0.21927 0.05551 C 0.20104 0.05504 0.11406 0.05898 0.09253 0.04972 C 0.08594 0.04094 0.07448 0.03955 0.06562 0.0377 C 0.05625 0.0333 0.04809 0.02614 0.03871 0.02174 C 0.03246 0.01342 0.02448 0.01157 0.01632 0.00787 C 0.01024 -0.00023 0.00868 -2.08141E-6 1.38889E-6 -2.08141E-6 " pathEditMode="relative" rAng="0" ptsTypes="fffffffffA">
                                      <p:cBhvr>
                                        <p:cTn id="10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3747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40" grpId="0"/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схема (rus)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589088"/>
            <a:ext cx="88963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0"/>
          <p:cNvGrpSpPr>
            <a:grpSpLocks/>
          </p:cNvGrpSpPr>
          <p:nvPr/>
        </p:nvGrpSpPr>
        <p:grpSpPr bwMode="auto">
          <a:xfrm>
            <a:off x="246063" y="4075113"/>
            <a:ext cx="1009650" cy="261937"/>
            <a:chOff x="657" y="2296"/>
            <a:chExt cx="547" cy="178"/>
          </a:xfrm>
        </p:grpSpPr>
        <p:sp>
          <p:nvSpPr>
            <p:cNvPr id="20540" name="AutoShape 11"/>
            <p:cNvSpPr>
              <a:spLocks noChangeArrowheads="1"/>
            </p:cNvSpPr>
            <p:nvPr/>
          </p:nvSpPr>
          <p:spPr bwMode="auto">
            <a:xfrm>
              <a:off x="657" y="2315"/>
              <a:ext cx="502" cy="136"/>
            </a:xfrm>
            <a:prstGeom prst="wedgeRoundRectCallout">
              <a:avLst>
                <a:gd name="adj1" fmla="val 126296"/>
                <a:gd name="adj2" fmla="val 5882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20541" name="Text Box 12"/>
            <p:cNvSpPr txBox="1">
              <a:spLocks noChangeArrowheads="1"/>
            </p:cNvSpPr>
            <p:nvPr/>
          </p:nvSpPr>
          <p:spPr bwMode="auto">
            <a:xfrm>
              <a:off x="660" y="2296"/>
              <a:ext cx="544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b="1" dirty="0" smtClean="0">
                  <a:solidFill>
                    <a:schemeClr val="bg1"/>
                  </a:solidFill>
                  <a:latin typeface="Palatino Linotype" pitchFamily="18" charset="0"/>
                </a:rPr>
                <a:t>Tursunzade</a:t>
              </a:r>
              <a:endParaRPr lang="ru-RU" sz="1100" b="1" dirty="0">
                <a:solidFill>
                  <a:schemeClr val="bg1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0484" name="Group 13"/>
          <p:cNvGrpSpPr>
            <a:grpSpLocks/>
          </p:cNvGrpSpPr>
          <p:nvPr/>
        </p:nvGrpSpPr>
        <p:grpSpPr bwMode="auto">
          <a:xfrm>
            <a:off x="4460875" y="2636837"/>
            <a:ext cx="1362075" cy="430326"/>
            <a:chOff x="2951" y="1230"/>
            <a:chExt cx="723" cy="292"/>
          </a:xfrm>
        </p:grpSpPr>
        <p:sp>
          <p:nvSpPr>
            <p:cNvPr id="20538" name="AutoShape 14"/>
            <p:cNvSpPr>
              <a:spLocks noChangeArrowheads="1"/>
            </p:cNvSpPr>
            <p:nvPr/>
          </p:nvSpPr>
          <p:spPr bwMode="auto">
            <a:xfrm>
              <a:off x="2973" y="1262"/>
              <a:ext cx="680" cy="218"/>
            </a:xfrm>
            <a:prstGeom prst="wedgeRoundRectCallout">
              <a:avLst>
                <a:gd name="adj1" fmla="val -10315"/>
                <a:gd name="adj2" fmla="val 168222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20539" name="Text Box 15"/>
            <p:cNvSpPr txBox="1">
              <a:spLocks noChangeArrowheads="1"/>
            </p:cNvSpPr>
            <p:nvPr/>
          </p:nvSpPr>
          <p:spPr bwMode="auto">
            <a:xfrm>
              <a:off x="2951" y="1230"/>
              <a:ext cx="723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b="1" dirty="0" smtClean="0">
                  <a:solidFill>
                    <a:schemeClr val="bg1"/>
                  </a:solidFill>
                  <a:latin typeface="Palatino Linotype" pitchFamily="18" charset="0"/>
                </a:rPr>
                <a:t>Border with Kyrgyzstan</a:t>
              </a:r>
              <a:endParaRPr lang="ru-RU" sz="1100" b="1" dirty="0">
                <a:solidFill>
                  <a:schemeClr val="bg1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0485" name="Group 16"/>
          <p:cNvGrpSpPr>
            <a:grpSpLocks/>
          </p:cNvGrpSpPr>
          <p:nvPr/>
        </p:nvGrpSpPr>
        <p:grpSpPr bwMode="auto">
          <a:xfrm>
            <a:off x="6227763" y="2546350"/>
            <a:ext cx="1152525" cy="274638"/>
            <a:chOff x="3902" y="2378"/>
            <a:chExt cx="544" cy="187"/>
          </a:xfrm>
        </p:grpSpPr>
        <p:sp>
          <p:nvSpPr>
            <p:cNvPr id="20536" name="AutoShape 17"/>
            <p:cNvSpPr>
              <a:spLocks noChangeArrowheads="1"/>
            </p:cNvSpPr>
            <p:nvPr/>
          </p:nvSpPr>
          <p:spPr bwMode="auto">
            <a:xfrm flipV="1">
              <a:off x="3902" y="2378"/>
              <a:ext cx="544" cy="182"/>
            </a:xfrm>
            <a:prstGeom prst="wedgeRoundRectCallout">
              <a:avLst>
                <a:gd name="adj1" fmla="val 34551"/>
                <a:gd name="adj2" fmla="val -132421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20537" name="Text Box 18"/>
            <p:cNvSpPr txBox="1">
              <a:spLocks noChangeArrowheads="1"/>
            </p:cNvSpPr>
            <p:nvPr/>
          </p:nvSpPr>
          <p:spPr bwMode="auto">
            <a:xfrm>
              <a:off x="3947" y="2387"/>
              <a:ext cx="454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b="1" dirty="0" smtClean="0">
                  <a:solidFill>
                    <a:schemeClr val="bg1"/>
                  </a:solidFill>
                  <a:latin typeface="Palatino Linotype" pitchFamily="18" charset="0"/>
                </a:rPr>
                <a:t>Irkeshtam</a:t>
              </a:r>
              <a:endParaRPr lang="ru-RU" sz="1100" b="1" dirty="0">
                <a:solidFill>
                  <a:schemeClr val="bg1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0486" name="Group 19"/>
          <p:cNvGrpSpPr>
            <a:grpSpLocks/>
          </p:cNvGrpSpPr>
          <p:nvPr/>
        </p:nvGrpSpPr>
        <p:grpSpPr bwMode="auto">
          <a:xfrm>
            <a:off x="2903538" y="1869911"/>
            <a:ext cx="1296987" cy="262718"/>
            <a:chOff x="1922" y="791"/>
            <a:chExt cx="816" cy="178"/>
          </a:xfrm>
        </p:grpSpPr>
        <p:sp>
          <p:nvSpPr>
            <p:cNvPr id="20534" name="AutoShape 20"/>
            <p:cNvSpPr>
              <a:spLocks noChangeArrowheads="1"/>
            </p:cNvSpPr>
            <p:nvPr/>
          </p:nvSpPr>
          <p:spPr bwMode="auto">
            <a:xfrm>
              <a:off x="1926" y="818"/>
              <a:ext cx="499" cy="136"/>
            </a:xfrm>
            <a:prstGeom prst="wedgeRoundRectCallout">
              <a:avLst>
                <a:gd name="adj1" fmla="val -41181"/>
                <a:gd name="adj2" fmla="val 280148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1100" b="1">
                <a:latin typeface="Palatino Linotype" pitchFamily="18" charset="0"/>
              </a:endParaRPr>
            </a:p>
          </p:txBody>
        </p:sp>
        <p:sp>
          <p:nvSpPr>
            <p:cNvPr id="20535" name="Text Box 21"/>
            <p:cNvSpPr txBox="1">
              <a:spLocks noChangeArrowheads="1"/>
            </p:cNvSpPr>
            <p:nvPr/>
          </p:nvSpPr>
          <p:spPr bwMode="auto">
            <a:xfrm>
              <a:off x="1922" y="791"/>
              <a:ext cx="81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b="1" dirty="0" smtClean="0">
                  <a:solidFill>
                    <a:schemeClr val="bg1"/>
                  </a:solidFill>
                  <a:latin typeface="Palatino Linotype" pitchFamily="18" charset="0"/>
                </a:rPr>
                <a:t>Khujand</a:t>
              </a:r>
              <a:endParaRPr lang="ru-RU" sz="1100" b="1" dirty="0">
                <a:solidFill>
                  <a:schemeClr val="bg1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0487" name="Group 22"/>
          <p:cNvGrpSpPr>
            <a:grpSpLocks/>
          </p:cNvGrpSpPr>
          <p:nvPr/>
        </p:nvGrpSpPr>
        <p:grpSpPr bwMode="auto">
          <a:xfrm>
            <a:off x="4151313" y="3248025"/>
            <a:ext cx="619125" cy="261938"/>
            <a:chOff x="2305" y="1831"/>
            <a:chExt cx="389" cy="178"/>
          </a:xfrm>
        </p:grpSpPr>
        <p:sp>
          <p:nvSpPr>
            <p:cNvPr id="20532" name="AutoShape 23"/>
            <p:cNvSpPr>
              <a:spLocks noChangeArrowheads="1"/>
            </p:cNvSpPr>
            <p:nvPr/>
          </p:nvSpPr>
          <p:spPr bwMode="auto">
            <a:xfrm flipV="1">
              <a:off x="2336" y="1867"/>
              <a:ext cx="306" cy="136"/>
            </a:xfrm>
            <a:prstGeom prst="wedgeRoundRectCallout">
              <a:avLst>
                <a:gd name="adj1" fmla="val -25819"/>
                <a:gd name="adj2" fmla="val -158093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20533" name="Text Box 24"/>
            <p:cNvSpPr txBox="1">
              <a:spLocks noChangeArrowheads="1"/>
            </p:cNvSpPr>
            <p:nvPr/>
          </p:nvSpPr>
          <p:spPr bwMode="auto">
            <a:xfrm>
              <a:off x="2305" y="1831"/>
              <a:ext cx="38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smtClean="0">
                  <a:solidFill>
                    <a:schemeClr val="bg1"/>
                  </a:solidFill>
                  <a:latin typeface="Palatino Linotype" pitchFamily="18" charset="0"/>
                </a:rPr>
                <a:t>Rasht</a:t>
              </a:r>
              <a:endParaRPr lang="ru-RU" sz="1100" dirty="0">
                <a:solidFill>
                  <a:schemeClr val="bg1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0488" name="Group 25"/>
          <p:cNvGrpSpPr>
            <a:grpSpLocks/>
          </p:cNvGrpSpPr>
          <p:nvPr/>
        </p:nvGrpSpPr>
        <p:grpSpPr bwMode="auto">
          <a:xfrm>
            <a:off x="1176338" y="6088057"/>
            <a:ext cx="793750" cy="400524"/>
            <a:chOff x="1292" y="3612"/>
            <a:chExt cx="499" cy="272"/>
          </a:xfrm>
        </p:grpSpPr>
        <p:sp>
          <p:nvSpPr>
            <p:cNvPr id="20530" name="AutoShape 26"/>
            <p:cNvSpPr>
              <a:spLocks noChangeArrowheads="1"/>
            </p:cNvSpPr>
            <p:nvPr/>
          </p:nvSpPr>
          <p:spPr bwMode="auto">
            <a:xfrm>
              <a:off x="1292" y="3612"/>
              <a:ext cx="496" cy="261"/>
            </a:xfrm>
            <a:prstGeom prst="wedgeRoundRectCallout">
              <a:avLst>
                <a:gd name="adj1" fmla="val 54236"/>
                <a:gd name="adj2" fmla="val -124713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20531" name="Text Box 27"/>
            <p:cNvSpPr txBox="1">
              <a:spLocks noChangeArrowheads="1"/>
            </p:cNvSpPr>
            <p:nvPr/>
          </p:nvSpPr>
          <p:spPr bwMode="auto">
            <a:xfrm>
              <a:off x="1292" y="3612"/>
              <a:ext cx="499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g-Cyrl-TJ" sz="1000" b="1" dirty="0" smtClean="0">
                  <a:solidFill>
                    <a:schemeClr val="bg1"/>
                  </a:solidFill>
                  <a:latin typeface="Palatino Linotype" pitchFamily="18" charset="0"/>
                </a:rPr>
                <a:t>Pandzhi  Poyon</a:t>
              </a:r>
              <a:endParaRPr lang="ru-RU" sz="1000" b="1" dirty="0">
                <a:solidFill>
                  <a:schemeClr val="bg1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0489" name="Group 42"/>
          <p:cNvGrpSpPr>
            <a:grpSpLocks/>
          </p:cNvGrpSpPr>
          <p:nvPr/>
        </p:nvGrpSpPr>
        <p:grpSpPr bwMode="auto">
          <a:xfrm>
            <a:off x="620713" y="5238750"/>
            <a:ext cx="790575" cy="384175"/>
            <a:chOff x="492" y="3113"/>
            <a:chExt cx="496" cy="261"/>
          </a:xfrm>
        </p:grpSpPr>
        <p:sp>
          <p:nvSpPr>
            <p:cNvPr id="20528" name="AutoShape 43"/>
            <p:cNvSpPr>
              <a:spLocks noChangeArrowheads="1"/>
            </p:cNvSpPr>
            <p:nvPr/>
          </p:nvSpPr>
          <p:spPr bwMode="auto">
            <a:xfrm>
              <a:off x="492" y="3113"/>
              <a:ext cx="496" cy="261"/>
            </a:xfrm>
            <a:prstGeom prst="wedgeRoundRectCallout">
              <a:avLst>
                <a:gd name="adj1" fmla="val 128426"/>
                <a:gd name="adj2" fmla="val 5651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20529" name="Text Box 44"/>
            <p:cNvSpPr txBox="1">
              <a:spLocks noChangeArrowheads="1"/>
            </p:cNvSpPr>
            <p:nvPr/>
          </p:nvSpPr>
          <p:spPr bwMode="auto">
            <a:xfrm>
              <a:off x="523" y="3142"/>
              <a:ext cx="44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b="1" dirty="0" smtClean="0">
                  <a:solidFill>
                    <a:schemeClr val="bg1"/>
                  </a:solidFill>
                  <a:latin typeface="Palatino Linotype" pitchFamily="18" charset="0"/>
                </a:rPr>
                <a:t>Dusti</a:t>
              </a:r>
              <a:endParaRPr lang="ru-RU" sz="1100" b="1" dirty="0">
                <a:solidFill>
                  <a:schemeClr val="bg1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0490" name="Group 46"/>
          <p:cNvGrpSpPr>
            <a:grpSpLocks/>
          </p:cNvGrpSpPr>
          <p:nvPr/>
        </p:nvGrpSpPr>
        <p:grpSpPr bwMode="auto">
          <a:xfrm>
            <a:off x="1470025" y="1852613"/>
            <a:ext cx="1379538" cy="261937"/>
            <a:chOff x="1111" y="799"/>
            <a:chExt cx="867" cy="178"/>
          </a:xfrm>
        </p:grpSpPr>
        <p:sp>
          <p:nvSpPr>
            <p:cNvPr id="20526" name="AutoShape 47"/>
            <p:cNvSpPr>
              <a:spLocks noChangeArrowheads="1"/>
            </p:cNvSpPr>
            <p:nvPr/>
          </p:nvSpPr>
          <p:spPr bwMode="auto">
            <a:xfrm>
              <a:off x="1111" y="818"/>
              <a:ext cx="499" cy="136"/>
            </a:xfrm>
            <a:prstGeom prst="wedgeRoundRectCallout">
              <a:avLst>
                <a:gd name="adj1" fmla="val 84069"/>
                <a:gd name="adj2" fmla="val 12720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20527" name="Text Box 48"/>
            <p:cNvSpPr txBox="1">
              <a:spLocks noChangeArrowheads="1"/>
            </p:cNvSpPr>
            <p:nvPr/>
          </p:nvSpPr>
          <p:spPr bwMode="auto">
            <a:xfrm>
              <a:off x="1162" y="799"/>
              <a:ext cx="81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b="1" dirty="0" smtClean="0">
                  <a:solidFill>
                    <a:schemeClr val="bg1"/>
                  </a:solidFill>
                  <a:latin typeface="Palatino Linotype" pitchFamily="18" charset="0"/>
                </a:rPr>
                <a:t>Chanak</a:t>
              </a:r>
              <a:endParaRPr lang="ru-RU" sz="1100" b="1" dirty="0">
                <a:solidFill>
                  <a:schemeClr val="bg1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0491" name="Group 10"/>
          <p:cNvGrpSpPr>
            <a:grpSpLocks/>
          </p:cNvGrpSpPr>
          <p:nvPr/>
        </p:nvGrpSpPr>
        <p:grpSpPr bwMode="auto">
          <a:xfrm>
            <a:off x="5930900" y="4219575"/>
            <a:ext cx="1130300" cy="274638"/>
            <a:chOff x="3949" y="2455"/>
            <a:chExt cx="544" cy="187"/>
          </a:xfrm>
        </p:grpSpPr>
        <p:sp>
          <p:nvSpPr>
            <p:cNvPr id="20524" name="AutoShape 11"/>
            <p:cNvSpPr>
              <a:spLocks noChangeArrowheads="1"/>
            </p:cNvSpPr>
            <p:nvPr/>
          </p:nvSpPr>
          <p:spPr bwMode="auto">
            <a:xfrm flipV="1">
              <a:off x="3949" y="2455"/>
              <a:ext cx="544" cy="182"/>
            </a:xfrm>
            <a:prstGeom prst="wedgeRoundRectCallout">
              <a:avLst>
                <a:gd name="adj1" fmla="val 52204"/>
                <a:gd name="adj2" fmla="val -9945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20525" name="Text Box 12"/>
            <p:cNvSpPr txBox="1">
              <a:spLocks noChangeArrowheads="1"/>
            </p:cNvSpPr>
            <p:nvPr/>
          </p:nvSpPr>
          <p:spPr bwMode="auto">
            <a:xfrm>
              <a:off x="3994" y="2464"/>
              <a:ext cx="454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b="1" dirty="0" smtClean="0">
                  <a:solidFill>
                    <a:schemeClr val="bg1"/>
                  </a:solidFill>
                  <a:latin typeface="Palatino Linotype" pitchFamily="18" charset="0"/>
                </a:rPr>
                <a:t>Murgab</a:t>
              </a:r>
              <a:endParaRPr lang="ru-RU" sz="1100" b="1" dirty="0">
                <a:solidFill>
                  <a:schemeClr val="bg1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0492" name="Group 16"/>
          <p:cNvGrpSpPr>
            <a:grpSpLocks/>
          </p:cNvGrpSpPr>
          <p:nvPr/>
        </p:nvGrpSpPr>
        <p:grpSpPr bwMode="auto">
          <a:xfrm>
            <a:off x="8058150" y="4187825"/>
            <a:ext cx="723900" cy="273050"/>
            <a:chOff x="4875" y="2474"/>
            <a:chExt cx="454" cy="140"/>
          </a:xfrm>
        </p:grpSpPr>
        <p:sp>
          <p:nvSpPr>
            <p:cNvPr id="20522" name="AutoShape 17"/>
            <p:cNvSpPr>
              <a:spLocks noChangeArrowheads="1"/>
            </p:cNvSpPr>
            <p:nvPr/>
          </p:nvSpPr>
          <p:spPr bwMode="auto">
            <a:xfrm flipV="1">
              <a:off x="4876" y="2478"/>
              <a:ext cx="453" cy="136"/>
            </a:xfrm>
            <a:prstGeom prst="wedgeRoundRectCallout">
              <a:avLst>
                <a:gd name="adj1" fmla="val -59935"/>
                <a:gd name="adj2" fmla="val -125616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20523" name="Text Box 18"/>
            <p:cNvSpPr txBox="1">
              <a:spLocks noChangeArrowheads="1"/>
            </p:cNvSpPr>
            <p:nvPr/>
          </p:nvSpPr>
          <p:spPr bwMode="auto">
            <a:xfrm>
              <a:off x="4875" y="2474"/>
              <a:ext cx="45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b="1" dirty="0" smtClean="0">
                  <a:solidFill>
                    <a:schemeClr val="bg1"/>
                  </a:solidFill>
                  <a:latin typeface="Palatino Linotype" pitchFamily="18" charset="0"/>
                </a:rPr>
                <a:t>Kulma</a:t>
              </a:r>
              <a:endParaRPr lang="ru-RU" sz="1100" b="1" dirty="0">
                <a:solidFill>
                  <a:schemeClr val="bg1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0493" name="Group 23"/>
          <p:cNvGrpSpPr>
            <a:grpSpLocks/>
          </p:cNvGrpSpPr>
          <p:nvPr/>
        </p:nvGrpSpPr>
        <p:grpSpPr bwMode="auto">
          <a:xfrm>
            <a:off x="3325813" y="5935663"/>
            <a:ext cx="938212" cy="277812"/>
            <a:chOff x="575" y="3108"/>
            <a:chExt cx="496" cy="286"/>
          </a:xfrm>
        </p:grpSpPr>
        <p:sp>
          <p:nvSpPr>
            <p:cNvPr id="20520" name="AutoShape 24"/>
            <p:cNvSpPr>
              <a:spLocks noChangeArrowheads="1"/>
            </p:cNvSpPr>
            <p:nvPr/>
          </p:nvSpPr>
          <p:spPr bwMode="auto">
            <a:xfrm>
              <a:off x="575" y="3133"/>
              <a:ext cx="496" cy="261"/>
            </a:xfrm>
            <a:prstGeom prst="wedgeRoundRectCallout">
              <a:avLst>
                <a:gd name="adj1" fmla="val 126134"/>
                <a:gd name="adj2" fmla="val 91935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20521" name="Text Box 25"/>
            <p:cNvSpPr txBox="1">
              <a:spLocks noChangeArrowheads="1"/>
            </p:cNvSpPr>
            <p:nvPr/>
          </p:nvSpPr>
          <p:spPr bwMode="auto">
            <a:xfrm>
              <a:off x="623" y="3108"/>
              <a:ext cx="448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 dirty="0" smtClean="0">
                  <a:solidFill>
                    <a:schemeClr val="bg1"/>
                  </a:solidFill>
                  <a:latin typeface="Palatino Linotype" pitchFamily="18" charset="0"/>
                  <a:cs typeface="Times New Roman" pitchFamily="18" charset="0"/>
                </a:rPr>
                <a:t>Ishkoshim</a:t>
              </a:r>
              <a:endParaRPr lang="ru-RU" sz="1000" b="1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Полилиния 37"/>
          <p:cNvSpPr/>
          <p:nvPr/>
        </p:nvSpPr>
        <p:spPr>
          <a:xfrm>
            <a:off x="2194671" y="3118027"/>
            <a:ext cx="3717998" cy="1263650"/>
          </a:xfrm>
          <a:custGeom>
            <a:avLst/>
            <a:gdLst>
              <a:gd name="connsiteX0" fmla="*/ 0 w 3708806"/>
              <a:gd name="connsiteY0" fmla="*/ 1353312 h 1361440"/>
              <a:gd name="connsiteX1" fmla="*/ 168250 w 3708806"/>
              <a:gd name="connsiteY1" fmla="*/ 1353312 h 1361440"/>
              <a:gd name="connsiteX2" fmla="*/ 321869 w 3708806"/>
              <a:gd name="connsiteY2" fmla="*/ 1353312 h 1361440"/>
              <a:gd name="connsiteX3" fmla="*/ 526694 w 3708806"/>
              <a:gd name="connsiteY3" fmla="*/ 1353312 h 1361440"/>
              <a:gd name="connsiteX4" fmla="*/ 680314 w 3708806"/>
              <a:gd name="connsiteY4" fmla="*/ 1243584 h 1361440"/>
              <a:gd name="connsiteX5" fmla="*/ 768096 w 3708806"/>
              <a:gd name="connsiteY5" fmla="*/ 1119226 h 1361440"/>
              <a:gd name="connsiteX6" fmla="*/ 958291 w 3708806"/>
              <a:gd name="connsiteY6" fmla="*/ 1075335 h 1361440"/>
              <a:gd name="connsiteX7" fmla="*/ 1038758 w 3708806"/>
              <a:gd name="connsiteY7" fmla="*/ 987552 h 1361440"/>
              <a:gd name="connsiteX8" fmla="*/ 1199693 w 3708806"/>
              <a:gd name="connsiteY8" fmla="*/ 972922 h 1361440"/>
              <a:gd name="connsiteX9" fmla="*/ 1316736 w 3708806"/>
              <a:gd name="connsiteY9" fmla="*/ 987552 h 1361440"/>
              <a:gd name="connsiteX10" fmla="*/ 1484986 w 3708806"/>
              <a:gd name="connsiteY10" fmla="*/ 899770 h 1361440"/>
              <a:gd name="connsiteX11" fmla="*/ 1484986 w 3708806"/>
              <a:gd name="connsiteY11" fmla="*/ 775412 h 1361440"/>
              <a:gd name="connsiteX12" fmla="*/ 1616659 w 3708806"/>
              <a:gd name="connsiteY12" fmla="*/ 746151 h 1361440"/>
              <a:gd name="connsiteX13" fmla="*/ 1711757 w 3708806"/>
              <a:gd name="connsiteY13" fmla="*/ 753466 h 1361440"/>
              <a:gd name="connsiteX14" fmla="*/ 1865376 w 3708806"/>
              <a:gd name="connsiteY14" fmla="*/ 680314 h 1361440"/>
              <a:gd name="connsiteX15" fmla="*/ 2004365 w 3708806"/>
              <a:gd name="connsiteY15" fmla="*/ 643738 h 1361440"/>
              <a:gd name="connsiteX16" fmla="*/ 2106778 w 3708806"/>
              <a:gd name="connsiteY16" fmla="*/ 621792 h 1361440"/>
              <a:gd name="connsiteX17" fmla="*/ 2231136 w 3708806"/>
              <a:gd name="connsiteY17" fmla="*/ 570586 h 1361440"/>
              <a:gd name="connsiteX18" fmla="*/ 2296973 w 3708806"/>
              <a:gd name="connsiteY18" fmla="*/ 570586 h 1361440"/>
              <a:gd name="connsiteX19" fmla="*/ 2399386 w 3708806"/>
              <a:gd name="connsiteY19" fmla="*/ 475488 h 1361440"/>
              <a:gd name="connsiteX20" fmla="*/ 2465222 w 3708806"/>
              <a:gd name="connsiteY20" fmla="*/ 468173 h 1361440"/>
              <a:gd name="connsiteX21" fmla="*/ 2516429 w 3708806"/>
              <a:gd name="connsiteY21" fmla="*/ 482804 h 1361440"/>
              <a:gd name="connsiteX22" fmla="*/ 2567635 w 3708806"/>
              <a:gd name="connsiteY22" fmla="*/ 424282 h 1361440"/>
              <a:gd name="connsiteX23" fmla="*/ 2640787 w 3708806"/>
              <a:gd name="connsiteY23" fmla="*/ 329184 h 1361440"/>
              <a:gd name="connsiteX24" fmla="*/ 2721254 w 3708806"/>
              <a:gd name="connsiteY24" fmla="*/ 314554 h 1361440"/>
              <a:gd name="connsiteX25" fmla="*/ 2860243 w 3708806"/>
              <a:gd name="connsiteY25" fmla="*/ 314554 h 1361440"/>
              <a:gd name="connsiteX26" fmla="*/ 3006547 w 3708806"/>
              <a:gd name="connsiteY26" fmla="*/ 234087 h 1361440"/>
              <a:gd name="connsiteX27" fmla="*/ 3079699 w 3708806"/>
              <a:gd name="connsiteY27" fmla="*/ 190196 h 1361440"/>
              <a:gd name="connsiteX28" fmla="*/ 3277210 w 3708806"/>
              <a:gd name="connsiteY28" fmla="*/ 153620 h 1361440"/>
              <a:gd name="connsiteX29" fmla="*/ 3401568 w 3708806"/>
              <a:gd name="connsiteY29" fmla="*/ 109728 h 1361440"/>
              <a:gd name="connsiteX30" fmla="*/ 3452774 w 3708806"/>
              <a:gd name="connsiteY30" fmla="*/ 65837 h 1361440"/>
              <a:gd name="connsiteX31" fmla="*/ 3628339 w 3708806"/>
              <a:gd name="connsiteY31" fmla="*/ 43892 h 1361440"/>
              <a:gd name="connsiteX32" fmla="*/ 3708806 w 3708806"/>
              <a:gd name="connsiteY32" fmla="*/ 0 h 1361440"/>
              <a:gd name="connsiteX33" fmla="*/ 3708806 w 3708806"/>
              <a:gd name="connsiteY33" fmla="*/ 0 h 136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708806" h="1361440">
                <a:moveTo>
                  <a:pt x="0" y="1353312"/>
                </a:moveTo>
                <a:lnTo>
                  <a:pt x="168250" y="1353312"/>
                </a:lnTo>
                <a:lnTo>
                  <a:pt x="321869" y="1353312"/>
                </a:lnTo>
                <a:cubicBezTo>
                  <a:pt x="381610" y="1353312"/>
                  <a:pt x="466953" y="1371600"/>
                  <a:pt x="526694" y="1353312"/>
                </a:cubicBezTo>
                <a:cubicBezTo>
                  <a:pt x="586435" y="1335024"/>
                  <a:pt x="640080" y="1282598"/>
                  <a:pt x="680314" y="1243584"/>
                </a:cubicBezTo>
                <a:cubicBezTo>
                  <a:pt x="720548" y="1204570"/>
                  <a:pt x="721767" y="1147267"/>
                  <a:pt x="768096" y="1119226"/>
                </a:cubicBezTo>
                <a:cubicBezTo>
                  <a:pt x="814425" y="1091185"/>
                  <a:pt x="913181" y="1097281"/>
                  <a:pt x="958291" y="1075335"/>
                </a:cubicBezTo>
                <a:cubicBezTo>
                  <a:pt x="1003401" y="1053389"/>
                  <a:pt x="998524" y="1004621"/>
                  <a:pt x="1038758" y="987552"/>
                </a:cubicBezTo>
                <a:cubicBezTo>
                  <a:pt x="1078992" y="970483"/>
                  <a:pt x="1153363" y="972922"/>
                  <a:pt x="1199693" y="972922"/>
                </a:cubicBezTo>
                <a:cubicBezTo>
                  <a:pt x="1246023" y="972922"/>
                  <a:pt x="1269187" y="999744"/>
                  <a:pt x="1316736" y="987552"/>
                </a:cubicBezTo>
                <a:cubicBezTo>
                  <a:pt x="1364285" y="975360"/>
                  <a:pt x="1456944" y="935127"/>
                  <a:pt x="1484986" y="899770"/>
                </a:cubicBezTo>
                <a:cubicBezTo>
                  <a:pt x="1513028" y="864413"/>
                  <a:pt x="1463041" y="801015"/>
                  <a:pt x="1484986" y="775412"/>
                </a:cubicBezTo>
                <a:cubicBezTo>
                  <a:pt x="1506931" y="749809"/>
                  <a:pt x="1578864" y="749809"/>
                  <a:pt x="1616659" y="746151"/>
                </a:cubicBezTo>
                <a:cubicBezTo>
                  <a:pt x="1654454" y="742493"/>
                  <a:pt x="1670304" y="764439"/>
                  <a:pt x="1711757" y="753466"/>
                </a:cubicBezTo>
                <a:cubicBezTo>
                  <a:pt x="1753210" y="742493"/>
                  <a:pt x="1816608" y="698602"/>
                  <a:pt x="1865376" y="680314"/>
                </a:cubicBezTo>
                <a:cubicBezTo>
                  <a:pt x="1914144" y="662026"/>
                  <a:pt x="1964131" y="653492"/>
                  <a:pt x="2004365" y="643738"/>
                </a:cubicBezTo>
                <a:cubicBezTo>
                  <a:pt x="2044599" y="633984"/>
                  <a:pt x="2068983" y="633984"/>
                  <a:pt x="2106778" y="621792"/>
                </a:cubicBezTo>
                <a:cubicBezTo>
                  <a:pt x="2144573" y="609600"/>
                  <a:pt x="2199437" y="579120"/>
                  <a:pt x="2231136" y="570586"/>
                </a:cubicBezTo>
                <a:cubicBezTo>
                  <a:pt x="2262835" y="562052"/>
                  <a:pt x="2268931" y="586436"/>
                  <a:pt x="2296973" y="570586"/>
                </a:cubicBezTo>
                <a:cubicBezTo>
                  <a:pt x="2325015" y="554736"/>
                  <a:pt x="2371345" y="492557"/>
                  <a:pt x="2399386" y="475488"/>
                </a:cubicBezTo>
                <a:cubicBezTo>
                  <a:pt x="2427427" y="458419"/>
                  <a:pt x="2445715" y="466954"/>
                  <a:pt x="2465222" y="468173"/>
                </a:cubicBezTo>
                <a:cubicBezTo>
                  <a:pt x="2484729" y="469392"/>
                  <a:pt x="2499360" y="490119"/>
                  <a:pt x="2516429" y="482804"/>
                </a:cubicBezTo>
                <a:cubicBezTo>
                  <a:pt x="2533498" y="475489"/>
                  <a:pt x="2546909" y="449885"/>
                  <a:pt x="2567635" y="424282"/>
                </a:cubicBezTo>
                <a:cubicBezTo>
                  <a:pt x="2588361" y="398679"/>
                  <a:pt x="2615184" y="347472"/>
                  <a:pt x="2640787" y="329184"/>
                </a:cubicBezTo>
                <a:cubicBezTo>
                  <a:pt x="2666390" y="310896"/>
                  <a:pt x="2684678" y="316992"/>
                  <a:pt x="2721254" y="314554"/>
                </a:cubicBezTo>
                <a:cubicBezTo>
                  <a:pt x="2757830" y="312116"/>
                  <a:pt x="2812694" y="327965"/>
                  <a:pt x="2860243" y="314554"/>
                </a:cubicBezTo>
                <a:cubicBezTo>
                  <a:pt x="2907792" y="301143"/>
                  <a:pt x="2969971" y="254813"/>
                  <a:pt x="3006547" y="234087"/>
                </a:cubicBezTo>
                <a:cubicBezTo>
                  <a:pt x="3043123" y="213361"/>
                  <a:pt x="3034589" y="203607"/>
                  <a:pt x="3079699" y="190196"/>
                </a:cubicBezTo>
                <a:cubicBezTo>
                  <a:pt x="3124809" y="176785"/>
                  <a:pt x="3223565" y="167031"/>
                  <a:pt x="3277210" y="153620"/>
                </a:cubicBezTo>
                <a:cubicBezTo>
                  <a:pt x="3330855" y="140209"/>
                  <a:pt x="3372307" y="124358"/>
                  <a:pt x="3401568" y="109728"/>
                </a:cubicBezTo>
                <a:cubicBezTo>
                  <a:pt x="3430829" y="95098"/>
                  <a:pt x="3414979" y="76810"/>
                  <a:pt x="3452774" y="65837"/>
                </a:cubicBezTo>
                <a:cubicBezTo>
                  <a:pt x="3490569" y="54864"/>
                  <a:pt x="3585667" y="54865"/>
                  <a:pt x="3628339" y="43892"/>
                </a:cubicBezTo>
                <a:cubicBezTo>
                  <a:pt x="3671011" y="32919"/>
                  <a:pt x="3708806" y="0"/>
                  <a:pt x="3708806" y="0"/>
                </a:cubicBezTo>
                <a:lnTo>
                  <a:pt x="3708806" y="0"/>
                </a:lnTo>
              </a:path>
            </a:pathLst>
          </a:custGeom>
          <a:ln>
            <a:solidFill>
              <a:srgbClr val="FF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0497" name="Group 36"/>
          <p:cNvGrpSpPr>
            <a:grpSpLocks/>
          </p:cNvGrpSpPr>
          <p:nvPr/>
        </p:nvGrpSpPr>
        <p:grpSpPr bwMode="auto">
          <a:xfrm flipH="1">
            <a:off x="2870200" y="4017963"/>
            <a:ext cx="971550" cy="261937"/>
            <a:chOff x="593" y="2410"/>
            <a:chExt cx="566" cy="151"/>
          </a:xfrm>
        </p:grpSpPr>
        <p:sp>
          <p:nvSpPr>
            <p:cNvPr id="20518" name="AutoShape 37"/>
            <p:cNvSpPr>
              <a:spLocks noChangeArrowheads="1"/>
            </p:cNvSpPr>
            <p:nvPr/>
          </p:nvSpPr>
          <p:spPr bwMode="auto">
            <a:xfrm>
              <a:off x="657" y="2425"/>
              <a:ext cx="502" cy="136"/>
            </a:xfrm>
            <a:prstGeom prst="wedgeRoundRectCallout">
              <a:avLst>
                <a:gd name="adj1" fmla="val 131403"/>
                <a:gd name="adj2" fmla="val 81907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20519" name="Text Box 38"/>
            <p:cNvSpPr txBox="1">
              <a:spLocks noChangeArrowheads="1"/>
            </p:cNvSpPr>
            <p:nvPr/>
          </p:nvSpPr>
          <p:spPr bwMode="auto">
            <a:xfrm>
              <a:off x="593" y="2410"/>
              <a:ext cx="54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b="1" dirty="0" smtClean="0">
                  <a:solidFill>
                    <a:schemeClr val="bg1"/>
                  </a:solidFill>
                  <a:latin typeface="Palatino Linotype" pitchFamily="18" charset="0"/>
                </a:rPr>
                <a:t>Dushanbe</a:t>
              </a:r>
              <a:endParaRPr lang="ru-RU" sz="1100" b="1" dirty="0">
                <a:solidFill>
                  <a:schemeClr val="bg1"/>
                </a:solidFill>
                <a:latin typeface="Palatino Linotype" pitchFamily="18" charset="0"/>
              </a:endParaRPr>
            </a:p>
          </p:txBody>
        </p:sp>
      </p:grpSp>
      <p:sp>
        <p:nvSpPr>
          <p:cNvPr id="42" name="Полилиния 41"/>
          <p:cNvSpPr/>
          <p:nvPr/>
        </p:nvSpPr>
        <p:spPr>
          <a:xfrm>
            <a:off x="1899238" y="2114727"/>
            <a:ext cx="1083682" cy="2266950"/>
          </a:xfrm>
          <a:custGeom>
            <a:avLst/>
            <a:gdLst>
              <a:gd name="connsiteX0" fmla="*/ 259598 w 1079736"/>
              <a:gd name="connsiteY0" fmla="*/ 2443277 h 2443277"/>
              <a:gd name="connsiteX1" fmla="*/ 237653 w 1079736"/>
              <a:gd name="connsiteY1" fmla="*/ 2348180 h 2443277"/>
              <a:gd name="connsiteX2" fmla="*/ 266913 w 1079736"/>
              <a:gd name="connsiteY2" fmla="*/ 2260397 h 2443277"/>
              <a:gd name="connsiteX3" fmla="*/ 288859 w 1079736"/>
              <a:gd name="connsiteY3" fmla="*/ 2223821 h 2443277"/>
              <a:gd name="connsiteX4" fmla="*/ 296174 w 1079736"/>
              <a:gd name="connsiteY4" fmla="*/ 2114093 h 2443277"/>
              <a:gd name="connsiteX5" fmla="*/ 266913 w 1079736"/>
              <a:gd name="connsiteY5" fmla="*/ 2040941 h 2443277"/>
              <a:gd name="connsiteX6" fmla="*/ 237653 w 1079736"/>
              <a:gd name="connsiteY6" fmla="*/ 1982420 h 2443277"/>
              <a:gd name="connsiteX7" fmla="*/ 237653 w 1079736"/>
              <a:gd name="connsiteY7" fmla="*/ 1931213 h 2443277"/>
              <a:gd name="connsiteX8" fmla="*/ 281544 w 1079736"/>
              <a:gd name="connsiteY8" fmla="*/ 1909268 h 2443277"/>
              <a:gd name="connsiteX9" fmla="*/ 332750 w 1079736"/>
              <a:gd name="connsiteY9" fmla="*/ 1887322 h 2443277"/>
              <a:gd name="connsiteX10" fmla="*/ 318120 w 1079736"/>
              <a:gd name="connsiteY10" fmla="*/ 1843431 h 2443277"/>
              <a:gd name="connsiteX11" fmla="*/ 259598 w 1079736"/>
              <a:gd name="connsiteY11" fmla="*/ 1784909 h 2443277"/>
              <a:gd name="connsiteX12" fmla="*/ 186446 w 1079736"/>
              <a:gd name="connsiteY12" fmla="*/ 1733703 h 2443277"/>
              <a:gd name="connsiteX13" fmla="*/ 149870 w 1079736"/>
              <a:gd name="connsiteY13" fmla="*/ 1748333 h 2443277"/>
              <a:gd name="connsiteX14" fmla="*/ 62088 w 1079736"/>
              <a:gd name="connsiteY14" fmla="*/ 1748333 h 2443277"/>
              <a:gd name="connsiteX15" fmla="*/ 3566 w 1079736"/>
              <a:gd name="connsiteY15" fmla="*/ 1741018 h 2443277"/>
              <a:gd name="connsiteX16" fmla="*/ 10881 w 1079736"/>
              <a:gd name="connsiteY16" fmla="*/ 1667866 h 2443277"/>
              <a:gd name="connsiteX17" fmla="*/ 47457 w 1079736"/>
              <a:gd name="connsiteY17" fmla="*/ 1594714 h 2443277"/>
              <a:gd name="connsiteX18" fmla="*/ 47457 w 1079736"/>
              <a:gd name="connsiteY18" fmla="*/ 1558138 h 2443277"/>
              <a:gd name="connsiteX19" fmla="*/ 47457 w 1079736"/>
              <a:gd name="connsiteY19" fmla="*/ 1477671 h 2443277"/>
              <a:gd name="connsiteX20" fmla="*/ 47457 w 1079736"/>
              <a:gd name="connsiteY20" fmla="*/ 1382573 h 2443277"/>
              <a:gd name="connsiteX21" fmla="*/ 47457 w 1079736"/>
              <a:gd name="connsiteY21" fmla="*/ 1316736 h 2443277"/>
              <a:gd name="connsiteX22" fmla="*/ 113294 w 1079736"/>
              <a:gd name="connsiteY22" fmla="*/ 1280160 h 2443277"/>
              <a:gd name="connsiteX23" fmla="*/ 179131 w 1079736"/>
              <a:gd name="connsiteY23" fmla="*/ 1265530 h 2443277"/>
              <a:gd name="connsiteX24" fmla="*/ 223022 w 1079736"/>
              <a:gd name="connsiteY24" fmla="*/ 1155802 h 2443277"/>
              <a:gd name="connsiteX25" fmla="*/ 310805 w 1079736"/>
              <a:gd name="connsiteY25" fmla="*/ 1097280 h 2443277"/>
              <a:gd name="connsiteX26" fmla="*/ 376641 w 1079736"/>
              <a:gd name="connsiteY26" fmla="*/ 1031444 h 2443277"/>
              <a:gd name="connsiteX27" fmla="*/ 464424 w 1079736"/>
              <a:gd name="connsiteY27" fmla="*/ 994868 h 2443277"/>
              <a:gd name="connsiteX28" fmla="*/ 479054 w 1079736"/>
              <a:gd name="connsiteY28" fmla="*/ 907085 h 2443277"/>
              <a:gd name="connsiteX29" fmla="*/ 471739 w 1079736"/>
              <a:gd name="connsiteY29" fmla="*/ 848564 h 2443277"/>
              <a:gd name="connsiteX30" fmla="*/ 515630 w 1079736"/>
              <a:gd name="connsiteY30" fmla="*/ 775412 h 2443277"/>
              <a:gd name="connsiteX31" fmla="*/ 581467 w 1079736"/>
              <a:gd name="connsiteY31" fmla="*/ 724205 h 2443277"/>
              <a:gd name="connsiteX32" fmla="*/ 705825 w 1079736"/>
              <a:gd name="connsiteY32" fmla="*/ 672999 h 2443277"/>
              <a:gd name="connsiteX33" fmla="*/ 881390 w 1079736"/>
              <a:gd name="connsiteY33" fmla="*/ 607162 h 2443277"/>
              <a:gd name="connsiteX34" fmla="*/ 1020379 w 1079736"/>
              <a:gd name="connsiteY34" fmla="*/ 541325 h 2443277"/>
              <a:gd name="connsiteX35" fmla="*/ 1056955 w 1079736"/>
              <a:gd name="connsiteY35" fmla="*/ 512064 h 2443277"/>
              <a:gd name="connsiteX36" fmla="*/ 1035009 w 1079736"/>
              <a:gd name="connsiteY36" fmla="*/ 424282 h 2443277"/>
              <a:gd name="connsiteX37" fmla="*/ 1078901 w 1079736"/>
              <a:gd name="connsiteY37" fmla="*/ 351130 h 2443277"/>
              <a:gd name="connsiteX38" fmla="*/ 1056955 w 1079736"/>
              <a:gd name="connsiteY38" fmla="*/ 292608 h 2443277"/>
              <a:gd name="connsiteX39" fmla="*/ 976488 w 1079736"/>
              <a:gd name="connsiteY39" fmla="*/ 277978 h 2443277"/>
              <a:gd name="connsiteX40" fmla="*/ 859445 w 1079736"/>
              <a:gd name="connsiteY40" fmla="*/ 256032 h 2443277"/>
              <a:gd name="connsiteX41" fmla="*/ 786293 w 1079736"/>
              <a:gd name="connsiteY41" fmla="*/ 204826 h 2443277"/>
              <a:gd name="connsiteX42" fmla="*/ 735086 w 1079736"/>
              <a:gd name="connsiteY42" fmla="*/ 204826 h 2443277"/>
              <a:gd name="connsiteX43" fmla="*/ 676565 w 1079736"/>
              <a:gd name="connsiteY43" fmla="*/ 168250 h 2443277"/>
              <a:gd name="connsiteX44" fmla="*/ 618043 w 1079736"/>
              <a:gd name="connsiteY44" fmla="*/ 124359 h 2443277"/>
              <a:gd name="connsiteX45" fmla="*/ 566837 w 1079736"/>
              <a:gd name="connsiteY45" fmla="*/ 36576 h 2443277"/>
              <a:gd name="connsiteX46" fmla="*/ 544891 w 1079736"/>
              <a:gd name="connsiteY46" fmla="*/ 0 h 244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79736" h="2443277">
                <a:moveTo>
                  <a:pt x="259598" y="2443277"/>
                </a:moveTo>
                <a:cubicBezTo>
                  <a:pt x="248016" y="2410968"/>
                  <a:pt x="236434" y="2378660"/>
                  <a:pt x="237653" y="2348180"/>
                </a:cubicBezTo>
                <a:cubicBezTo>
                  <a:pt x="238872" y="2317700"/>
                  <a:pt x="258379" y="2281123"/>
                  <a:pt x="266913" y="2260397"/>
                </a:cubicBezTo>
                <a:cubicBezTo>
                  <a:pt x="275447" y="2239671"/>
                  <a:pt x="283982" y="2248205"/>
                  <a:pt x="288859" y="2223821"/>
                </a:cubicBezTo>
                <a:cubicBezTo>
                  <a:pt x="293736" y="2199437"/>
                  <a:pt x="299832" y="2144573"/>
                  <a:pt x="296174" y="2114093"/>
                </a:cubicBezTo>
                <a:cubicBezTo>
                  <a:pt x="292516" y="2083613"/>
                  <a:pt x="276667" y="2062887"/>
                  <a:pt x="266913" y="2040941"/>
                </a:cubicBezTo>
                <a:cubicBezTo>
                  <a:pt x="257159" y="2018995"/>
                  <a:pt x="242530" y="2000708"/>
                  <a:pt x="237653" y="1982420"/>
                </a:cubicBezTo>
                <a:cubicBezTo>
                  <a:pt x="232776" y="1964132"/>
                  <a:pt x="230338" y="1943405"/>
                  <a:pt x="237653" y="1931213"/>
                </a:cubicBezTo>
                <a:cubicBezTo>
                  <a:pt x="244968" y="1919021"/>
                  <a:pt x="265694" y="1916583"/>
                  <a:pt x="281544" y="1909268"/>
                </a:cubicBezTo>
                <a:cubicBezTo>
                  <a:pt x="297394" y="1901953"/>
                  <a:pt x="326654" y="1898295"/>
                  <a:pt x="332750" y="1887322"/>
                </a:cubicBezTo>
                <a:cubicBezTo>
                  <a:pt x="338846" y="1876349"/>
                  <a:pt x="330312" y="1860500"/>
                  <a:pt x="318120" y="1843431"/>
                </a:cubicBezTo>
                <a:cubicBezTo>
                  <a:pt x="305928" y="1826362"/>
                  <a:pt x="281544" y="1803197"/>
                  <a:pt x="259598" y="1784909"/>
                </a:cubicBezTo>
                <a:cubicBezTo>
                  <a:pt x="237652" y="1766621"/>
                  <a:pt x="204734" y="1739799"/>
                  <a:pt x="186446" y="1733703"/>
                </a:cubicBezTo>
                <a:cubicBezTo>
                  <a:pt x="168158" y="1727607"/>
                  <a:pt x="170596" y="1745895"/>
                  <a:pt x="149870" y="1748333"/>
                </a:cubicBezTo>
                <a:cubicBezTo>
                  <a:pt x="129144" y="1750771"/>
                  <a:pt x="86472" y="1749552"/>
                  <a:pt x="62088" y="1748333"/>
                </a:cubicBezTo>
                <a:cubicBezTo>
                  <a:pt x="37704" y="1747114"/>
                  <a:pt x="12100" y="1754429"/>
                  <a:pt x="3566" y="1741018"/>
                </a:cubicBezTo>
                <a:cubicBezTo>
                  <a:pt x="-4969" y="1727607"/>
                  <a:pt x="3566" y="1692250"/>
                  <a:pt x="10881" y="1667866"/>
                </a:cubicBezTo>
                <a:cubicBezTo>
                  <a:pt x="18196" y="1643482"/>
                  <a:pt x="41361" y="1613002"/>
                  <a:pt x="47457" y="1594714"/>
                </a:cubicBezTo>
                <a:cubicBezTo>
                  <a:pt x="53553" y="1576426"/>
                  <a:pt x="47457" y="1558138"/>
                  <a:pt x="47457" y="1558138"/>
                </a:cubicBezTo>
                <a:lnTo>
                  <a:pt x="47457" y="1477671"/>
                </a:lnTo>
                <a:lnTo>
                  <a:pt x="47457" y="1382573"/>
                </a:lnTo>
                <a:cubicBezTo>
                  <a:pt x="47457" y="1355751"/>
                  <a:pt x="36484" y="1333805"/>
                  <a:pt x="47457" y="1316736"/>
                </a:cubicBezTo>
                <a:cubicBezTo>
                  <a:pt x="58430" y="1299667"/>
                  <a:pt x="91348" y="1288694"/>
                  <a:pt x="113294" y="1280160"/>
                </a:cubicBezTo>
                <a:cubicBezTo>
                  <a:pt x="135240" y="1271626"/>
                  <a:pt x="160843" y="1286256"/>
                  <a:pt x="179131" y="1265530"/>
                </a:cubicBezTo>
                <a:cubicBezTo>
                  <a:pt x="197419" y="1244804"/>
                  <a:pt x="201076" y="1183844"/>
                  <a:pt x="223022" y="1155802"/>
                </a:cubicBezTo>
                <a:cubicBezTo>
                  <a:pt x="244968" y="1127760"/>
                  <a:pt x="285202" y="1118006"/>
                  <a:pt x="310805" y="1097280"/>
                </a:cubicBezTo>
                <a:cubicBezTo>
                  <a:pt x="336408" y="1076554"/>
                  <a:pt x="351038" y="1048513"/>
                  <a:pt x="376641" y="1031444"/>
                </a:cubicBezTo>
                <a:cubicBezTo>
                  <a:pt x="402244" y="1014375"/>
                  <a:pt x="447355" y="1015594"/>
                  <a:pt x="464424" y="994868"/>
                </a:cubicBezTo>
                <a:cubicBezTo>
                  <a:pt x="481493" y="974141"/>
                  <a:pt x="477835" y="931469"/>
                  <a:pt x="479054" y="907085"/>
                </a:cubicBezTo>
                <a:cubicBezTo>
                  <a:pt x="480273" y="882701"/>
                  <a:pt x="465643" y="870509"/>
                  <a:pt x="471739" y="848564"/>
                </a:cubicBezTo>
                <a:cubicBezTo>
                  <a:pt x="477835" y="826618"/>
                  <a:pt x="497342" y="796138"/>
                  <a:pt x="515630" y="775412"/>
                </a:cubicBezTo>
                <a:cubicBezTo>
                  <a:pt x="533918" y="754686"/>
                  <a:pt x="549768" y="741274"/>
                  <a:pt x="581467" y="724205"/>
                </a:cubicBezTo>
                <a:cubicBezTo>
                  <a:pt x="613166" y="707136"/>
                  <a:pt x="655838" y="692506"/>
                  <a:pt x="705825" y="672999"/>
                </a:cubicBezTo>
                <a:cubicBezTo>
                  <a:pt x="755812" y="653492"/>
                  <a:pt x="828964" y="629108"/>
                  <a:pt x="881390" y="607162"/>
                </a:cubicBezTo>
                <a:cubicBezTo>
                  <a:pt x="933816" y="585216"/>
                  <a:pt x="991118" y="557175"/>
                  <a:pt x="1020379" y="541325"/>
                </a:cubicBezTo>
                <a:cubicBezTo>
                  <a:pt x="1049640" y="525475"/>
                  <a:pt x="1054517" y="531571"/>
                  <a:pt x="1056955" y="512064"/>
                </a:cubicBezTo>
                <a:cubicBezTo>
                  <a:pt x="1059393" y="492557"/>
                  <a:pt x="1031351" y="451104"/>
                  <a:pt x="1035009" y="424282"/>
                </a:cubicBezTo>
                <a:cubicBezTo>
                  <a:pt x="1038667" y="397460"/>
                  <a:pt x="1075243" y="373076"/>
                  <a:pt x="1078901" y="351130"/>
                </a:cubicBezTo>
                <a:cubicBezTo>
                  <a:pt x="1082559" y="329184"/>
                  <a:pt x="1074024" y="304800"/>
                  <a:pt x="1056955" y="292608"/>
                </a:cubicBezTo>
                <a:cubicBezTo>
                  <a:pt x="1039886" y="280416"/>
                  <a:pt x="976488" y="277978"/>
                  <a:pt x="976488" y="277978"/>
                </a:cubicBezTo>
                <a:cubicBezTo>
                  <a:pt x="943570" y="271882"/>
                  <a:pt x="891144" y="268224"/>
                  <a:pt x="859445" y="256032"/>
                </a:cubicBezTo>
                <a:cubicBezTo>
                  <a:pt x="827746" y="243840"/>
                  <a:pt x="807019" y="213360"/>
                  <a:pt x="786293" y="204826"/>
                </a:cubicBezTo>
                <a:cubicBezTo>
                  <a:pt x="765567" y="196292"/>
                  <a:pt x="753374" y="210922"/>
                  <a:pt x="735086" y="204826"/>
                </a:cubicBezTo>
                <a:cubicBezTo>
                  <a:pt x="716798" y="198730"/>
                  <a:pt x="696072" y="181661"/>
                  <a:pt x="676565" y="168250"/>
                </a:cubicBezTo>
                <a:cubicBezTo>
                  <a:pt x="657058" y="154839"/>
                  <a:pt x="636331" y="146305"/>
                  <a:pt x="618043" y="124359"/>
                </a:cubicBezTo>
                <a:cubicBezTo>
                  <a:pt x="599755" y="102413"/>
                  <a:pt x="579029" y="57302"/>
                  <a:pt x="566837" y="36576"/>
                </a:cubicBezTo>
                <a:cubicBezTo>
                  <a:pt x="554645" y="15850"/>
                  <a:pt x="549768" y="7925"/>
                  <a:pt x="544891" y="0"/>
                </a:cubicBezTo>
              </a:path>
            </a:pathLst>
          </a:custGeom>
          <a:ln>
            <a:solidFill>
              <a:srgbClr val="FF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1370007" y="4311827"/>
            <a:ext cx="851674" cy="225425"/>
          </a:xfrm>
          <a:custGeom>
            <a:avLst/>
            <a:gdLst>
              <a:gd name="connsiteX0" fmla="*/ 848563 w 848563"/>
              <a:gd name="connsiteY0" fmla="*/ 44067 h 241578"/>
              <a:gd name="connsiteX1" fmla="*/ 746151 w 848563"/>
              <a:gd name="connsiteY1" fmla="*/ 176 h 241578"/>
              <a:gd name="connsiteX2" fmla="*/ 643738 w 848563"/>
              <a:gd name="connsiteY2" fmla="*/ 58698 h 241578"/>
              <a:gd name="connsiteX3" fmla="*/ 526695 w 848563"/>
              <a:gd name="connsiteY3" fmla="*/ 29437 h 241578"/>
              <a:gd name="connsiteX4" fmla="*/ 409651 w 848563"/>
              <a:gd name="connsiteY4" fmla="*/ 29437 h 241578"/>
              <a:gd name="connsiteX5" fmla="*/ 321869 w 848563"/>
              <a:gd name="connsiteY5" fmla="*/ 95274 h 241578"/>
              <a:gd name="connsiteX6" fmla="*/ 234087 w 848563"/>
              <a:gd name="connsiteY6" fmla="*/ 139165 h 241578"/>
              <a:gd name="connsiteX7" fmla="*/ 146304 w 848563"/>
              <a:gd name="connsiteY7" fmla="*/ 175741 h 241578"/>
              <a:gd name="connsiteX8" fmla="*/ 43891 w 848563"/>
              <a:gd name="connsiteY8" fmla="*/ 153795 h 241578"/>
              <a:gd name="connsiteX9" fmla="*/ 0 w 848563"/>
              <a:gd name="connsiteY9" fmla="*/ 241578 h 241578"/>
              <a:gd name="connsiteX10" fmla="*/ 0 w 848563"/>
              <a:gd name="connsiteY10" fmla="*/ 241578 h 241578"/>
              <a:gd name="connsiteX11" fmla="*/ 0 w 848563"/>
              <a:gd name="connsiteY11" fmla="*/ 241578 h 24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8563" h="241578">
                <a:moveTo>
                  <a:pt x="848563" y="44067"/>
                </a:moveTo>
                <a:cubicBezTo>
                  <a:pt x="814425" y="20902"/>
                  <a:pt x="780288" y="-2262"/>
                  <a:pt x="746151" y="176"/>
                </a:cubicBezTo>
                <a:cubicBezTo>
                  <a:pt x="712014" y="2614"/>
                  <a:pt x="680314" y="53821"/>
                  <a:pt x="643738" y="58698"/>
                </a:cubicBezTo>
                <a:cubicBezTo>
                  <a:pt x="607162" y="63575"/>
                  <a:pt x="565709" y="34314"/>
                  <a:pt x="526695" y="29437"/>
                </a:cubicBezTo>
                <a:cubicBezTo>
                  <a:pt x="487681" y="24560"/>
                  <a:pt x="443789" y="18464"/>
                  <a:pt x="409651" y="29437"/>
                </a:cubicBezTo>
                <a:cubicBezTo>
                  <a:pt x="375513" y="40410"/>
                  <a:pt x="351130" y="76986"/>
                  <a:pt x="321869" y="95274"/>
                </a:cubicBezTo>
                <a:cubicBezTo>
                  <a:pt x="292608" y="113562"/>
                  <a:pt x="263348" y="125754"/>
                  <a:pt x="234087" y="139165"/>
                </a:cubicBezTo>
                <a:cubicBezTo>
                  <a:pt x="204826" y="152576"/>
                  <a:pt x="178003" y="173303"/>
                  <a:pt x="146304" y="175741"/>
                </a:cubicBezTo>
                <a:cubicBezTo>
                  <a:pt x="114605" y="178179"/>
                  <a:pt x="68275" y="142822"/>
                  <a:pt x="43891" y="153795"/>
                </a:cubicBezTo>
                <a:cubicBezTo>
                  <a:pt x="19507" y="164768"/>
                  <a:pt x="0" y="241578"/>
                  <a:pt x="0" y="241578"/>
                </a:cubicBezTo>
                <a:lnTo>
                  <a:pt x="0" y="241578"/>
                </a:lnTo>
                <a:lnTo>
                  <a:pt x="0" y="241578"/>
                </a:lnTo>
              </a:path>
            </a:pathLst>
          </a:custGeom>
          <a:ln>
            <a:solidFill>
              <a:srgbClr val="FF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1966179" y="4356277"/>
            <a:ext cx="255502" cy="1539875"/>
          </a:xfrm>
          <a:custGeom>
            <a:avLst/>
            <a:gdLst>
              <a:gd name="connsiteX0" fmla="*/ 197547 w 256605"/>
              <a:gd name="connsiteY0" fmla="*/ 0 h 1660551"/>
              <a:gd name="connsiteX1" fmla="*/ 175601 w 256605"/>
              <a:gd name="connsiteY1" fmla="*/ 87783 h 1660551"/>
              <a:gd name="connsiteX2" fmla="*/ 153655 w 256605"/>
              <a:gd name="connsiteY2" fmla="*/ 146304 h 1660551"/>
              <a:gd name="connsiteX3" fmla="*/ 87819 w 256605"/>
              <a:gd name="connsiteY3" fmla="*/ 175565 h 1660551"/>
              <a:gd name="connsiteX4" fmla="*/ 58558 w 256605"/>
              <a:gd name="connsiteY4" fmla="*/ 241402 h 1660551"/>
              <a:gd name="connsiteX5" fmla="*/ 43927 w 256605"/>
              <a:gd name="connsiteY5" fmla="*/ 365760 h 1660551"/>
              <a:gd name="connsiteX6" fmla="*/ 51243 w 256605"/>
              <a:gd name="connsiteY6" fmla="*/ 460858 h 1660551"/>
              <a:gd name="connsiteX7" fmla="*/ 95134 w 256605"/>
              <a:gd name="connsiteY7" fmla="*/ 548640 h 1660551"/>
              <a:gd name="connsiteX8" fmla="*/ 124395 w 256605"/>
              <a:gd name="connsiteY8" fmla="*/ 636423 h 1660551"/>
              <a:gd name="connsiteX9" fmla="*/ 80503 w 256605"/>
              <a:gd name="connsiteY9" fmla="*/ 694944 h 1660551"/>
              <a:gd name="connsiteX10" fmla="*/ 109764 w 256605"/>
              <a:gd name="connsiteY10" fmla="*/ 760781 h 1660551"/>
              <a:gd name="connsiteX11" fmla="*/ 197547 w 256605"/>
              <a:gd name="connsiteY11" fmla="*/ 804672 h 1660551"/>
              <a:gd name="connsiteX12" fmla="*/ 234123 w 256605"/>
              <a:gd name="connsiteY12" fmla="*/ 826618 h 1660551"/>
              <a:gd name="connsiteX13" fmla="*/ 256068 w 256605"/>
              <a:gd name="connsiteY13" fmla="*/ 899770 h 1660551"/>
              <a:gd name="connsiteX14" fmla="*/ 212177 w 256605"/>
              <a:gd name="connsiteY14" fmla="*/ 987552 h 1660551"/>
              <a:gd name="connsiteX15" fmla="*/ 146340 w 256605"/>
              <a:gd name="connsiteY15" fmla="*/ 1009498 h 1660551"/>
              <a:gd name="connsiteX16" fmla="*/ 73188 w 256605"/>
              <a:gd name="connsiteY16" fmla="*/ 1009498 h 1660551"/>
              <a:gd name="connsiteX17" fmla="*/ 43927 w 256605"/>
              <a:gd name="connsiteY17" fmla="*/ 1089965 h 1660551"/>
              <a:gd name="connsiteX18" fmla="*/ 51243 w 256605"/>
              <a:gd name="connsiteY18" fmla="*/ 1126541 h 1660551"/>
              <a:gd name="connsiteX19" fmla="*/ 29297 w 256605"/>
              <a:gd name="connsiteY19" fmla="*/ 1236269 h 1660551"/>
              <a:gd name="connsiteX20" fmla="*/ 58558 w 256605"/>
              <a:gd name="connsiteY20" fmla="*/ 1316736 h 1660551"/>
              <a:gd name="connsiteX21" fmla="*/ 102449 w 256605"/>
              <a:gd name="connsiteY21" fmla="*/ 1353312 h 1660551"/>
              <a:gd name="connsiteX22" fmla="*/ 43927 w 256605"/>
              <a:gd name="connsiteY22" fmla="*/ 1433780 h 1660551"/>
              <a:gd name="connsiteX23" fmla="*/ 36 w 256605"/>
              <a:gd name="connsiteY23" fmla="*/ 1528877 h 1660551"/>
              <a:gd name="connsiteX24" fmla="*/ 36612 w 256605"/>
              <a:gd name="connsiteY24" fmla="*/ 1580084 h 1660551"/>
              <a:gd name="connsiteX25" fmla="*/ 51243 w 256605"/>
              <a:gd name="connsiteY25" fmla="*/ 1616660 h 1660551"/>
              <a:gd name="connsiteX26" fmla="*/ 43927 w 256605"/>
              <a:gd name="connsiteY26" fmla="*/ 1660551 h 166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6605" h="1660551">
                <a:moveTo>
                  <a:pt x="197547" y="0"/>
                </a:moveTo>
                <a:cubicBezTo>
                  <a:pt x="190231" y="31699"/>
                  <a:pt x="182916" y="63399"/>
                  <a:pt x="175601" y="87783"/>
                </a:cubicBezTo>
                <a:cubicBezTo>
                  <a:pt x="168286" y="112167"/>
                  <a:pt x="168285" y="131674"/>
                  <a:pt x="153655" y="146304"/>
                </a:cubicBezTo>
                <a:cubicBezTo>
                  <a:pt x="139025" y="160934"/>
                  <a:pt x="103668" y="159715"/>
                  <a:pt x="87819" y="175565"/>
                </a:cubicBezTo>
                <a:cubicBezTo>
                  <a:pt x="71970" y="191415"/>
                  <a:pt x="65873" y="209703"/>
                  <a:pt x="58558" y="241402"/>
                </a:cubicBezTo>
                <a:cubicBezTo>
                  <a:pt x="51243" y="273101"/>
                  <a:pt x="45146" y="329184"/>
                  <a:pt x="43927" y="365760"/>
                </a:cubicBezTo>
                <a:cubicBezTo>
                  <a:pt x="42708" y="402336"/>
                  <a:pt x="42709" y="430378"/>
                  <a:pt x="51243" y="460858"/>
                </a:cubicBezTo>
                <a:cubicBezTo>
                  <a:pt x="59777" y="491338"/>
                  <a:pt x="82942" y="519379"/>
                  <a:pt x="95134" y="548640"/>
                </a:cubicBezTo>
                <a:cubicBezTo>
                  <a:pt x="107326" y="577901"/>
                  <a:pt x="126833" y="612039"/>
                  <a:pt x="124395" y="636423"/>
                </a:cubicBezTo>
                <a:cubicBezTo>
                  <a:pt x="121957" y="660807"/>
                  <a:pt x="82942" y="674218"/>
                  <a:pt x="80503" y="694944"/>
                </a:cubicBezTo>
                <a:cubicBezTo>
                  <a:pt x="78064" y="715670"/>
                  <a:pt x="90257" y="742493"/>
                  <a:pt x="109764" y="760781"/>
                </a:cubicBezTo>
                <a:cubicBezTo>
                  <a:pt x="129271" y="779069"/>
                  <a:pt x="176821" y="793699"/>
                  <a:pt x="197547" y="804672"/>
                </a:cubicBezTo>
                <a:cubicBezTo>
                  <a:pt x="218273" y="815645"/>
                  <a:pt x="224370" y="810768"/>
                  <a:pt x="234123" y="826618"/>
                </a:cubicBezTo>
                <a:cubicBezTo>
                  <a:pt x="243876" y="842468"/>
                  <a:pt x="259726" y="872948"/>
                  <a:pt x="256068" y="899770"/>
                </a:cubicBezTo>
                <a:cubicBezTo>
                  <a:pt x="252410" y="926592"/>
                  <a:pt x="230465" y="969264"/>
                  <a:pt x="212177" y="987552"/>
                </a:cubicBezTo>
                <a:cubicBezTo>
                  <a:pt x="193889" y="1005840"/>
                  <a:pt x="169505" y="1005840"/>
                  <a:pt x="146340" y="1009498"/>
                </a:cubicBezTo>
                <a:cubicBezTo>
                  <a:pt x="123175" y="1013156"/>
                  <a:pt x="90257" y="996087"/>
                  <a:pt x="73188" y="1009498"/>
                </a:cubicBezTo>
                <a:cubicBezTo>
                  <a:pt x="56119" y="1022909"/>
                  <a:pt x="47584" y="1070458"/>
                  <a:pt x="43927" y="1089965"/>
                </a:cubicBezTo>
                <a:cubicBezTo>
                  <a:pt x="40269" y="1109472"/>
                  <a:pt x="53681" y="1102157"/>
                  <a:pt x="51243" y="1126541"/>
                </a:cubicBezTo>
                <a:cubicBezTo>
                  <a:pt x="48805" y="1150925"/>
                  <a:pt x="28078" y="1204570"/>
                  <a:pt x="29297" y="1236269"/>
                </a:cubicBezTo>
                <a:cubicBezTo>
                  <a:pt x="30516" y="1267968"/>
                  <a:pt x="46366" y="1297229"/>
                  <a:pt x="58558" y="1316736"/>
                </a:cubicBezTo>
                <a:cubicBezTo>
                  <a:pt x="70750" y="1336243"/>
                  <a:pt x="104887" y="1333805"/>
                  <a:pt x="102449" y="1353312"/>
                </a:cubicBezTo>
                <a:cubicBezTo>
                  <a:pt x="100011" y="1372819"/>
                  <a:pt x="60996" y="1404519"/>
                  <a:pt x="43927" y="1433780"/>
                </a:cubicBezTo>
                <a:cubicBezTo>
                  <a:pt x="26858" y="1463041"/>
                  <a:pt x="1255" y="1504493"/>
                  <a:pt x="36" y="1528877"/>
                </a:cubicBezTo>
                <a:cubicBezTo>
                  <a:pt x="-1183" y="1553261"/>
                  <a:pt x="28077" y="1565454"/>
                  <a:pt x="36612" y="1580084"/>
                </a:cubicBezTo>
                <a:cubicBezTo>
                  <a:pt x="45146" y="1594715"/>
                  <a:pt x="50024" y="1603249"/>
                  <a:pt x="51243" y="1616660"/>
                </a:cubicBezTo>
                <a:cubicBezTo>
                  <a:pt x="52462" y="1630071"/>
                  <a:pt x="48194" y="1645311"/>
                  <a:pt x="43927" y="1660551"/>
                </a:cubicBezTo>
              </a:path>
            </a:pathLst>
          </a:custGeom>
          <a:ln>
            <a:solidFill>
              <a:srgbClr val="FF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0507" name="Group 39"/>
          <p:cNvGrpSpPr>
            <a:grpSpLocks/>
          </p:cNvGrpSpPr>
          <p:nvPr/>
        </p:nvGrpSpPr>
        <p:grpSpPr bwMode="auto">
          <a:xfrm flipH="1">
            <a:off x="620713" y="4721225"/>
            <a:ext cx="1300162" cy="273050"/>
            <a:chOff x="2132" y="2977"/>
            <a:chExt cx="771" cy="186"/>
          </a:xfrm>
        </p:grpSpPr>
        <p:sp>
          <p:nvSpPr>
            <p:cNvPr id="20516" name="AutoShape 40"/>
            <p:cNvSpPr>
              <a:spLocks noChangeArrowheads="1"/>
            </p:cNvSpPr>
            <p:nvPr/>
          </p:nvSpPr>
          <p:spPr bwMode="auto">
            <a:xfrm>
              <a:off x="2132" y="2977"/>
              <a:ext cx="771" cy="181"/>
            </a:xfrm>
            <a:prstGeom prst="wedgeRoundRectCallout">
              <a:avLst>
                <a:gd name="adj1" fmla="val -65407"/>
                <a:gd name="adj2" fmla="val 95301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20517" name="Text Box 41"/>
            <p:cNvSpPr txBox="1">
              <a:spLocks noChangeArrowheads="1"/>
            </p:cNvSpPr>
            <p:nvPr/>
          </p:nvSpPr>
          <p:spPr bwMode="auto">
            <a:xfrm>
              <a:off x="2176" y="2985"/>
              <a:ext cx="70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b="1" dirty="0" smtClean="0">
                  <a:solidFill>
                    <a:schemeClr val="bg1"/>
                  </a:solidFill>
                  <a:latin typeface="Palatino Linotype" pitchFamily="18" charset="0"/>
                </a:rPr>
                <a:t>Kurgan-tube</a:t>
              </a:r>
              <a:endParaRPr lang="ru-RU" sz="1100" b="1" dirty="0">
                <a:solidFill>
                  <a:schemeClr val="bg1"/>
                </a:solidFill>
                <a:latin typeface="Palatino Linotype" pitchFamily="18" charset="0"/>
              </a:endParaRPr>
            </a:p>
          </p:txBody>
        </p:sp>
      </p:grpSp>
      <p:sp>
        <p:nvSpPr>
          <p:cNvPr id="48" name="Полилиния 47"/>
          <p:cNvSpPr/>
          <p:nvPr/>
        </p:nvSpPr>
        <p:spPr>
          <a:xfrm>
            <a:off x="2221681" y="4384058"/>
            <a:ext cx="5841310" cy="1930400"/>
          </a:xfrm>
          <a:custGeom>
            <a:avLst/>
            <a:gdLst>
              <a:gd name="connsiteX0" fmla="*/ 0 w 5829300"/>
              <a:gd name="connsiteY0" fmla="*/ 0 h 2081679"/>
              <a:gd name="connsiteX1" fmla="*/ 76200 w 5829300"/>
              <a:gd name="connsiteY1" fmla="*/ 69850 h 2081679"/>
              <a:gd name="connsiteX2" fmla="*/ 184150 w 5829300"/>
              <a:gd name="connsiteY2" fmla="*/ 63500 h 2081679"/>
              <a:gd name="connsiteX3" fmla="*/ 273050 w 5829300"/>
              <a:gd name="connsiteY3" fmla="*/ 76200 h 2081679"/>
              <a:gd name="connsiteX4" fmla="*/ 317500 w 5829300"/>
              <a:gd name="connsiteY4" fmla="*/ 114300 h 2081679"/>
              <a:gd name="connsiteX5" fmla="*/ 425450 w 5829300"/>
              <a:gd name="connsiteY5" fmla="*/ 133350 h 2081679"/>
              <a:gd name="connsiteX6" fmla="*/ 412750 w 5829300"/>
              <a:gd name="connsiteY6" fmla="*/ 254000 h 2081679"/>
              <a:gd name="connsiteX7" fmla="*/ 444500 w 5829300"/>
              <a:gd name="connsiteY7" fmla="*/ 349250 h 2081679"/>
              <a:gd name="connsiteX8" fmla="*/ 425450 w 5829300"/>
              <a:gd name="connsiteY8" fmla="*/ 450850 h 2081679"/>
              <a:gd name="connsiteX9" fmla="*/ 527050 w 5829300"/>
              <a:gd name="connsiteY9" fmla="*/ 508000 h 2081679"/>
              <a:gd name="connsiteX10" fmla="*/ 552450 w 5829300"/>
              <a:gd name="connsiteY10" fmla="*/ 704850 h 2081679"/>
              <a:gd name="connsiteX11" fmla="*/ 685800 w 5829300"/>
              <a:gd name="connsiteY11" fmla="*/ 800100 h 2081679"/>
              <a:gd name="connsiteX12" fmla="*/ 806450 w 5829300"/>
              <a:gd name="connsiteY12" fmla="*/ 793750 h 2081679"/>
              <a:gd name="connsiteX13" fmla="*/ 882650 w 5829300"/>
              <a:gd name="connsiteY13" fmla="*/ 717550 h 2081679"/>
              <a:gd name="connsiteX14" fmla="*/ 984250 w 5829300"/>
              <a:gd name="connsiteY14" fmla="*/ 704850 h 2081679"/>
              <a:gd name="connsiteX15" fmla="*/ 1117600 w 5829300"/>
              <a:gd name="connsiteY15" fmla="*/ 742950 h 2081679"/>
              <a:gd name="connsiteX16" fmla="*/ 1320800 w 5829300"/>
              <a:gd name="connsiteY16" fmla="*/ 717550 h 2081679"/>
              <a:gd name="connsiteX17" fmla="*/ 1377950 w 5829300"/>
              <a:gd name="connsiteY17" fmla="*/ 654050 h 2081679"/>
              <a:gd name="connsiteX18" fmla="*/ 1504950 w 5829300"/>
              <a:gd name="connsiteY18" fmla="*/ 565150 h 2081679"/>
              <a:gd name="connsiteX19" fmla="*/ 1555750 w 5829300"/>
              <a:gd name="connsiteY19" fmla="*/ 488950 h 2081679"/>
              <a:gd name="connsiteX20" fmla="*/ 1644650 w 5829300"/>
              <a:gd name="connsiteY20" fmla="*/ 361950 h 2081679"/>
              <a:gd name="connsiteX21" fmla="*/ 1720850 w 5829300"/>
              <a:gd name="connsiteY21" fmla="*/ 254000 h 2081679"/>
              <a:gd name="connsiteX22" fmla="*/ 1758950 w 5829300"/>
              <a:gd name="connsiteY22" fmla="*/ 165100 h 2081679"/>
              <a:gd name="connsiteX23" fmla="*/ 1860550 w 5829300"/>
              <a:gd name="connsiteY23" fmla="*/ 57150 h 2081679"/>
              <a:gd name="connsiteX24" fmla="*/ 2006600 w 5829300"/>
              <a:gd name="connsiteY24" fmla="*/ 69850 h 2081679"/>
              <a:gd name="connsiteX25" fmla="*/ 2159000 w 5829300"/>
              <a:gd name="connsiteY25" fmla="*/ 114300 h 2081679"/>
              <a:gd name="connsiteX26" fmla="*/ 2362200 w 5829300"/>
              <a:gd name="connsiteY26" fmla="*/ 266700 h 2081679"/>
              <a:gd name="connsiteX27" fmla="*/ 2387600 w 5829300"/>
              <a:gd name="connsiteY27" fmla="*/ 444500 h 2081679"/>
              <a:gd name="connsiteX28" fmla="*/ 2286000 w 5829300"/>
              <a:gd name="connsiteY28" fmla="*/ 622300 h 2081679"/>
              <a:gd name="connsiteX29" fmla="*/ 2451100 w 5829300"/>
              <a:gd name="connsiteY29" fmla="*/ 673100 h 2081679"/>
              <a:gd name="connsiteX30" fmla="*/ 2584450 w 5829300"/>
              <a:gd name="connsiteY30" fmla="*/ 736600 h 2081679"/>
              <a:gd name="connsiteX31" fmla="*/ 2559050 w 5829300"/>
              <a:gd name="connsiteY31" fmla="*/ 914400 h 2081679"/>
              <a:gd name="connsiteX32" fmla="*/ 2527300 w 5829300"/>
              <a:gd name="connsiteY32" fmla="*/ 1016000 h 2081679"/>
              <a:gd name="connsiteX33" fmla="*/ 2559050 w 5829300"/>
              <a:gd name="connsiteY33" fmla="*/ 1181100 h 2081679"/>
              <a:gd name="connsiteX34" fmla="*/ 2520950 w 5829300"/>
              <a:gd name="connsiteY34" fmla="*/ 1327150 h 2081679"/>
              <a:gd name="connsiteX35" fmla="*/ 2565400 w 5829300"/>
              <a:gd name="connsiteY35" fmla="*/ 1447800 h 2081679"/>
              <a:gd name="connsiteX36" fmla="*/ 2495550 w 5829300"/>
              <a:gd name="connsiteY36" fmla="*/ 1581150 h 2081679"/>
              <a:gd name="connsiteX37" fmla="*/ 2540000 w 5829300"/>
              <a:gd name="connsiteY37" fmla="*/ 1746250 h 2081679"/>
              <a:gd name="connsiteX38" fmla="*/ 2603500 w 5829300"/>
              <a:gd name="connsiteY38" fmla="*/ 1873250 h 2081679"/>
              <a:gd name="connsiteX39" fmla="*/ 2660650 w 5829300"/>
              <a:gd name="connsiteY39" fmla="*/ 2044700 h 2081679"/>
              <a:gd name="connsiteX40" fmla="*/ 2749550 w 5829300"/>
              <a:gd name="connsiteY40" fmla="*/ 2070100 h 2081679"/>
              <a:gd name="connsiteX41" fmla="*/ 2806700 w 5829300"/>
              <a:gd name="connsiteY41" fmla="*/ 2076450 h 2081679"/>
              <a:gd name="connsiteX42" fmla="*/ 2876550 w 5829300"/>
              <a:gd name="connsiteY42" fmla="*/ 1993900 h 2081679"/>
              <a:gd name="connsiteX43" fmla="*/ 2952750 w 5829300"/>
              <a:gd name="connsiteY43" fmla="*/ 1930400 h 2081679"/>
              <a:gd name="connsiteX44" fmla="*/ 3035300 w 5829300"/>
              <a:gd name="connsiteY44" fmla="*/ 1860550 h 2081679"/>
              <a:gd name="connsiteX45" fmla="*/ 3124200 w 5829300"/>
              <a:gd name="connsiteY45" fmla="*/ 1809750 h 2081679"/>
              <a:gd name="connsiteX46" fmla="*/ 3194050 w 5829300"/>
              <a:gd name="connsiteY46" fmla="*/ 1758950 h 2081679"/>
              <a:gd name="connsiteX47" fmla="*/ 3295650 w 5829300"/>
              <a:gd name="connsiteY47" fmla="*/ 1720850 h 2081679"/>
              <a:gd name="connsiteX48" fmla="*/ 3378200 w 5829300"/>
              <a:gd name="connsiteY48" fmla="*/ 1651000 h 2081679"/>
              <a:gd name="connsiteX49" fmla="*/ 3536950 w 5829300"/>
              <a:gd name="connsiteY49" fmla="*/ 1638300 h 2081679"/>
              <a:gd name="connsiteX50" fmla="*/ 3651250 w 5829300"/>
              <a:gd name="connsiteY50" fmla="*/ 1587500 h 2081679"/>
              <a:gd name="connsiteX51" fmla="*/ 3708400 w 5829300"/>
              <a:gd name="connsiteY51" fmla="*/ 1460500 h 2081679"/>
              <a:gd name="connsiteX52" fmla="*/ 3803650 w 5829300"/>
              <a:gd name="connsiteY52" fmla="*/ 1390650 h 2081679"/>
              <a:gd name="connsiteX53" fmla="*/ 3949700 w 5829300"/>
              <a:gd name="connsiteY53" fmla="*/ 1327150 h 2081679"/>
              <a:gd name="connsiteX54" fmla="*/ 4032250 w 5829300"/>
              <a:gd name="connsiteY54" fmla="*/ 1295400 h 2081679"/>
              <a:gd name="connsiteX55" fmla="*/ 4025900 w 5829300"/>
              <a:gd name="connsiteY55" fmla="*/ 1155700 h 2081679"/>
              <a:gd name="connsiteX56" fmla="*/ 4032250 w 5829300"/>
              <a:gd name="connsiteY56" fmla="*/ 1016000 h 2081679"/>
              <a:gd name="connsiteX57" fmla="*/ 4000500 w 5829300"/>
              <a:gd name="connsiteY57" fmla="*/ 933450 h 2081679"/>
              <a:gd name="connsiteX58" fmla="*/ 4064000 w 5829300"/>
              <a:gd name="connsiteY58" fmla="*/ 920750 h 2081679"/>
              <a:gd name="connsiteX59" fmla="*/ 4102100 w 5829300"/>
              <a:gd name="connsiteY59" fmla="*/ 850900 h 2081679"/>
              <a:gd name="connsiteX60" fmla="*/ 4159250 w 5829300"/>
              <a:gd name="connsiteY60" fmla="*/ 774700 h 2081679"/>
              <a:gd name="connsiteX61" fmla="*/ 4356100 w 5829300"/>
              <a:gd name="connsiteY61" fmla="*/ 698500 h 2081679"/>
              <a:gd name="connsiteX62" fmla="*/ 4559300 w 5829300"/>
              <a:gd name="connsiteY62" fmla="*/ 660400 h 2081679"/>
              <a:gd name="connsiteX63" fmla="*/ 4654550 w 5829300"/>
              <a:gd name="connsiteY63" fmla="*/ 622300 h 2081679"/>
              <a:gd name="connsiteX64" fmla="*/ 4692650 w 5829300"/>
              <a:gd name="connsiteY64" fmla="*/ 584200 h 2081679"/>
              <a:gd name="connsiteX65" fmla="*/ 4673600 w 5829300"/>
              <a:gd name="connsiteY65" fmla="*/ 520700 h 2081679"/>
              <a:gd name="connsiteX66" fmla="*/ 4718050 w 5829300"/>
              <a:gd name="connsiteY66" fmla="*/ 476250 h 2081679"/>
              <a:gd name="connsiteX67" fmla="*/ 4756150 w 5829300"/>
              <a:gd name="connsiteY67" fmla="*/ 463550 h 2081679"/>
              <a:gd name="connsiteX68" fmla="*/ 4730750 w 5829300"/>
              <a:gd name="connsiteY68" fmla="*/ 387350 h 2081679"/>
              <a:gd name="connsiteX69" fmla="*/ 4756150 w 5829300"/>
              <a:gd name="connsiteY69" fmla="*/ 298450 h 2081679"/>
              <a:gd name="connsiteX70" fmla="*/ 4832350 w 5829300"/>
              <a:gd name="connsiteY70" fmla="*/ 266700 h 2081679"/>
              <a:gd name="connsiteX71" fmla="*/ 4953000 w 5829300"/>
              <a:gd name="connsiteY71" fmla="*/ 241300 h 2081679"/>
              <a:gd name="connsiteX72" fmla="*/ 5080000 w 5829300"/>
              <a:gd name="connsiteY72" fmla="*/ 234950 h 2081679"/>
              <a:gd name="connsiteX73" fmla="*/ 5175250 w 5829300"/>
              <a:gd name="connsiteY73" fmla="*/ 342900 h 2081679"/>
              <a:gd name="connsiteX74" fmla="*/ 5340350 w 5829300"/>
              <a:gd name="connsiteY74" fmla="*/ 355600 h 2081679"/>
              <a:gd name="connsiteX75" fmla="*/ 5543550 w 5829300"/>
              <a:gd name="connsiteY75" fmla="*/ 381000 h 2081679"/>
              <a:gd name="connsiteX76" fmla="*/ 5638800 w 5829300"/>
              <a:gd name="connsiteY76" fmla="*/ 317500 h 2081679"/>
              <a:gd name="connsiteX77" fmla="*/ 5778500 w 5829300"/>
              <a:gd name="connsiteY77" fmla="*/ 222250 h 2081679"/>
              <a:gd name="connsiteX78" fmla="*/ 5829300 w 5829300"/>
              <a:gd name="connsiteY78" fmla="*/ 196850 h 2081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829300" h="2081679">
                <a:moveTo>
                  <a:pt x="0" y="0"/>
                </a:moveTo>
                <a:cubicBezTo>
                  <a:pt x="22754" y="29633"/>
                  <a:pt x="45508" y="59267"/>
                  <a:pt x="76200" y="69850"/>
                </a:cubicBezTo>
                <a:cubicBezTo>
                  <a:pt x="106892" y="80433"/>
                  <a:pt x="151342" y="62442"/>
                  <a:pt x="184150" y="63500"/>
                </a:cubicBezTo>
                <a:cubicBezTo>
                  <a:pt x="216958" y="64558"/>
                  <a:pt x="250825" y="67733"/>
                  <a:pt x="273050" y="76200"/>
                </a:cubicBezTo>
                <a:cubicBezTo>
                  <a:pt x="295275" y="84667"/>
                  <a:pt x="292100" y="104775"/>
                  <a:pt x="317500" y="114300"/>
                </a:cubicBezTo>
                <a:cubicBezTo>
                  <a:pt x="342900" y="123825"/>
                  <a:pt x="409575" y="110067"/>
                  <a:pt x="425450" y="133350"/>
                </a:cubicBezTo>
                <a:cubicBezTo>
                  <a:pt x="441325" y="156633"/>
                  <a:pt x="409575" y="218017"/>
                  <a:pt x="412750" y="254000"/>
                </a:cubicBezTo>
                <a:cubicBezTo>
                  <a:pt x="415925" y="289983"/>
                  <a:pt x="442383" y="316442"/>
                  <a:pt x="444500" y="349250"/>
                </a:cubicBezTo>
                <a:cubicBezTo>
                  <a:pt x="446617" y="382058"/>
                  <a:pt x="411692" y="424392"/>
                  <a:pt x="425450" y="450850"/>
                </a:cubicBezTo>
                <a:cubicBezTo>
                  <a:pt x="439208" y="477308"/>
                  <a:pt x="505883" y="465667"/>
                  <a:pt x="527050" y="508000"/>
                </a:cubicBezTo>
                <a:cubicBezTo>
                  <a:pt x="548217" y="550333"/>
                  <a:pt x="525992" y="656167"/>
                  <a:pt x="552450" y="704850"/>
                </a:cubicBezTo>
                <a:cubicBezTo>
                  <a:pt x="578908" y="753533"/>
                  <a:pt x="643467" y="785283"/>
                  <a:pt x="685800" y="800100"/>
                </a:cubicBezTo>
                <a:cubicBezTo>
                  <a:pt x="728133" y="814917"/>
                  <a:pt x="773642" y="807508"/>
                  <a:pt x="806450" y="793750"/>
                </a:cubicBezTo>
                <a:cubicBezTo>
                  <a:pt x="839258" y="779992"/>
                  <a:pt x="853017" y="732367"/>
                  <a:pt x="882650" y="717550"/>
                </a:cubicBezTo>
                <a:cubicBezTo>
                  <a:pt x="912283" y="702733"/>
                  <a:pt x="945092" y="700617"/>
                  <a:pt x="984250" y="704850"/>
                </a:cubicBezTo>
                <a:cubicBezTo>
                  <a:pt x="1023408" y="709083"/>
                  <a:pt x="1061508" y="740833"/>
                  <a:pt x="1117600" y="742950"/>
                </a:cubicBezTo>
                <a:cubicBezTo>
                  <a:pt x="1173692" y="745067"/>
                  <a:pt x="1277408" y="732367"/>
                  <a:pt x="1320800" y="717550"/>
                </a:cubicBezTo>
                <a:cubicBezTo>
                  <a:pt x="1364192" y="702733"/>
                  <a:pt x="1347258" y="679450"/>
                  <a:pt x="1377950" y="654050"/>
                </a:cubicBezTo>
                <a:cubicBezTo>
                  <a:pt x="1408642" y="628650"/>
                  <a:pt x="1475317" y="592667"/>
                  <a:pt x="1504950" y="565150"/>
                </a:cubicBezTo>
                <a:cubicBezTo>
                  <a:pt x="1534583" y="537633"/>
                  <a:pt x="1532467" y="522817"/>
                  <a:pt x="1555750" y="488950"/>
                </a:cubicBezTo>
                <a:cubicBezTo>
                  <a:pt x="1579033" y="455083"/>
                  <a:pt x="1644650" y="361950"/>
                  <a:pt x="1644650" y="361950"/>
                </a:cubicBezTo>
                <a:cubicBezTo>
                  <a:pt x="1672167" y="322792"/>
                  <a:pt x="1701800" y="286808"/>
                  <a:pt x="1720850" y="254000"/>
                </a:cubicBezTo>
                <a:cubicBezTo>
                  <a:pt x="1739900" y="221192"/>
                  <a:pt x="1735667" y="197908"/>
                  <a:pt x="1758950" y="165100"/>
                </a:cubicBezTo>
                <a:cubicBezTo>
                  <a:pt x="1782233" y="132292"/>
                  <a:pt x="1819275" y="73025"/>
                  <a:pt x="1860550" y="57150"/>
                </a:cubicBezTo>
                <a:cubicBezTo>
                  <a:pt x="1901825" y="41275"/>
                  <a:pt x="1956858" y="60325"/>
                  <a:pt x="2006600" y="69850"/>
                </a:cubicBezTo>
                <a:cubicBezTo>
                  <a:pt x="2056342" y="79375"/>
                  <a:pt x="2099733" y="81492"/>
                  <a:pt x="2159000" y="114300"/>
                </a:cubicBezTo>
                <a:cubicBezTo>
                  <a:pt x="2218267" y="147108"/>
                  <a:pt x="2324100" y="211667"/>
                  <a:pt x="2362200" y="266700"/>
                </a:cubicBezTo>
                <a:cubicBezTo>
                  <a:pt x="2400300" y="321733"/>
                  <a:pt x="2400300" y="385233"/>
                  <a:pt x="2387600" y="444500"/>
                </a:cubicBezTo>
                <a:cubicBezTo>
                  <a:pt x="2374900" y="503767"/>
                  <a:pt x="2275417" y="584200"/>
                  <a:pt x="2286000" y="622300"/>
                </a:cubicBezTo>
                <a:cubicBezTo>
                  <a:pt x="2296583" y="660400"/>
                  <a:pt x="2401358" y="654050"/>
                  <a:pt x="2451100" y="673100"/>
                </a:cubicBezTo>
                <a:cubicBezTo>
                  <a:pt x="2500842" y="692150"/>
                  <a:pt x="2566458" y="696383"/>
                  <a:pt x="2584450" y="736600"/>
                </a:cubicBezTo>
                <a:cubicBezTo>
                  <a:pt x="2602442" y="776817"/>
                  <a:pt x="2568575" y="867833"/>
                  <a:pt x="2559050" y="914400"/>
                </a:cubicBezTo>
                <a:cubicBezTo>
                  <a:pt x="2549525" y="960967"/>
                  <a:pt x="2527300" y="971550"/>
                  <a:pt x="2527300" y="1016000"/>
                </a:cubicBezTo>
                <a:cubicBezTo>
                  <a:pt x="2527300" y="1060450"/>
                  <a:pt x="2560108" y="1129242"/>
                  <a:pt x="2559050" y="1181100"/>
                </a:cubicBezTo>
                <a:cubicBezTo>
                  <a:pt x="2557992" y="1232958"/>
                  <a:pt x="2519892" y="1282700"/>
                  <a:pt x="2520950" y="1327150"/>
                </a:cubicBezTo>
                <a:cubicBezTo>
                  <a:pt x="2522008" y="1371600"/>
                  <a:pt x="2569633" y="1405467"/>
                  <a:pt x="2565400" y="1447800"/>
                </a:cubicBezTo>
                <a:cubicBezTo>
                  <a:pt x="2561167" y="1490133"/>
                  <a:pt x="2499783" y="1531408"/>
                  <a:pt x="2495550" y="1581150"/>
                </a:cubicBezTo>
                <a:cubicBezTo>
                  <a:pt x="2491317" y="1630892"/>
                  <a:pt x="2522008" y="1697567"/>
                  <a:pt x="2540000" y="1746250"/>
                </a:cubicBezTo>
                <a:cubicBezTo>
                  <a:pt x="2557992" y="1794933"/>
                  <a:pt x="2583392" y="1823508"/>
                  <a:pt x="2603500" y="1873250"/>
                </a:cubicBezTo>
                <a:cubicBezTo>
                  <a:pt x="2623608" y="1922992"/>
                  <a:pt x="2636308" y="2011892"/>
                  <a:pt x="2660650" y="2044700"/>
                </a:cubicBezTo>
                <a:cubicBezTo>
                  <a:pt x="2684992" y="2077508"/>
                  <a:pt x="2725208" y="2064808"/>
                  <a:pt x="2749550" y="2070100"/>
                </a:cubicBezTo>
                <a:cubicBezTo>
                  <a:pt x="2773892" y="2075392"/>
                  <a:pt x="2785533" y="2089150"/>
                  <a:pt x="2806700" y="2076450"/>
                </a:cubicBezTo>
                <a:cubicBezTo>
                  <a:pt x="2827867" y="2063750"/>
                  <a:pt x="2852208" y="2018242"/>
                  <a:pt x="2876550" y="1993900"/>
                </a:cubicBezTo>
                <a:cubicBezTo>
                  <a:pt x="2900892" y="1969558"/>
                  <a:pt x="2952750" y="1930400"/>
                  <a:pt x="2952750" y="1930400"/>
                </a:cubicBezTo>
                <a:cubicBezTo>
                  <a:pt x="2979208" y="1908175"/>
                  <a:pt x="3006725" y="1880658"/>
                  <a:pt x="3035300" y="1860550"/>
                </a:cubicBezTo>
                <a:cubicBezTo>
                  <a:pt x="3063875" y="1840442"/>
                  <a:pt x="3097742" y="1826683"/>
                  <a:pt x="3124200" y="1809750"/>
                </a:cubicBezTo>
                <a:cubicBezTo>
                  <a:pt x="3150658" y="1792817"/>
                  <a:pt x="3165475" y="1773767"/>
                  <a:pt x="3194050" y="1758950"/>
                </a:cubicBezTo>
                <a:cubicBezTo>
                  <a:pt x="3222625" y="1744133"/>
                  <a:pt x="3264958" y="1738842"/>
                  <a:pt x="3295650" y="1720850"/>
                </a:cubicBezTo>
                <a:cubicBezTo>
                  <a:pt x="3326342" y="1702858"/>
                  <a:pt x="3337983" y="1664758"/>
                  <a:pt x="3378200" y="1651000"/>
                </a:cubicBezTo>
                <a:cubicBezTo>
                  <a:pt x="3418417" y="1637242"/>
                  <a:pt x="3491442" y="1648883"/>
                  <a:pt x="3536950" y="1638300"/>
                </a:cubicBezTo>
                <a:cubicBezTo>
                  <a:pt x="3582458" y="1627717"/>
                  <a:pt x="3622675" y="1617133"/>
                  <a:pt x="3651250" y="1587500"/>
                </a:cubicBezTo>
                <a:cubicBezTo>
                  <a:pt x="3679825" y="1557867"/>
                  <a:pt x="3683000" y="1493308"/>
                  <a:pt x="3708400" y="1460500"/>
                </a:cubicBezTo>
                <a:cubicBezTo>
                  <a:pt x="3733800" y="1427692"/>
                  <a:pt x="3763433" y="1412875"/>
                  <a:pt x="3803650" y="1390650"/>
                </a:cubicBezTo>
                <a:cubicBezTo>
                  <a:pt x="3843867" y="1368425"/>
                  <a:pt x="3911600" y="1343025"/>
                  <a:pt x="3949700" y="1327150"/>
                </a:cubicBezTo>
                <a:cubicBezTo>
                  <a:pt x="3987800" y="1311275"/>
                  <a:pt x="4019550" y="1323975"/>
                  <a:pt x="4032250" y="1295400"/>
                </a:cubicBezTo>
                <a:cubicBezTo>
                  <a:pt x="4044950" y="1266825"/>
                  <a:pt x="4025900" y="1202267"/>
                  <a:pt x="4025900" y="1155700"/>
                </a:cubicBezTo>
                <a:cubicBezTo>
                  <a:pt x="4025900" y="1109133"/>
                  <a:pt x="4036483" y="1053042"/>
                  <a:pt x="4032250" y="1016000"/>
                </a:cubicBezTo>
                <a:cubicBezTo>
                  <a:pt x="4028017" y="978958"/>
                  <a:pt x="3995208" y="949325"/>
                  <a:pt x="4000500" y="933450"/>
                </a:cubicBezTo>
                <a:cubicBezTo>
                  <a:pt x="4005792" y="917575"/>
                  <a:pt x="4047067" y="934508"/>
                  <a:pt x="4064000" y="920750"/>
                </a:cubicBezTo>
                <a:cubicBezTo>
                  <a:pt x="4080933" y="906992"/>
                  <a:pt x="4086225" y="875242"/>
                  <a:pt x="4102100" y="850900"/>
                </a:cubicBezTo>
                <a:cubicBezTo>
                  <a:pt x="4117975" y="826558"/>
                  <a:pt x="4116917" y="800100"/>
                  <a:pt x="4159250" y="774700"/>
                </a:cubicBezTo>
                <a:cubicBezTo>
                  <a:pt x="4201583" y="749300"/>
                  <a:pt x="4289425" y="717550"/>
                  <a:pt x="4356100" y="698500"/>
                </a:cubicBezTo>
                <a:cubicBezTo>
                  <a:pt x="4422775" y="679450"/>
                  <a:pt x="4509558" y="673100"/>
                  <a:pt x="4559300" y="660400"/>
                </a:cubicBezTo>
                <a:cubicBezTo>
                  <a:pt x="4609042" y="647700"/>
                  <a:pt x="4632325" y="635000"/>
                  <a:pt x="4654550" y="622300"/>
                </a:cubicBezTo>
                <a:cubicBezTo>
                  <a:pt x="4676775" y="609600"/>
                  <a:pt x="4689475" y="601133"/>
                  <a:pt x="4692650" y="584200"/>
                </a:cubicBezTo>
                <a:cubicBezTo>
                  <a:pt x="4695825" y="567267"/>
                  <a:pt x="4669367" y="538692"/>
                  <a:pt x="4673600" y="520700"/>
                </a:cubicBezTo>
                <a:cubicBezTo>
                  <a:pt x="4677833" y="502708"/>
                  <a:pt x="4704292" y="485775"/>
                  <a:pt x="4718050" y="476250"/>
                </a:cubicBezTo>
                <a:cubicBezTo>
                  <a:pt x="4731808" y="466725"/>
                  <a:pt x="4754033" y="478367"/>
                  <a:pt x="4756150" y="463550"/>
                </a:cubicBezTo>
                <a:cubicBezTo>
                  <a:pt x="4758267" y="448733"/>
                  <a:pt x="4730750" y="414867"/>
                  <a:pt x="4730750" y="387350"/>
                </a:cubicBezTo>
                <a:cubicBezTo>
                  <a:pt x="4730750" y="359833"/>
                  <a:pt x="4739217" y="318558"/>
                  <a:pt x="4756150" y="298450"/>
                </a:cubicBezTo>
                <a:cubicBezTo>
                  <a:pt x="4773083" y="278342"/>
                  <a:pt x="4799542" y="276225"/>
                  <a:pt x="4832350" y="266700"/>
                </a:cubicBezTo>
                <a:cubicBezTo>
                  <a:pt x="4865158" y="257175"/>
                  <a:pt x="4911725" y="246592"/>
                  <a:pt x="4953000" y="241300"/>
                </a:cubicBezTo>
                <a:cubicBezTo>
                  <a:pt x="4994275" y="236008"/>
                  <a:pt x="5042958" y="218017"/>
                  <a:pt x="5080000" y="234950"/>
                </a:cubicBezTo>
                <a:cubicBezTo>
                  <a:pt x="5117042" y="251883"/>
                  <a:pt x="5131858" y="322792"/>
                  <a:pt x="5175250" y="342900"/>
                </a:cubicBezTo>
                <a:cubicBezTo>
                  <a:pt x="5218642" y="363008"/>
                  <a:pt x="5278967" y="349250"/>
                  <a:pt x="5340350" y="355600"/>
                </a:cubicBezTo>
                <a:cubicBezTo>
                  <a:pt x="5401733" y="361950"/>
                  <a:pt x="5493808" y="387350"/>
                  <a:pt x="5543550" y="381000"/>
                </a:cubicBezTo>
                <a:cubicBezTo>
                  <a:pt x="5593292" y="374650"/>
                  <a:pt x="5638800" y="317500"/>
                  <a:pt x="5638800" y="317500"/>
                </a:cubicBezTo>
                <a:cubicBezTo>
                  <a:pt x="5677958" y="291042"/>
                  <a:pt x="5746750" y="242358"/>
                  <a:pt x="5778500" y="222250"/>
                </a:cubicBezTo>
                <a:cubicBezTo>
                  <a:pt x="5810250" y="202142"/>
                  <a:pt x="5819775" y="199496"/>
                  <a:pt x="5829300" y="196850"/>
                </a:cubicBezTo>
              </a:path>
            </a:pathLst>
          </a:custGeom>
          <a:ln>
            <a:solidFill>
              <a:srgbClr val="FF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0511" name="Group 13"/>
          <p:cNvGrpSpPr>
            <a:grpSpLocks/>
          </p:cNvGrpSpPr>
          <p:nvPr/>
        </p:nvGrpSpPr>
        <p:grpSpPr bwMode="auto">
          <a:xfrm>
            <a:off x="3355975" y="5089525"/>
            <a:ext cx="788988" cy="384175"/>
            <a:chOff x="612" y="3113"/>
            <a:chExt cx="496" cy="261"/>
          </a:xfrm>
        </p:grpSpPr>
        <p:sp>
          <p:nvSpPr>
            <p:cNvPr id="20514" name="AutoShape 14"/>
            <p:cNvSpPr>
              <a:spLocks noChangeArrowheads="1"/>
            </p:cNvSpPr>
            <p:nvPr/>
          </p:nvSpPr>
          <p:spPr bwMode="auto">
            <a:xfrm>
              <a:off x="612" y="3113"/>
              <a:ext cx="496" cy="261"/>
            </a:xfrm>
            <a:prstGeom prst="wedgeRoundRectCallout">
              <a:avLst>
                <a:gd name="adj1" fmla="val 124398"/>
                <a:gd name="adj2" fmla="val 45782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20515" name="Text Box 15"/>
            <p:cNvSpPr txBox="1">
              <a:spLocks noChangeArrowheads="1"/>
            </p:cNvSpPr>
            <p:nvPr/>
          </p:nvSpPr>
          <p:spPr bwMode="auto">
            <a:xfrm>
              <a:off x="612" y="3158"/>
              <a:ext cx="448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 dirty="0" smtClean="0">
                  <a:solidFill>
                    <a:schemeClr val="bg1"/>
                  </a:solidFill>
                  <a:latin typeface="Palatino Linotype" pitchFamily="18" charset="0"/>
                  <a:cs typeface="Times New Roman" pitchFamily="18" charset="0"/>
                </a:rPr>
                <a:t>Khorog</a:t>
              </a:r>
              <a:endParaRPr lang="ru-RU" sz="1000" b="1" dirty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endParaRPr>
            </a:p>
          </p:txBody>
        </p:sp>
      </p:grpSp>
      <p:sp>
        <p:nvSpPr>
          <p:cNvPr id="20512" name="Прямоугольник 51"/>
          <p:cNvSpPr>
            <a:spLocks noChangeArrowheads="1"/>
          </p:cNvSpPr>
          <p:nvPr/>
        </p:nvSpPr>
        <p:spPr bwMode="auto">
          <a:xfrm>
            <a:off x="1441731" y="488514"/>
            <a:ext cx="59118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 Tj" pitchFamily="18" charset="-52"/>
              </a:rPr>
              <a:t>Roads infrastructure development in the Republic </a:t>
            </a:r>
            <a:r>
              <a:rPr lang="en-US" sz="2800" b="1" dirty="0">
                <a:solidFill>
                  <a:schemeClr val="bg1"/>
                </a:solidFill>
                <a:latin typeface="Times New Roman Tj" pitchFamily="18" charset="-52"/>
              </a:rPr>
              <a:t>of Tajikistan</a:t>
            </a:r>
            <a:endParaRPr lang="ru-RU" sz="28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52" name="Picture 2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1" y="573358"/>
            <a:ext cx="998592" cy="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3"/>
          <p:cNvSpPr>
            <a:spLocks noChangeArrowheads="1"/>
          </p:cNvSpPr>
          <p:nvPr/>
        </p:nvSpPr>
        <p:spPr bwMode="auto">
          <a:xfrm>
            <a:off x="4357688" y="2667000"/>
            <a:ext cx="478631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latin typeface="Times New Roman Tj" pitchFamily="18" charset="-52"/>
              </a:rPr>
              <a:t>Hydropower</a:t>
            </a:r>
            <a:endParaRPr lang="ru-RU" sz="2000" dirty="0">
              <a:solidFill>
                <a:srgbClr val="003300"/>
              </a:solidFill>
              <a:latin typeface="Times New Roman Tj" pitchFamily="18" charset="-52"/>
            </a:endParaRPr>
          </a:p>
          <a:p>
            <a:endParaRPr lang="ru-RU" sz="2000" dirty="0">
              <a:solidFill>
                <a:srgbClr val="003300"/>
              </a:solidFill>
              <a:latin typeface="Times New Roman Tj" pitchFamily="18" charset="-52"/>
            </a:endParaRPr>
          </a:p>
          <a:p>
            <a:r>
              <a:rPr lang="en-US" sz="2000" dirty="0" smtClean="0">
                <a:solidFill>
                  <a:srgbClr val="003300"/>
                </a:solidFill>
                <a:latin typeface="Times New Roman Tj" pitchFamily="18" charset="-52"/>
              </a:rPr>
              <a:t>Mining Industry</a:t>
            </a:r>
            <a:endParaRPr lang="ru-RU" sz="2000" dirty="0">
              <a:solidFill>
                <a:srgbClr val="003300"/>
              </a:solidFill>
              <a:latin typeface="Times New Roman Tj" pitchFamily="18" charset="-52"/>
            </a:endParaRPr>
          </a:p>
          <a:p>
            <a:endParaRPr lang="ru-RU" sz="2000" dirty="0">
              <a:solidFill>
                <a:srgbClr val="003300"/>
              </a:solidFill>
              <a:latin typeface="Times New Roman Tj" pitchFamily="18" charset="-52"/>
            </a:endParaRPr>
          </a:p>
          <a:p>
            <a:r>
              <a:rPr lang="en-US" sz="2000" dirty="0" smtClean="0">
                <a:solidFill>
                  <a:srgbClr val="003300"/>
                </a:solidFill>
                <a:latin typeface="Times New Roman Tj" pitchFamily="18" charset="-52"/>
              </a:rPr>
              <a:t>Processing of </a:t>
            </a:r>
            <a:r>
              <a:rPr lang="en-US" sz="2000" dirty="0">
                <a:solidFill>
                  <a:srgbClr val="003300"/>
                </a:solidFill>
                <a:latin typeface="Times New Roman Tj" pitchFamily="18" charset="-52"/>
              </a:rPr>
              <a:t>agricultural products</a:t>
            </a:r>
          </a:p>
          <a:p>
            <a:endParaRPr lang="ru-RU" sz="2000" dirty="0">
              <a:solidFill>
                <a:srgbClr val="003300"/>
              </a:solidFill>
              <a:latin typeface="Times New Roman Tj" pitchFamily="18" charset="-52"/>
            </a:endParaRPr>
          </a:p>
          <a:p>
            <a:r>
              <a:rPr lang="en-US" sz="2000" dirty="0">
                <a:solidFill>
                  <a:srgbClr val="003300"/>
                </a:solidFill>
                <a:latin typeface="Times New Roman Tj" pitchFamily="18" charset="-52"/>
              </a:rPr>
              <a:t>Banking and </a:t>
            </a:r>
            <a:r>
              <a:rPr lang="en-US" sz="2000" dirty="0" smtClean="0">
                <a:solidFill>
                  <a:srgbClr val="003300"/>
                </a:solidFill>
                <a:latin typeface="Times New Roman Tj" pitchFamily="18" charset="-52"/>
              </a:rPr>
              <a:t>insurance</a:t>
            </a:r>
          </a:p>
          <a:p>
            <a:endParaRPr lang="ru-RU" sz="2000" dirty="0">
              <a:solidFill>
                <a:srgbClr val="003300"/>
              </a:solidFill>
              <a:latin typeface="Times New Roman Tj" pitchFamily="18" charset="-52"/>
            </a:endParaRPr>
          </a:p>
          <a:p>
            <a:r>
              <a:rPr lang="en-US" sz="2000" dirty="0" smtClean="0">
                <a:solidFill>
                  <a:srgbClr val="003300"/>
                </a:solidFill>
                <a:latin typeface="Times New Roman Tj" pitchFamily="18" charset="-52"/>
              </a:rPr>
              <a:t>Turism and Services</a:t>
            </a:r>
          </a:p>
          <a:p>
            <a:endParaRPr lang="ru-RU" sz="2000" dirty="0">
              <a:solidFill>
                <a:srgbClr val="003300"/>
              </a:solidFill>
              <a:latin typeface="Times New Roman Tj" pitchFamily="18" charset="-52"/>
            </a:endParaRPr>
          </a:p>
          <a:p>
            <a:r>
              <a:rPr lang="en-US" sz="2000" dirty="0" smtClean="0">
                <a:solidFill>
                  <a:srgbClr val="003300"/>
                </a:solidFill>
                <a:latin typeface="Times New Roman Tj" pitchFamily="18" charset="-52"/>
              </a:rPr>
              <a:t>Infrastructure and Communication</a:t>
            </a:r>
            <a:endParaRPr lang="ru-RU" sz="2000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1300233" y="476250"/>
            <a:ext cx="61531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tg-Cyrl-TJ" sz="2800" b="1" dirty="0">
                <a:solidFill>
                  <a:schemeClr val="bg1"/>
                </a:solidFill>
                <a:latin typeface="Times New Roman Tj" pitchFamily="18" charset="-52"/>
              </a:rPr>
              <a:t>The most attractive </a:t>
            </a:r>
            <a:r>
              <a:rPr lang="en-US" altLang="tg-Cyrl-TJ" sz="2800" b="1" dirty="0" smtClean="0">
                <a:solidFill>
                  <a:schemeClr val="bg1"/>
                </a:solidFill>
                <a:latin typeface="Times New Roman Tj" pitchFamily="18" charset="-52"/>
              </a:rPr>
              <a:t>spheres</a:t>
            </a:r>
          </a:p>
          <a:p>
            <a:r>
              <a:rPr lang="en-US" altLang="tg-Cyrl-TJ" sz="2800" b="1" dirty="0" smtClean="0">
                <a:solidFill>
                  <a:schemeClr val="bg1"/>
                </a:solidFill>
                <a:latin typeface="Times New Roman Tj" pitchFamily="18" charset="-52"/>
              </a:rPr>
              <a:t>for  investment</a:t>
            </a:r>
            <a:endParaRPr lang="ru-RU" sz="28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22" name="Picture 2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1" y="573358"/>
            <a:ext cx="998592" cy="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трелка вправо 22"/>
          <p:cNvSpPr/>
          <p:nvPr/>
        </p:nvSpPr>
        <p:spPr>
          <a:xfrm>
            <a:off x="3996110" y="5788025"/>
            <a:ext cx="323850" cy="252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" name="Picture 11" descr="C:\Users\TajUSER\Desktop\Рисунок7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3336"/>
            <a:ext cx="4068613" cy="39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C:\Users\TajUSER\Desktop\Рисунок8.jpg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176" r="1645" b="2207"/>
          <a:stretch/>
        </p:blipFill>
        <p:spPr bwMode="auto">
          <a:xfrm>
            <a:off x="179512" y="2492896"/>
            <a:ext cx="4068000" cy="39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TajUSER\Desktop\Рисунок5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4104000" cy="39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C:\Users\TajUSER\Desktop\Рисунок4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8" y="2492896"/>
            <a:ext cx="4068000" cy="39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C:\Users\TajUSER\Desktop\Рисунок3.jpg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4386" r="2656" b="3395"/>
          <a:stretch/>
        </p:blipFill>
        <p:spPr bwMode="auto">
          <a:xfrm>
            <a:off x="215968" y="2492896"/>
            <a:ext cx="4068000" cy="39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C:\Users\TajUSER\Desktop\Рисунок2.pn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0" y="2492896"/>
            <a:ext cx="4176000" cy="4032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трелка вправо 29"/>
          <p:cNvSpPr/>
          <p:nvPr/>
        </p:nvSpPr>
        <p:spPr>
          <a:xfrm>
            <a:off x="3995936" y="2744538"/>
            <a:ext cx="323850" cy="252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3996110" y="3357562"/>
            <a:ext cx="323850" cy="250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3996110" y="3974635"/>
            <a:ext cx="323850" cy="2524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3996110" y="4581128"/>
            <a:ext cx="323850" cy="250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>
            <a:off x="3993077" y="5192849"/>
            <a:ext cx="323850" cy="252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5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23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Volna\Desktop\4654645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003" y="1628800"/>
            <a:ext cx="7618413" cy="50307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2547441" y="4692675"/>
            <a:ext cx="422275" cy="371475"/>
          </a:xfrm>
          <a:custGeom>
            <a:avLst/>
            <a:gdLst>
              <a:gd name="connsiteX0" fmla="*/ 78660 w 461438"/>
              <a:gd name="connsiteY0" fmla="*/ 32657 h 190392"/>
              <a:gd name="connsiteX1" fmla="*/ 111317 w 461438"/>
              <a:gd name="connsiteY1" fmla="*/ 21771 h 190392"/>
              <a:gd name="connsiteX2" fmla="*/ 274603 w 461438"/>
              <a:gd name="connsiteY2" fmla="*/ 0 h 190392"/>
              <a:gd name="connsiteX3" fmla="*/ 307260 w 461438"/>
              <a:gd name="connsiteY3" fmla="*/ 10886 h 190392"/>
              <a:gd name="connsiteX4" fmla="*/ 329032 w 461438"/>
              <a:gd name="connsiteY4" fmla="*/ 43543 h 190392"/>
              <a:gd name="connsiteX5" fmla="*/ 405232 w 461438"/>
              <a:gd name="connsiteY5" fmla="*/ 54429 h 190392"/>
              <a:gd name="connsiteX6" fmla="*/ 427003 w 461438"/>
              <a:gd name="connsiteY6" fmla="*/ 87086 h 190392"/>
              <a:gd name="connsiteX7" fmla="*/ 318146 w 461438"/>
              <a:gd name="connsiteY7" fmla="*/ 163286 h 190392"/>
              <a:gd name="connsiteX8" fmla="*/ 274603 w 461438"/>
              <a:gd name="connsiteY8" fmla="*/ 174171 h 190392"/>
              <a:gd name="connsiteX9" fmla="*/ 154860 w 461438"/>
              <a:gd name="connsiteY9" fmla="*/ 152400 h 190392"/>
              <a:gd name="connsiteX10" fmla="*/ 122203 w 461438"/>
              <a:gd name="connsiteY10" fmla="*/ 130629 h 190392"/>
              <a:gd name="connsiteX11" fmla="*/ 24232 w 461438"/>
              <a:gd name="connsiteY11" fmla="*/ 119743 h 190392"/>
              <a:gd name="connsiteX12" fmla="*/ 2460 w 461438"/>
              <a:gd name="connsiteY12" fmla="*/ 97971 h 190392"/>
              <a:gd name="connsiteX13" fmla="*/ 13346 w 461438"/>
              <a:gd name="connsiteY13" fmla="*/ 54429 h 190392"/>
              <a:gd name="connsiteX14" fmla="*/ 78660 w 461438"/>
              <a:gd name="connsiteY14" fmla="*/ 32657 h 19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1438" h="190392">
                <a:moveTo>
                  <a:pt x="78660" y="32657"/>
                </a:moveTo>
                <a:cubicBezTo>
                  <a:pt x="94988" y="27214"/>
                  <a:pt x="100116" y="24260"/>
                  <a:pt x="111317" y="21771"/>
                </a:cubicBezTo>
                <a:cubicBezTo>
                  <a:pt x="160170" y="10915"/>
                  <a:pt x="227452" y="5239"/>
                  <a:pt x="274603" y="0"/>
                </a:cubicBezTo>
                <a:cubicBezTo>
                  <a:pt x="285489" y="3629"/>
                  <a:pt x="298300" y="3718"/>
                  <a:pt x="307260" y="10886"/>
                </a:cubicBezTo>
                <a:cubicBezTo>
                  <a:pt x="317476" y="19059"/>
                  <a:pt x="317077" y="38229"/>
                  <a:pt x="329032" y="43543"/>
                </a:cubicBezTo>
                <a:cubicBezTo>
                  <a:pt x="352478" y="53964"/>
                  <a:pt x="379832" y="50800"/>
                  <a:pt x="405232" y="54429"/>
                </a:cubicBezTo>
                <a:cubicBezTo>
                  <a:pt x="412489" y="65315"/>
                  <a:pt x="422866" y="74674"/>
                  <a:pt x="427003" y="87086"/>
                </a:cubicBezTo>
                <a:cubicBezTo>
                  <a:pt x="461438" y="190392"/>
                  <a:pt x="429073" y="153201"/>
                  <a:pt x="318146" y="163286"/>
                </a:cubicBezTo>
                <a:cubicBezTo>
                  <a:pt x="303632" y="166914"/>
                  <a:pt x="289564" y="174171"/>
                  <a:pt x="274603" y="174171"/>
                </a:cubicBezTo>
                <a:cubicBezTo>
                  <a:pt x="252083" y="174171"/>
                  <a:pt x="185479" y="167710"/>
                  <a:pt x="154860" y="152400"/>
                </a:cubicBezTo>
                <a:cubicBezTo>
                  <a:pt x="143158" y="146549"/>
                  <a:pt x="134895" y="133802"/>
                  <a:pt x="122203" y="130629"/>
                </a:cubicBezTo>
                <a:cubicBezTo>
                  <a:pt x="90326" y="122660"/>
                  <a:pt x="56889" y="123372"/>
                  <a:pt x="24232" y="119743"/>
                </a:cubicBezTo>
                <a:cubicBezTo>
                  <a:pt x="16975" y="112486"/>
                  <a:pt x="4147" y="108095"/>
                  <a:pt x="2460" y="97971"/>
                </a:cubicBezTo>
                <a:cubicBezTo>
                  <a:pt x="0" y="83214"/>
                  <a:pt x="4000" y="66111"/>
                  <a:pt x="13346" y="54429"/>
                </a:cubicBezTo>
                <a:cubicBezTo>
                  <a:pt x="25727" y="38953"/>
                  <a:pt x="62332" y="38100"/>
                  <a:pt x="78660" y="32657"/>
                </a:cubicBezTo>
                <a:close/>
              </a:path>
            </a:pathLst>
          </a:custGeom>
          <a:solidFill>
            <a:srgbClr val="FFFF00"/>
          </a:solidFill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2"/>
          <p:cNvSpPr/>
          <p:nvPr/>
        </p:nvSpPr>
        <p:spPr>
          <a:xfrm>
            <a:off x="2248991" y="5483250"/>
            <a:ext cx="323850" cy="355600"/>
          </a:xfrm>
          <a:custGeom>
            <a:avLst/>
            <a:gdLst>
              <a:gd name="connsiteX0" fmla="*/ 0 w 348343"/>
              <a:gd name="connsiteY0" fmla="*/ 119743 h 386569"/>
              <a:gd name="connsiteX1" fmla="*/ 10886 w 348343"/>
              <a:gd name="connsiteY1" fmla="*/ 76200 h 386569"/>
              <a:gd name="connsiteX2" fmla="*/ 21772 w 348343"/>
              <a:gd name="connsiteY2" fmla="*/ 21772 h 386569"/>
              <a:gd name="connsiteX3" fmla="*/ 87086 w 348343"/>
              <a:gd name="connsiteY3" fmla="*/ 10886 h 386569"/>
              <a:gd name="connsiteX4" fmla="*/ 174172 w 348343"/>
              <a:gd name="connsiteY4" fmla="*/ 0 h 386569"/>
              <a:gd name="connsiteX5" fmla="*/ 206829 w 348343"/>
              <a:gd name="connsiteY5" fmla="*/ 10886 h 386569"/>
              <a:gd name="connsiteX6" fmla="*/ 261257 w 348343"/>
              <a:gd name="connsiteY6" fmla="*/ 21772 h 386569"/>
              <a:gd name="connsiteX7" fmla="*/ 283029 w 348343"/>
              <a:gd name="connsiteY7" fmla="*/ 43543 h 386569"/>
              <a:gd name="connsiteX8" fmla="*/ 304800 w 348343"/>
              <a:gd name="connsiteY8" fmla="*/ 76200 h 386569"/>
              <a:gd name="connsiteX9" fmla="*/ 326572 w 348343"/>
              <a:gd name="connsiteY9" fmla="*/ 152400 h 386569"/>
              <a:gd name="connsiteX10" fmla="*/ 337457 w 348343"/>
              <a:gd name="connsiteY10" fmla="*/ 261257 h 386569"/>
              <a:gd name="connsiteX11" fmla="*/ 348343 w 348343"/>
              <a:gd name="connsiteY11" fmla="*/ 293914 h 386569"/>
              <a:gd name="connsiteX12" fmla="*/ 337457 w 348343"/>
              <a:gd name="connsiteY12" fmla="*/ 348343 h 386569"/>
              <a:gd name="connsiteX13" fmla="*/ 141515 w 348343"/>
              <a:gd name="connsiteY13" fmla="*/ 304800 h 386569"/>
              <a:gd name="connsiteX14" fmla="*/ 119743 w 348343"/>
              <a:gd name="connsiteY14" fmla="*/ 283029 h 386569"/>
              <a:gd name="connsiteX15" fmla="*/ 87086 w 348343"/>
              <a:gd name="connsiteY15" fmla="*/ 228600 h 386569"/>
              <a:gd name="connsiteX16" fmla="*/ 65315 w 348343"/>
              <a:gd name="connsiteY16" fmla="*/ 195943 h 386569"/>
              <a:gd name="connsiteX17" fmla="*/ 21772 w 348343"/>
              <a:gd name="connsiteY17" fmla="*/ 152400 h 386569"/>
              <a:gd name="connsiteX18" fmla="*/ 0 w 348343"/>
              <a:gd name="connsiteY18" fmla="*/ 130629 h 386569"/>
              <a:gd name="connsiteX19" fmla="*/ 0 w 348343"/>
              <a:gd name="connsiteY19" fmla="*/ 119743 h 38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48343" h="386569">
                <a:moveTo>
                  <a:pt x="0" y="119743"/>
                </a:moveTo>
                <a:cubicBezTo>
                  <a:pt x="3629" y="105229"/>
                  <a:pt x="7640" y="90805"/>
                  <a:pt x="10886" y="76200"/>
                </a:cubicBezTo>
                <a:cubicBezTo>
                  <a:pt x="14900" y="58139"/>
                  <a:pt x="7724" y="33813"/>
                  <a:pt x="21772" y="21772"/>
                </a:cubicBezTo>
                <a:cubicBezTo>
                  <a:pt x="38530" y="7408"/>
                  <a:pt x="65236" y="14007"/>
                  <a:pt x="87086" y="10886"/>
                </a:cubicBezTo>
                <a:cubicBezTo>
                  <a:pt x="116047" y="6749"/>
                  <a:pt x="145143" y="3629"/>
                  <a:pt x="174172" y="0"/>
                </a:cubicBezTo>
                <a:cubicBezTo>
                  <a:pt x="185058" y="3629"/>
                  <a:pt x="195697" y="8103"/>
                  <a:pt x="206829" y="10886"/>
                </a:cubicBezTo>
                <a:cubicBezTo>
                  <a:pt x="224779" y="15374"/>
                  <a:pt x="244251" y="14484"/>
                  <a:pt x="261257" y="21772"/>
                </a:cubicBezTo>
                <a:cubicBezTo>
                  <a:pt x="270690" y="25815"/>
                  <a:pt x="276618" y="35529"/>
                  <a:pt x="283029" y="43543"/>
                </a:cubicBezTo>
                <a:cubicBezTo>
                  <a:pt x="291202" y="53759"/>
                  <a:pt x="298949" y="64498"/>
                  <a:pt x="304800" y="76200"/>
                </a:cubicBezTo>
                <a:cubicBezTo>
                  <a:pt x="312609" y="91818"/>
                  <a:pt x="323084" y="138447"/>
                  <a:pt x="326572" y="152400"/>
                </a:cubicBezTo>
                <a:cubicBezTo>
                  <a:pt x="330200" y="188686"/>
                  <a:pt x="331912" y="225214"/>
                  <a:pt x="337457" y="261257"/>
                </a:cubicBezTo>
                <a:cubicBezTo>
                  <a:pt x="339202" y="272598"/>
                  <a:pt x="348343" y="282439"/>
                  <a:pt x="348343" y="293914"/>
                </a:cubicBezTo>
                <a:cubicBezTo>
                  <a:pt x="348343" y="312416"/>
                  <a:pt x="341086" y="330200"/>
                  <a:pt x="337457" y="348343"/>
                </a:cubicBezTo>
                <a:cubicBezTo>
                  <a:pt x="99637" y="333479"/>
                  <a:pt x="206931" y="386569"/>
                  <a:pt x="141515" y="304800"/>
                </a:cubicBezTo>
                <a:cubicBezTo>
                  <a:pt x="135104" y="296786"/>
                  <a:pt x="127000" y="290286"/>
                  <a:pt x="119743" y="283029"/>
                </a:cubicBezTo>
                <a:cubicBezTo>
                  <a:pt x="100838" y="226316"/>
                  <a:pt x="121240" y="271294"/>
                  <a:pt x="87086" y="228600"/>
                </a:cubicBezTo>
                <a:cubicBezTo>
                  <a:pt x="78913" y="218384"/>
                  <a:pt x="73829" y="205876"/>
                  <a:pt x="65315" y="195943"/>
                </a:cubicBezTo>
                <a:cubicBezTo>
                  <a:pt x="51957" y="180358"/>
                  <a:pt x="36286" y="166914"/>
                  <a:pt x="21772" y="152400"/>
                </a:cubicBezTo>
                <a:cubicBezTo>
                  <a:pt x="14515" y="145143"/>
                  <a:pt x="0" y="140892"/>
                  <a:pt x="0" y="130629"/>
                </a:cubicBezTo>
                <a:lnTo>
                  <a:pt x="0" y="119743"/>
                </a:lnTo>
                <a:close/>
              </a:path>
            </a:pathLst>
          </a:custGeom>
          <a:solidFill>
            <a:srgbClr val="FFFF00"/>
          </a:solidFill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4"/>
          <p:cNvSpPr/>
          <p:nvPr/>
        </p:nvSpPr>
        <p:spPr>
          <a:xfrm>
            <a:off x="4841378" y="6108725"/>
            <a:ext cx="301625" cy="269875"/>
          </a:xfrm>
          <a:custGeom>
            <a:avLst/>
            <a:gdLst>
              <a:gd name="connsiteX0" fmla="*/ 307144 w 405382"/>
              <a:gd name="connsiteY0" fmla="*/ 269529 h 292964"/>
              <a:gd name="connsiteX1" fmla="*/ 78544 w 405382"/>
              <a:gd name="connsiteY1" fmla="*/ 269529 h 292964"/>
              <a:gd name="connsiteX2" fmla="*/ 35001 w 405382"/>
              <a:gd name="connsiteY2" fmla="*/ 225986 h 292964"/>
              <a:gd name="connsiteX3" fmla="*/ 2344 w 405382"/>
              <a:gd name="connsiteY3" fmla="*/ 204215 h 292964"/>
              <a:gd name="connsiteX4" fmla="*/ 13230 w 405382"/>
              <a:gd name="connsiteY4" fmla="*/ 40929 h 292964"/>
              <a:gd name="connsiteX5" fmla="*/ 45887 w 405382"/>
              <a:gd name="connsiteY5" fmla="*/ 30044 h 292964"/>
              <a:gd name="connsiteX6" fmla="*/ 132972 w 405382"/>
              <a:gd name="connsiteY6" fmla="*/ 19158 h 292964"/>
              <a:gd name="connsiteX7" fmla="*/ 230944 w 405382"/>
              <a:gd name="connsiteY7" fmla="*/ 19158 h 292964"/>
              <a:gd name="connsiteX8" fmla="*/ 263601 w 405382"/>
              <a:gd name="connsiteY8" fmla="*/ 40929 h 292964"/>
              <a:gd name="connsiteX9" fmla="*/ 361572 w 405382"/>
              <a:gd name="connsiteY9" fmla="*/ 51815 h 292964"/>
              <a:gd name="connsiteX10" fmla="*/ 372458 w 405382"/>
              <a:gd name="connsiteY10" fmla="*/ 225986 h 292964"/>
              <a:gd name="connsiteX11" fmla="*/ 328915 w 405382"/>
              <a:gd name="connsiteY11" fmla="*/ 236872 h 292964"/>
              <a:gd name="connsiteX12" fmla="*/ 307144 w 405382"/>
              <a:gd name="connsiteY12" fmla="*/ 258644 h 292964"/>
              <a:gd name="connsiteX13" fmla="*/ 307144 w 405382"/>
              <a:gd name="connsiteY13" fmla="*/ 269529 h 29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5382" h="292964">
                <a:moveTo>
                  <a:pt x="307144" y="269529"/>
                </a:moveTo>
                <a:cubicBezTo>
                  <a:pt x="269044" y="271343"/>
                  <a:pt x="153536" y="292964"/>
                  <a:pt x="78544" y="269529"/>
                </a:cubicBezTo>
                <a:cubicBezTo>
                  <a:pt x="58952" y="263406"/>
                  <a:pt x="52080" y="237372"/>
                  <a:pt x="35001" y="225986"/>
                </a:cubicBezTo>
                <a:lnTo>
                  <a:pt x="2344" y="204215"/>
                </a:lnTo>
                <a:cubicBezTo>
                  <a:pt x="5973" y="149786"/>
                  <a:pt x="0" y="93850"/>
                  <a:pt x="13230" y="40929"/>
                </a:cubicBezTo>
                <a:cubicBezTo>
                  <a:pt x="16013" y="29797"/>
                  <a:pt x="34598" y="32097"/>
                  <a:pt x="45887" y="30044"/>
                </a:cubicBezTo>
                <a:cubicBezTo>
                  <a:pt x="74669" y="24811"/>
                  <a:pt x="103944" y="22787"/>
                  <a:pt x="132972" y="19158"/>
                </a:cubicBezTo>
                <a:cubicBezTo>
                  <a:pt x="176609" y="4612"/>
                  <a:pt x="173469" y="0"/>
                  <a:pt x="230944" y="19158"/>
                </a:cubicBezTo>
                <a:cubicBezTo>
                  <a:pt x="243356" y="23295"/>
                  <a:pt x="250909" y="37756"/>
                  <a:pt x="263601" y="40929"/>
                </a:cubicBezTo>
                <a:cubicBezTo>
                  <a:pt x="295478" y="48898"/>
                  <a:pt x="328915" y="48186"/>
                  <a:pt x="361572" y="51815"/>
                </a:cubicBezTo>
                <a:cubicBezTo>
                  <a:pt x="382444" y="114431"/>
                  <a:pt x="405382" y="153554"/>
                  <a:pt x="372458" y="225986"/>
                </a:cubicBezTo>
                <a:cubicBezTo>
                  <a:pt x="366267" y="239606"/>
                  <a:pt x="343429" y="233243"/>
                  <a:pt x="328915" y="236872"/>
                </a:cubicBezTo>
                <a:cubicBezTo>
                  <a:pt x="321658" y="244129"/>
                  <a:pt x="316324" y="254054"/>
                  <a:pt x="307144" y="258644"/>
                </a:cubicBezTo>
                <a:cubicBezTo>
                  <a:pt x="293763" y="265335"/>
                  <a:pt x="345244" y="267715"/>
                  <a:pt x="307144" y="269529"/>
                </a:cubicBezTo>
                <a:close/>
              </a:path>
            </a:pathLst>
          </a:custGeom>
          <a:solidFill>
            <a:srgbClr val="FFFF00"/>
          </a:solidFill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reeform 3"/>
          <p:cNvSpPr/>
          <p:nvPr/>
        </p:nvSpPr>
        <p:spPr>
          <a:xfrm>
            <a:off x="2761753" y="2354288"/>
            <a:ext cx="361950" cy="279400"/>
          </a:xfrm>
          <a:custGeom>
            <a:avLst/>
            <a:gdLst>
              <a:gd name="connsiteX0" fmla="*/ 337458 w 424543"/>
              <a:gd name="connsiteY0" fmla="*/ 235470 h 258730"/>
              <a:gd name="connsiteX1" fmla="*/ 174172 w 424543"/>
              <a:gd name="connsiteY1" fmla="*/ 246355 h 258730"/>
              <a:gd name="connsiteX2" fmla="*/ 130629 w 424543"/>
              <a:gd name="connsiteY2" fmla="*/ 257241 h 258730"/>
              <a:gd name="connsiteX3" fmla="*/ 65315 w 424543"/>
              <a:gd name="connsiteY3" fmla="*/ 235470 h 258730"/>
              <a:gd name="connsiteX4" fmla="*/ 43543 w 424543"/>
              <a:gd name="connsiteY4" fmla="*/ 213698 h 258730"/>
              <a:gd name="connsiteX5" fmla="*/ 10886 w 424543"/>
              <a:gd name="connsiteY5" fmla="*/ 191927 h 258730"/>
              <a:gd name="connsiteX6" fmla="*/ 0 w 424543"/>
              <a:gd name="connsiteY6" fmla="*/ 159270 h 258730"/>
              <a:gd name="connsiteX7" fmla="*/ 21772 w 424543"/>
              <a:gd name="connsiteY7" fmla="*/ 137498 h 258730"/>
              <a:gd name="connsiteX8" fmla="*/ 65315 w 424543"/>
              <a:gd name="connsiteY8" fmla="*/ 50412 h 258730"/>
              <a:gd name="connsiteX9" fmla="*/ 152400 w 424543"/>
              <a:gd name="connsiteY9" fmla="*/ 39527 h 258730"/>
              <a:gd name="connsiteX10" fmla="*/ 163286 w 424543"/>
              <a:gd name="connsiteY10" fmla="*/ 6870 h 258730"/>
              <a:gd name="connsiteX11" fmla="*/ 370115 w 424543"/>
              <a:gd name="connsiteY11" fmla="*/ 17755 h 258730"/>
              <a:gd name="connsiteX12" fmla="*/ 381000 w 424543"/>
              <a:gd name="connsiteY12" fmla="*/ 50412 h 258730"/>
              <a:gd name="connsiteX13" fmla="*/ 424543 w 424543"/>
              <a:gd name="connsiteY13" fmla="*/ 126612 h 258730"/>
              <a:gd name="connsiteX14" fmla="*/ 370115 w 424543"/>
              <a:gd name="connsiteY14" fmla="*/ 202812 h 258730"/>
              <a:gd name="connsiteX15" fmla="*/ 359229 w 424543"/>
              <a:gd name="connsiteY15" fmla="*/ 235470 h 258730"/>
              <a:gd name="connsiteX16" fmla="*/ 337458 w 424543"/>
              <a:gd name="connsiteY16" fmla="*/ 235470 h 25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543" h="258730">
                <a:moveTo>
                  <a:pt x="337458" y="235470"/>
                </a:moveTo>
                <a:cubicBezTo>
                  <a:pt x="306615" y="237284"/>
                  <a:pt x="228422" y="240645"/>
                  <a:pt x="174172" y="246355"/>
                </a:cubicBezTo>
                <a:cubicBezTo>
                  <a:pt x="159293" y="247921"/>
                  <a:pt x="145516" y="258730"/>
                  <a:pt x="130629" y="257241"/>
                </a:cubicBezTo>
                <a:cubicBezTo>
                  <a:pt x="107794" y="254958"/>
                  <a:pt x="65315" y="235470"/>
                  <a:pt x="65315" y="235470"/>
                </a:cubicBezTo>
                <a:cubicBezTo>
                  <a:pt x="58058" y="228213"/>
                  <a:pt x="51557" y="220109"/>
                  <a:pt x="43543" y="213698"/>
                </a:cubicBezTo>
                <a:cubicBezTo>
                  <a:pt x="33327" y="205525"/>
                  <a:pt x="19059" y="202143"/>
                  <a:pt x="10886" y="191927"/>
                </a:cubicBezTo>
                <a:cubicBezTo>
                  <a:pt x="3718" y="182967"/>
                  <a:pt x="3629" y="170156"/>
                  <a:pt x="0" y="159270"/>
                </a:cubicBezTo>
                <a:cubicBezTo>
                  <a:pt x="7257" y="152013"/>
                  <a:pt x="17182" y="146678"/>
                  <a:pt x="21772" y="137498"/>
                </a:cubicBezTo>
                <a:cubicBezTo>
                  <a:pt x="26519" y="128005"/>
                  <a:pt x="36381" y="59092"/>
                  <a:pt x="65315" y="50412"/>
                </a:cubicBezTo>
                <a:cubicBezTo>
                  <a:pt x="93335" y="42006"/>
                  <a:pt x="123372" y="43155"/>
                  <a:pt x="152400" y="39527"/>
                </a:cubicBezTo>
                <a:cubicBezTo>
                  <a:pt x="156029" y="28641"/>
                  <a:pt x="151868" y="8012"/>
                  <a:pt x="163286" y="6870"/>
                </a:cubicBezTo>
                <a:cubicBezTo>
                  <a:pt x="231982" y="0"/>
                  <a:pt x="302417" y="4216"/>
                  <a:pt x="370115" y="17755"/>
                </a:cubicBezTo>
                <a:cubicBezTo>
                  <a:pt x="381367" y="20005"/>
                  <a:pt x="378511" y="39211"/>
                  <a:pt x="381000" y="50412"/>
                </a:cubicBezTo>
                <a:cubicBezTo>
                  <a:pt x="398370" y="128578"/>
                  <a:pt x="368557" y="107951"/>
                  <a:pt x="424543" y="126612"/>
                </a:cubicBezTo>
                <a:cubicBezTo>
                  <a:pt x="370115" y="144755"/>
                  <a:pt x="395515" y="126612"/>
                  <a:pt x="370115" y="202812"/>
                </a:cubicBezTo>
                <a:lnTo>
                  <a:pt x="359229" y="235470"/>
                </a:lnTo>
                <a:cubicBezTo>
                  <a:pt x="323130" y="223436"/>
                  <a:pt x="368301" y="233656"/>
                  <a:pt x="337458" y="235470"/>
                </a:cubicBezTo>
                <a:close/>
              </a:path>
            </a:pathLst>
          </a:custGeom>
          <a:solidFill>
            <a:srgbClr val="FFFF00"/>
          </a:solidFill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" name="Рисунок 9" descr="F:\FezPanj Logo\baner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128" y="5145113"/>
            <a:ext cx="1400175" cy="8080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153" y="3321075"/>
            <a:ext cx="156845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/>
          <p:cNvCxnSpPr>
            <a:stCxn id="7" idx="9"/>
            <a:endCxn id="10" idx="1"/>
          </p:cNvCxnSpPr>
          <p:nvPr/>
        </p:nvCxnSpPr>
        <p:spPr>
          <a:xfrm flipV="1">
            <a:off x="2553791" y="5548338"/>
            <a:ext cx="541337" cy="74612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266655"/>
            <a:ext cx="1651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1" y="1778025"/>
            <a:ext cx="17081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8067178" y="5341963"/>
            <a:ext cx="249238" cy="414337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2777628" y="4570438"/>
            <a:ext cx="395288" cy="290512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413841" y="2520975"/>
            <a:ext cx="1638300" cy="52387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FEZ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Sughd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320 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hectare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915816" y="4033863"/>
            <a:ext cx="1584000" cy="5040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FEZ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Danghara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521,3 </a:t>
            </a: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hectare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2155328" y="2354288"/>
            <a:ext cx="758825" cy="125412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3074491" y="5880125"/>
            <a:ext cx="1440000" cy="522288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FEZ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Pandj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401  </a:t>
            </a: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hectare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5724128" y="5949280"/>
            <a:ext cx="1656000" cy="523875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FEZ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Ishkoshim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 </a:t>
            </a: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hectare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5009653" y="6142063"/>
            <a:ext cx="633413" cy="100012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2" name="Прямоугольник 27"/>
          <p:cNvSpPr>
            <a:spLocks noChangeArrowheads="1"/>
          </p:cNvSpPr>
          <p:nvPr/>
        </p:nvSpPr>
        <p:spPr bwMode="auto">
          <a:xfrm>
            <a:off x="1510991" y="573358"/>
            <a:ext cx="50514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 Tj" pitchFamily="18" charset="-52"/>
              </a:rPr>
              <a:t>Free Economic</a:t>
            </a:r>
            <a:r>
              <a:rPr lang="ru-RU" sz="2800" b="1" dirty="0">
                <a:solidFill>
                  <a:schemeClr val="bg1"/>
                </a:solidFill>
                <a:latin typeface="Times New Roman Tj" pitchFamily="18" charset="-52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 Tj" pitchFamily="18" charset="-52"/>
              </a:rPr>
              <a:t>Zones in the Republic of Tajikistan</a:t>
            </a:r>
            <a:endParaRPr lang="ru-RU" sz="28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22" name="Picture 2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1" y="573358"/>
            <a:ext cx="998592" cy="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d:\Users\User\Desktop\Сурати маъданхо\висмут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1441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449263" y="4508500"/>
            <a:ext cx="1095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Bismuth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60" name="Picture 8" descr="d:\Users\User\Desktop\Сурати маъданхо\цинк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14398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Прямоугольник 3"/>
          <p:cNvSpPr>
            <a:spLocks noChangeArrowheads="1"/>
          </p:cNvSpPr>
          <p:nvPr/>
        </p:nvSpPr>
        <p:spPr bwMode="auto">
          <a:xfrm>
            <a:off x="539750" y="2597150"/>
            <a:ext cx="8354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  </a:t>
            </a:r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Zink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62" name="Picture 9" descr="d:\Users\User\Desktop\Сурати маъданхо\Свинец.jpe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4175"/>
            <a:ext cx="1441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Прямоугольник 4"/>
          <p:cNvSpPr>
            <a:spLocks noChangeArrowheads="1"/>
          </p:cNvSpPr>
          <p:nvPr/>
        </p:nvSpPr>
        <p:spPr bwMode="auto">
          <a:xfrm>
            <a:off x="468313" y="3500438"/>
            <a:ext cx="865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  </a:t>
            </a:r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Lead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  <a:p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64" name="Picture 10" descr="d:\Users\User\Desktop\Сурати маъданхо\молибден.jpe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68863"/>
            <a:ext cx="1441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Прямоугольник 6"/>
          <p:cNvSpPr>
            <a:spLocks noChangeArrowheads="1"/>
          </p:cNvSpPr>
          <p:nvPr/>
        </p:nvSpPr>
        <p:spPr bwMode="auto">
          <a:xfrm>
            <a:off x="250825" y="5476875"/>
            <a:ext cx="17283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 </a:t>
            </a:r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Molybdenum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66" name="Picture 11" descr="d:\Users\User\Desktop\Сурати маъданхо\вольфрам.jpe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878513"/>
            <a:ext cx="1439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Прямоугольник 7"/>
          <p:cNvSpPr>
            <a:spLocks noChangeArrowheads="1"/>
          </p:cNvSpPr>
          <p:nvPr/>
        </p:nvSpPr>
        <p:spPr bwMode="auto">
          <a:xfrm>
            <a:off x="323850" y="6484938"/>
            <a:ext cx="12021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Tungsten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68" name="Picture 12" descr="d:\Users\User\Desktop\Сурати маъданхо\медь.jpe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022350"/>
            <a:ext cx="1439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Прямоугольник 8"/>
          <p:cNvSpPr>
            <a:spLocks noChangeArrowheads="1"/>
          </p:cNvSpPr>
          <p:nvPr/>
        </p:nvSpPr>
        <p:spPr bwMode="auto">
          <a:xfrm>
            <a:off x="3230563" y="1628775"/>
            <a:ext cx="10038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Copper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70" name="Picture 13" descr="d:\Users\User\Desktop\Сурати маъданхо\золото.jp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9138"/>
            <a:ext cx="143986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1" name="Прямоугольник 10"/>
          <p:cNvSpPr>
            <a:spLocks noChangeArrowheads="1"/>
          </p:cNvSpPr>
          <p:nvPr/>
        </p:nvSpPr>
        <p:spPr bwMode="auto">
          <a:xfrm>
            <a:off x="3081338" y="2636838"/>
            <a:ext cx="7473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Gold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72" name="Picture 14" descr="d:\Users\User\Desktop\Сурати маъданхо\серебро.jpeg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97200"/>
            <a:ext cx="14414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3" name="Прямоугольник 11"/>
          <p:cNvSpPr>
            <a:spLocks noChangeArrowheads="1"/>
          </p:cNvSpPr>
          <p:nvPr/>
        </p:nvSpPr>
        <p:spPr bwMode="auto">
          <a:xfrm>
            <a:off x="3067050" y="3605213"/>
            <a:ext cx="8050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Silver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74" name="Picture 15" descr="d:\Users\User\Desktop\Сурати маъданхо\сурьма.jpeg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933825"/>
            <a:ext cx="14414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5" name="Прямоугольник 12"/>
          <p:cNvSpPr>
            <a:spLocks noChangeArrowheads="1"/>
          </p:cNvSpPr>
          <p:nvPr/>
        </p:nvSpPr>
        <p:spPr bwMode="auto">
          <a:xfrm>
            <a:off x="3059113" y="4541838"/>
            <a:ext cx="12987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Antimony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sp>
        <p:nvSpPr>
          <p:cNvPr id="19476" name="Прямоугольник 13"/>
          <p:cNvSpPr>
            <a:spLocks noChangeArrowheads="1"/>
          </p:cNvSpPr>
          <p:nvPr/>
        </p:nvSpPr>
        <p:spPr bwMode="auto">
          <a:xfrm>
            <a:off x="3055938" y="5549900"/>
            <a:ext cx="1130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Mercury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77" name="Picture 16" descr="d:\Users\User\Desktop\Сурати маъданхо\ртуть.jpeg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941888"/>
            <a:ext cx="143986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8" name="Прямоугольник 14"/>
          <p:cNvSpPr>
            <a:spLocks noChangeArrowheads="1"/>
          </p:cNvSpPr>
          <p:nvPr/>
        </p:nvSpPr>
        <p:spPr bwMode="auto">
          <a:xfrm>
            <a:off x="5292080" y="2668850"/>
            <a:ext cx="1274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Fluorspar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79" name="Picture 17" descr="d:\Users\User\Desktop\Сурати маъданхо\плавиковые шпаты.jpeg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2060575"/>
            <a:ext cx="1439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0" name="Picture 18" descr="d:\Users\User\Desktop\Сурати маъданхо\олово.jpeg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997200"/>
            <a:ext cx="143986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1" name="Прямоугольник 15"/>
          <p:cNvSpPr>
            <a:spLocks noChangeArrowheads="1"/>
          </p:cNvSpPr>
          <p:nvPr/>
        </p:nvSpPr>
        <p:spPr bwMode="auto">
          <a:xfrm>
            <a:off x="5589995" y="3605213"/>
            <a:ext cx="5661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Tin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82" name="Picture 19" descr="d:\Users\User\Desktop\Сурати маъданхо\уран.jpeg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933825"/>
            <a:ext cx="14398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3" name="Прямоугольник 16"/>
          <p:cNvSpPr>
            <a:spLocks noChangeArrowheads="1"/>
          </p:cNvSpPr>
          <p:nvPr/>
        </p:nvSpPr>
        <p:spPr bwMode="auto">
          <a:xfrm>
            <a:off x="5220072" y="4581525"/>
            <a:ext cx="11865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Uranium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84" name="Picture 20" descr="d:\Users\User\Desktop\Сурати маъданхо\железо.jpeg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941888"/>
            <a:ext cx="14398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5" name="Прямоугольник 17"/>
          <p:cNvSpPr>
            <a:spLocks noChangeArrowheads="1"/>
          </p:cNvSpPr>
          <p:nvPr/>
        </p:nvSpPr>
        <p:spPr bwMode="auto">
          <a:xfrm>
            <a:off x="5435600" y="5549900"/>
            <a:ext cx="875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Gland</a:t>
            </a:r>
            <a:endParaRPr lang="ru-RU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86" name="Picture 21" descr="d:\Users\User\Desktop\Сурати маъданхо\марганец.jpeg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876925"/>
            <a:ext cx="14398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7" name="Прямоугольник 18"/>
          <p:cNvSpPr>
            <a:spLocks noChangeArrowheads="1"/>
          </p:cNvSpPr>
          <p:nvPr/>
        </p:nvSpPr>
        <p:spPr bwMode="auto">
          <a:xfrm>
            <a:off x="5207000" y="6484938"/>
            <a:ext cx="1383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Merganser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88" name="Picture 22" descr="d:\Users\User\Desktop\Сурати маъданхо\поваренная соль.jpeg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876925"/>
            <a:ext cx="1441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9" name="Прямоугольник 19"/>
          <p:cNvSpPr>
            <a:spLocks noChangeArrowheads="1"/>
          </p:cNvSpPr>
          <p:nvPr/>
        </p:nvSpPr>
        <p:spPr bwMode="auto">
          <a:xfrm>
            <a:off x="2700338" y="6484938"/>
            <a:ext cx="17283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Common salt 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90" name="Picture 23" descr="d:\Users\User\Desktop\Сурати маъданхо\магний.jpeg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060575"/>
            <a:ext cx="1439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1" name="Прямоугольник 20"/>
          <p:cNvSpPr>
            <a:spLocks noChangeArrowheads="1"/>
          </p:cNvSpPr>
          <p:nvPr/>
        </p:nvSpPr>
        <p:spPr bwMode="auto">
          <a:xfrm>
            <a:off x="7351800" y="2668850"/>
            <a:ext cx="1468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Magnesium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92" name="Picture 24" descr="d:\Users\User\Desktop\Сурати маъданхо\угля.jpeg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997200"/>
            <a:ext cx="1439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3" name="Прямоугольник 21"/>
          <p:cNvSpPr>
            <a:spLocks noChangeArrowheads="1"/>
          </p:cNvSpPr>
          <p:nvPr/>
        </p:nvSpPr>
        <p:spPr bwMode="auto">
          <a:xfrm>
            <a:off x="7635875" y="3605213"/>
            <a:ext cx="707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Coal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94" name="Picture 25" descr="d:\Users\User\Desktop\Сурати маъданхо\газа.jpeg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933825"/>
            <a:ext cx="1439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5" name="Прямоугольник 22"/>
          <p:cNvSpPr>
            <a:spLocks noChangeArrowheads="1"/>
          </p:cNvSpPr>
          <p:nvPr/>
        </p:nvSpPr>
        <p:spPr bwMode="auto">
          <a:xfrm>
            <a:off x="7696200" y="4594225"/>
            <a:ext cx="6367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Gaz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96" name="Picture 26" descr="d:\Users\User\Desktop\Сурати маъданхо\нефти.jpeg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921250"/>
            <a:ext cx="1439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7" name="Прямоугольник 23"/>
          <p:cNvSpPr>
            <a:spLocks noChangeArrowheads="1"/>
          </p:cNvSpPr>
          <p:nvPr/>
        </p:nvSpPr>
        <p:spPr bwMode="auto">
          <a:xfrm>
            <a:off x="7715250" y="5549900"/>
            <a:ext cx="5196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Oil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498" name="Picture 27" descr="d:\Users\User\Desktop\Сурати маъданхо\мрамора.jpeg"/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876925"/>
            <a:ext cx="1439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9" name="Прямоугольник 24"/>
          <p:cNvSpPr>
            <a:spLocks noChangeArrowheads="1"/>
          </p:cNvSpPr>
          <p:nvPr/>
        </p:nvSpPr>
        <p:spPr bwMode="auto">
          <a:xfrm>
            <a:off x="7469188" y="6484938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Marble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9500" name="Picture 2" descr="http://uld10.odnoklassniki.ru/getImage?photoId=424477795729&amp;photoType=0"/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022131"/>
            <a:ext cx="1439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01" name="Прямоугольник 5"/>
          <p:cNvSpPr>
            <a:spLocks noChangeArrowheads="1"/>
          </p:cNvSpPr>
          <p:nvPr/>
        </p:nvSpPr>
        <p:spPr bwMode="auto">
          <a:xfrm>
            <a:off x="5554390" y="1660738"/>
            <a:ext cx="862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tg-Cyrl-TJ" sz="2000" b="1" dirty="0">
                <a:solidFill>
                  <a:srgbClr val="003300"/>
                </a:solidFill>
                <a:latin typeface="Times New Roman Tj" pitchFamily="18" charset="-52"/>
              </a:rPr>
              <a:t>Water</a:t>
            </a:r>
            <a:endParaRPr lang="ru-RU" altLang="tg-Cyrl-TJ" sz="20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sp>
        <p:nvSpPr>
          <p:cNvPr id="24622" name="Прямоугольник 35"/>
          <p:cNvSpPr>
            <a:spLocks noChangeArrowheads="1"/>
          </p:cNvSpPr>
          <p:nvPr/>
        </p:nvSpPr>
        <p:spPr bwMode="auto">
          <a:xfrm>
            <a:off x="2195736" y="404664"/>
            <a:ext cx="5360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 Tj" pitchFamily="18" charset="-52"/>
              </a:rPr>
              <a:t> </a:t>
            </a:r>
            <a:r>
              <a:rPr lang="en-US" altLang="tg-Cyrl-TJ" sz="2800" b="1" dirty="0">
                <a:solidFill>
                  <a:schemeClr val="bg1"/>
                </a:solidFill>
                <a:latin typeface="Times New Roman Tj" pitchFamily="18" charset="-52"/>
              </a:rPr>
              <a:t>Natural Resourses of Tajikistan</a:t>
            </a:r>
            <a:endParaRPr lang="ru-RU" sz="28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48" name="Picture 2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1" y="573358"/>
            <a:ext cx="998592" cy="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75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75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75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75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75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75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75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75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75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75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75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75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75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75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75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75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19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19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750" fill="hold"/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750" fill="hold"/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75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750" fill="hold"/>
                                        <p:tgtEl>
                                          <p:spTgt spid="19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750" fill="hold"/>
                                        <p:tgtEl>
                                          <p:spTgt spid="19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750"/>
                                        <p:tgtEl>
                                          <p:spTgt spid="19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750" fill="hold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750" fill="hold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75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750" fill="hold"/>
                                        <p:tgtEl>
                                          <p:spTgt spid="19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750" fill="hold"/>
                                        <p:tgtEl>
                                          <p:spTgt spid="19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75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750" fill="hold"/>
                                        <p:tgtEl>
                                          <p:spTgt spid="19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750" fill="hold"/>
                                        <p:tgtEl>
                                          <p:spTgt spid="19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750"/>
                                        <p:tgtEl>
                                          <p:spTgt spid="19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750" fill="hold"/>
                                        <p:tgtEl>
                                          <p:spTgt spid="19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750" fill="hold"/>
                                        <p:tgtEl>
                                          <p:spTgt spid="19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750"/>
                                        <p:tgtEl>
                                          <p:spTgt spid="19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1" grpId="0"/>
      <p:bldP spid="19463" grpId="0"/>
      <p:bldP spid="19465" grpId="0"/>
      <p:bldP spid="19467" grpId="0"/>
      <p:bldP spid="19469" grpId="0"/>
      <p:bldP spid="19471" grpId="0"/>
      <p:bldP spid="19473" grpId="0"/>
      <p:bldP spid="19475" grpId="0"/>
      <p:bldP spid="19476" grpId="0"/>
      <p:bldP spid="19478" grpId="0"/>
      <p:bldP spid="19481" grpId="0"/>
      <p:bldP spid="19483" grpId="0"/>
      <p:bldP spid="19485" grpId="0"/>
      <p:bldP spid="19487" grpId="0"/>
      <p:bldP spid="19489" grpId="0"/>
      <p:bldP spid="19491" grpId="0"/>
      <p:bldP spid="19493" grpId="0"/>
      <p:bldP spid="19495" grpId="0"/>
      <p:bldP spid="19497" grpId="0"/>
      <p:bldP spid="19499" grpId="0"/>
      <p:bldP spid="195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6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338138"/>
            <a:ext cx="9366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TajUSER\Desktop\27-28\Сурат\int-oic201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8" t="14255" r="25602" b="15246"/>
          <a:stretch/>
        </p:blipFill>
        <p:spPr bwMode="auto">
          <a:xfrm>
            <a:off x="1365827" y="394303"/>
            <a:ext cx="792088" cy="6981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Прямоугольник 11"/>
          <p:cNvSpPr>
            <a:spLocks noChangeArrowheads="1"/>
          </p:cNvSpPr>
          <p:nvPr/>
        </p:nvSpPr>
        <p:spPr bwMode="auto">
          <a:xfrm>
            <a:off x="5621338" y="993775"/>
            <a:ext cx="3522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 Tj" pitchFamily="18" charset="-52"/>
              </a:rPr>
              <a:t>Republic of Tajikistan</a:t>
            </a:r>
            <a:endParaRPr lang="ru-RU" sz="16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sp>
        <p:nvSpPr>
          <p:cNvPr id="25607" name="Прямоугольник 7"/>
          <p:cNvSpPr>
            <a:spLocks noChangeArrowheads="1"/>
          </p:cNvSpPr>
          <p:nvPr/>
        </p:nvSpPr>
        <p:spPr bwMode="auto">
          <a:xfrm>
            <a:off x="384175" y="1028700"/>
            <a:ext cx="2755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 Tj" pitchFamily="18" charset="-52"/>
              </a:rPr>
              <a:t>Organisation of Islamic Coorperetion</a:t>
            </a:r>
            <a:endParaRPr lang="ru-RU" sz="16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8" name="Picture 3" descr="C:\Users\TajUSER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31913"/>
            <a:ext cx="7797015" cy="545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20447" y="3645024"/>
            <a:ext cx="7511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imes New Roman Tj" pitchFamily="18" charset="-52"/>
              </a:rPr>
              <a:t>THANKS FOR YOUR ATTENTION!!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 Tj" pitchFamily="18" charset="-52"/>
              </a:rPr>
              <a:t>!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imes New Roman Tj" pitchFamily="18" charset="-52"/>
              </a:rPr>
              <a:t> 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Times New Roman Tj" pitchFamily="18" charset="-52"/>
            </a:endParaRPr>
          </a:p>
        </p:txBody>
      </p:sp>
      <p:pic>
        <p:nvPicPr>
          <p:cNvPr id="5" name="Picture 6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878" y="563017"/>
            <a:ext cx="133256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619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9"/>
          <p:cNvPicPr>
            <a:picLocks noChangeAspect="1" noChangeArrowheads="1"/>
          </p:cNvPicPr>
          <p:nvPr/>
        </p:nvPicPr>
        <p:blipFill rotWithShape="1">
          <a:blip r:embed="rId2"/>
          <a:srcRect l="2872" t="2336" r="2078" b="16229"/>
          <a:stretch/>
        </p:blipFill>
        <p:spPr bwMode="auto">
          <a:xfrm>
            <a:off x="246063" y="2349500"/>
            <a:ext cx="4572000" cy="42799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68552" y="2708920"/>
            <a:ext cx="4572000" cy="38395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Area</a:t>
            </a:r>
            <a:r>
              <a:rPr lang="ru-RU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: </a:t>
            </a:r>
            <a:r>
              <a:rPr lang="ru-RU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14</a:t>
            </a:r>
            <a:r>
              <a:rPr lang="en-US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2,6 square km</a:t>
            </a:r>
            <a:endParaRPr lang="ru-RU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050" b="1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Population</a:t>
            </a:r>
            <a:r>
              <a:rPr lang="ru-RU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:   </a:t>
            </a:r>
            <a:r>
              <a:rPr lang="en-US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8</a:t>
            </a:r>
            <a:r>
              <a:rPr lang="ru-RU" dirty="0" smtClean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,</a:t>
            </a:r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2 </a:t>
            </a:r>
            <a:r>
              <a:rPr lang="en-US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million</a:t>
            </a:r>
            <a:r>
              <a:rPr lang="ru-RU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 </a:t>
            </a:r>
            <a:r>
              <a:rPr lang="en-US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(2013)</a:t>
            </a:r>
            <a:endParaRPr lang="ru-RU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050" b="1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GDP</a:t>
            </a:r>
            <a:r>
              <a:rPr lang="ru-RU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:</a:t>
            </a:r>
            <a:r>
              <a:rPr lang="en-US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 </a:t>
            </a:r>
            <a:r>
              <a:rPr lang="en-US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8,5 Bln.$. in 2013 year</a:t>
            </a:r>
            <a:endParaRPr lang="ru-RU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050" b="1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Currency</a:t>
            </a:r>
            <a:r>
              <a:rPr lang="ru-RU" b="1" dirty="0" smtClean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: </a:t>
            </a:r>
            <a:r>
              <a:rPr lang="en-US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Somoni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050" b="1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President: </a:t>
            </a:r>
            <a:r>
              <a:rPr lang="en-US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Emomali Rahmon</a:t>
            </a:r>
            <a:endParaRPr lang="ru-RU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050" b="1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Large Cities </a:t>
            </a:r>
            <a:r>
              <a:rPr lang="ru-RU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: </a:t>
            </a:r>
            <a:r>
              <a:rPr lang="en-US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Khujand</a:t>
            </a:r>
            <a:r>
              <a:rPr lang="ru-RU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Kurgan-Teppa</a:t>
            </a:r>
            <a:r>
              <a:rPr lang="ru-RU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, </a:t>
            </a:r>
            <a:r>
              <a:rPr lang="en-US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Khorugh</a:t>
            </a:r>
            <a:r>
              <a:rPr lang="ru-RU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, </a:t>
            </a:r>
            <a:r>
              <a:rPr lang="en-US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Kulob</a:t>
            </a:r>
            <a:endParaRPr lang="ru-RU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050" b="1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Religion: </a:t>
            </a:r>
            <a:r>
              <a:rPr lang="en-US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Islam </a:t>
            </a:r>
            <a:r>
              <a:rPr lang="ru-RU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- 98,9 % </a:t>
            </a:r>
            <a:endParaRPr lang="en-US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Internet </a:t>
            </a:r>
            <a:r>
              <a:rPr lang="en-US" b="1" dirty="0" err="1" smtClean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Domen</a:t>
            </a:r>
            <a:r>
              <a:rPr lang="ru-RU" b="1" dirty="0" smtClean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: </a:t>
            </a:r>
            <a:r>
              <a:rPr lang="ru-RU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.</a:t>
            </a:r>
            <a:r>
              <a:rPr lang="ru-RU" b="1" dirty="0" err="1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tj</a:t>
            </a:r>
            <a:r>
              <a:rPr lang="en-US" b="1" dirty="0">
                <a:solidFill>
                  <a:srgbClr val="003300"/>
                </a:solidFill>
                <a:latin typeface="Times New Roman Tj" pitchFamily="18" charset="-52"/>
                <a:cs typeface="Arial" pitchFamily="34" charset="0"/>
              </a:rPr>
              <a:t> </a:t>
            </a:r>
            <a:endParaRPr lang="ru-RU" b="1" dirty="0">
              <a:solidFill>
                <a:srgbClr val="003300"/>
              </a:solidFill>
              <a:latin typeface="Times New Roman Tj" pitchFamily="18" charset="-52"/>
              <a:cs typeface="Arial" pitchFamily="34" charset="0"/>
            </a:endParaRPr>
          </a:p>
        </p:txBody>
      </p:sp>
      <p:sp>
        <p:nvSpPr>
          <p:cNvPr id="9220" name="Прямоугольник 5"/>
          <p:cNvSpPr>
            <a:spLocks noChangeArrowheads="1"/>
          </p:cNvSpPr>
          <p:nvPr/>
        </p:nvSpPr>
        <p:spPr bwMode="auto">
          <a:xfrm>
            <a:off x="1259632" y="530677"/>
            <a:ext cx="57509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General Information about 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Republic of  Tajikistan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1" y="573358"/>
            <a:ext cx="998592" cy="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9725" y="2040905"/>
            <a:ext cx="4953000" cy="3079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Times New Roman Tj" pitchFamily="18" charset="-52"/>
              </a:rPr>
              <a:t>GDP </a:t>
            </a:r>
            <a:r>
              <a:rPr lang="en-US" sz="1400" b="1" dirty="0">
                <a:latin typeface="Times New Roman Tj" pitchFamily="18" charset="-52"/>
              </a:rPr>
              <a:t>in Market Prices for 2009-2013 </a:t>
            </a:r>
            <a:r>
              <a:rPr lang="ru-RU" sz="1400" b="1" dirty="0">
                <a:latin typeface="Times New Roman Tj" pitchFamily="18" charset="-52"/>
              </a:rPr>
              <a:t>(</a:t>
            </a:r>
            <a:r>
              <a:rPr lang="en-US" sz="1400" b="1" dirty="0">
                <a:latin typeface="Times New Roman Tj" pitchFamily="18" charset="-52"/>
              </a:rPr>
              <a:t>in US</a:t>
            </a:r>
            <a:r>
              <a:rPr lang="ru-RU" sz="1400" b="1" dirty="0">
                <a:latin typeface="Times New Roman Tj" pitchFamily="18" charset="-52"/>
              </a:rPr>
              <a:t> </a:t>
            </a:r>
            <a:r>
              <a:rPr lang="en-US" sz="1400" b="1" dirty="0">
                <a:latin typeface="Times New Roman Tj" pitchFamily="18" charset="-52"/>
              </a:rPr>
              <a:t>$ </a:t>
            </a:r>
            <a:r>
              <a:rPr lang="en-US" sz="1400" b="1" dirty="0" err="1" smtClean="0">
                <a:latin typeface="Times New Roman Tj" pitchFamily="18" charset="-52"/>
              </a:rPr>
              <a:t>mln</a:t>
            </a:r>
            <a:r>
              <a:rPr lang="en-US" sz="1400" b="1" dirty="0">
                <a:latin typeface="Times New Roman Tj" pitchFamily="18" charset="-52"/>
              </a:rPr>
              <a:t>.</a:t>
            </a:r>
            <a:r>
              <a:rPr lang="ru-RU" sz="1400" b="1" dirty="0">
                <a:latin typeface="Times New Roman Tj" pitchFamily="18" charset="-52"/>
              </a:rPr>
              <a:t>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2060848"/>
            <a:ext cx="4953000" cy="3079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Times New Roman Tj" pitchFamily="18" charset="-52"/>
              </a:rPr>
              <a:t>   </a:t>
            </a:r>
            <a:r>
              <a:rPr lang="en-US" sz="1400" b="1" dirty="0">
                <a:latin typeface="Times New Roman Tj" pitchFamily="18" charset="-52"/>
              </a:rPr>
              <a:t>GDP growth in 200</a:t>
            </a:r>
            <a:r>
              <a:rPr lang="ru-RU" sz="1400" b="1" dirty="0">
                <a:latin typeface="Times New Roman Tj" pitchFamily="18" charset="-52"/>
              </a:rPr>
              <a:t>9</a:t>
            </a:r>
            <a:r>
              <a:rPr lang="en-US" sz="1400" b="1" dirty="0">
                <a:latin typeface="Times New Roman Tj" pitchFamily="18" charset="-52"/>
              </a:rPr>
              <a:t>-2013 </a:t>
            </a:r>
            <a:r>
              <a:rPr lang="ru-RU" sz="1400" b="1" dirty="0">
                <a:latin typeface="Times New Roman Tj" pitchFamily="18" charset="-52"/>
              </a:rPr>
              <a:t>(</a:t>
            </a:r>
            <a:r>
              <a:rPr lang="en-US" sz="1400" b="1" dirty="0">
                <a:latin typeface="Times New Roman Tj" pitchFamily="18" charset="-52"/>
              </a:rPr>
              <a:t>in %</a:t>
            </a:r>
            <a:r>
              <a:rPr lang="ru-RU" sz="1400" b="1" dirty="0">
                <a:latin typeface="Times New Roman Tj" pitchFamily="18" charset="-52"/>
              </a:rPr>
              <a:t>)</a:t>
            </a:r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1546969" y="791706"/>
            <a:ext cx="597735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Times New Roman Tj" pitchFamily="18" charset="-52"/>
              </a:rPr>
              <a:t>Main macroeconomic indicators</a:t>
            </a:r>
            <a:endParaRPr lang="ru-RU" sz="25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9" name="Picture 2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1" y="573358"/>
            <a:ext cx="998592" cy="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281063"/>
              </p:ext>
            </p:extLst>
          </p:nvPr>
        </p:nvGraphicFramePr>
        <p:xfrm>
          <a:off x="-108520" y="2492896"/>
          <a:ext cx="4694167" cy="4056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409351"/>
              </p:ext>
            </p:extLst>
          </p:nvPr>
        </p:nvGraphicFramePr>
        <p:xfrm>
          <a:off x="4216400" y="2423482"/>
          <a:ext cx="4748088" cy="4195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Chart bld="series" animBg="0"/>
        </p:bldSub>
      </p:bldGraphic>
      <p:bldGraphic spid="12" grpId="0">
        <p:bldSub>
          <a:bldChart bld="series" animBg="0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64088" y="2204864"/>
            <a:ext cx="3467621" cy="3385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3300"/>
                </a:solidFill>
                <a:latin typeface="Times New Roman Tj" pitchFamily="18" charset="-52"/>
              </a:rPr>
              <a:t>  </a:t>
            </a:r>
            <a:r>
              <a:rPr lang="en-US" sz="1600" b="1" dirty="0">
                <a:solidFill>
                  <a:srgbClr val="003300"/>
                </a:solidFill>
                <a:latin typeface="Times New Roman Tj" pitchFamily="18" charset="-52"/>
              </a:rPr>
              <a:t>Inflation rate </a:t>
            </a:r>
            <a:r>
              <a:rPr lang="en-US" sz="1600" b="1" dirty="0" smtClean="0">
                <a:solidFill>
                  <a:srgbClr val="003300"/>
                </a:solidFill>
                <a:latin typeface="Times New Roman Tj" pitchFamily="18" charset="-52"/>
              </a:rPr>
              <a:t>(</a:t>
            </a:r>
            <a:r>
              <a:rPr lang="en-US" sz="1600" b="1" dirty="0">
                <a:solidFill>
                  <a:srgbClr val="003300"/>
                </a:solidFill>
                <a:latin typeface="Times New Roman Tj" pitchFamily="18" charset="-52"/>
              </a:rPr>
              <a:t>in %)</a:t>
            </a:r>
            <a:endParaRPr lang="ru-RU" sz="16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188" y="2060848"/>
            <a:ext cx="3962400" cy="339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3300"/>
                </a:solidFill>
                <a:latin typeface="Times New Roman Tj" pitchFamily="18" charset="-52"/>
              </a:rPr>
              <a:t>      </a:t>
            </a:r>
            <a:r>
              <a:rPr lang="en-US" sz="1600" b="1" dirty="0">
                <a:solidFill>
                  <a:srgbClr val="003300"/>
                </a:solidFill>
                <a:latin typeface="Times New Roman Tj" pitchFamily="18" charset="-52"/>
              </a:rPr>
              <a:t>Income growth </a:t>
            </a:r>
            <a:r>
              <a:rPr lang="en-US" sz="1600" b="1" dirty="0" smtClean="0">
                <a:solidFill>
                  <a:srgbClr val="003300"/>
                </a:solidFill>
                <a:latin typeface="Times New Roman Tj" pitchFamily="18" charset="-52"/>
              </a:rPr>
              <a:t> (</a:t>
            </a:r>
            <a:r>
              <a:rPr lang="en-US" sz="1600" b="1" dirty="0">
                <a:solidFill>
                  <a:srgbClr val="003300"/>
                </a:solidFill>
                <a:latin typeface="Times New Roman Tj" pitchFamily="18" charset="-52"/>
              </a:rPr>
              <a:t>in %)</a:t>
            </a:r>
            <a:endParaRPr lang="ru-RU" sz="16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473048"/>
              </p:ext>
            </p:extLst>
          </p:nvPr>
        </p:nvGraphicFramePr>
        <p:xfrm>
          <a:off x="0" y="2273367"/>
          <a:ext cx="4699963" cy="4256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9423608"/>
              </p:ext>
            </p:extLst>
          </p:nvPr>
        </p:nvGraphicFramePr>
        <p:xfrm>
          <a:off x="3965575" y="2263489"/>
          <a:ext cx="5178425" cy="4285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546969" y="791706"/>
            <a:ext cx="597735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Times New Roman Tj" pitchFamily="18" charset="-52"/>
              </a:rPr>
              <a:t>Main macroeconomic indicators</a:t>
            </a:r>
            <a:endParaRPr lang="ru-RU" sz="25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15" name="Picture 2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1" y="573358"/>
            <a:ext cx="998592" cy="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Chart bld="series" animBg="0"/>
        </p:bldSub>
      </p:bldGraphic>
      <p:bldGraphic spid="11" grpId="0">
        <p:bldSub>
          <a:bldChart bld="series" animBg="0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t="7748" r="13515" b="7619"/>
          <a:stretch>
            <a:fillRect/>
          </a:stretch>
        </p:blipFill>
        <p:spPr bwMode="auto">
          <a:xfrm>
            <a:off x="3716338" y="1757363"/>
            <a:ext cx="14398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15787" y="2995209"/>
            <a:ext cx="1440000" cy="369332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1001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  <a:ea typeface="Calibri"/>
                <a:cs typeface="Times New Roman"/>
              </a:rPr>
              <a:t>CIS</a:t>
            </a:r>
            <a:endParaRPr lang="ru-RU" dirty="0">
              <a:solidFill>
                <a:srgbClr val="003300"/>
              </a:solidFill>
              <a:latin typeface="Times New Roman Tj" pitchFamily="18" charset="-52"/>
              <a:ea typeface="Calibri"/>
              <a:cs typeface="Times New Roman"/>
            </a:endParaRPr>
          </a:p>
        </p:txBody>
      </p:sp>
      <p:pic>
        <p:nvPicPr>
          <p:cNvPr id="16390" name="Рисунок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1757363"/>
            <a:ext cx="143986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01821" y="3017251"/>
            <a:ext cx="1440000" cy="369332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1001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  <a:ea typeface="Calibri"/>
                <a:cs typeface="Times New Roman"/>
              </a:rPr>
              <a:t>EAEC</a:t>
            </a:r>
            <a:endParaRPr lang="ru-RU" dirty="0">
              <a:solidFill>
                <a:srgbClr val="003300"/>
              </a:solidFill>
              <a:latin typeface="Times New Roman Tj" pitchFamily="18" charset="-52"/>
              <a:ea typeface="Calibri"/>
              <a:cs typeface="Times New Roman"/>
            </a:endParaRPr>
          </a:p>
        </p:txBody>
      </p:sp>
      <p:pic>
        <p:nvPicPr>
          <p:cNvPr id="16394" name="Рисунок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5197475"/>
            <a:ext cx="12954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36113" y="6453188"/>
            <a:ext cx="1440000" cy="369332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1001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  <a:ea typeface="Calibri"/>
                <a:cs typeface="Times New Roman"/>
              </a:rPr>
              <a:t>IMF</a:t>
            </a:r>
            <a:endParaRPr lang="ru-RU" dirty="0">
              <a:solidFill>
                <a:srgbClr val="003300"/>
              </a:solidFill>
              <a:latin typeface="Times New Roman Tj" pitchFamily="18" charset="-52"/>
              <a:ea typeface="Calibri"/>
              <a:cs typeface="Times New Roman"/>
            </a:endParaRPr>
          </a:p>
        </p:txBody>
      </p:sp>
      <p:pic>
        <p:nvPicPr>
          <p:cNvPr id="16398" name="Рисунок 1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757363"/>
            <a:ext cx="14414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Рисунок 1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3479800"/>
            <a:ext cx="14398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715787" y="4751053"/>
            <a:ext cx="1440000" cy="369332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1001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00"/>
                </a:solidFill>
                <a:latin typeface="Times New Roman Tj" pitchFamily="18" charset="-52"/>
                <a:ea typeface="Calibri"/>
                <a:cs typeface="Times New Roman"/>
              </a:rPr>
              <a:t>SCO</a:t>
            </a:r>
            <a:endParaRPr lang="ru-RU" dirty="0">
              <a:solidFill>
                <a:srgbClr val="003300"/>
              </a:solidFill>
              <a:latin typeface="Times New Roman Tj" pitchFamily="18" charset="-52"/>
              <a:ea typeface="Calibri"/>
              <a:cs typeface="Times New Roman"/>
            </a:endParaRPr>
          </a:p>
        </p:txBody>
      </p:sp>
      <p:pic>
        <p:nvPicPr>
          <p:cNvPr id="16403" name="Рисунок 1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465513"/>
            <a:ext cx="144145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04850" y="4751053"/>
            <a:ext cx="1440000" cy="369332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1001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  <a:ea typeface="Calibri"/>
                <a:cs typeface="Times New Roman"/>
              </a:rPr>
              <a:t>OIC</a:t>
            </a:r>
            <a:endParaRPr lang="ru-RU" dirty="0">
              <a:solidFill>
                <a:srgbClr val="003300"/>
              </a:solidFill>
              <a:latin typeface="Times New Roman Tj" pitchFamily="18" charset="-52"/>
              <a:ea typeface="Calibri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0563" y="2995209"/>
            <a:ext cx="1440000" cy="369332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1001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  <a:ea typeface="Calibri"/>
                <a:cs typeface="Times New Roman"/>
              </a:rPr>
              <a:t>UN</a:t>
            </a:r>
            <a:endParaRPr lang="ru-RU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pic>
        <p:nvPicPr>
          <p:cNvPr id="16410" name="Рисунок 1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r="19266" b="20763"/>
          <a:stretch>
            <a:fillRect/>
          </a:stretch>
        </p:blipFill>
        <p:spPr bwMode="auto">
          <a:xfrm>
            <a:off x="6737350" y="5192713"/>
            <a:ext cx="143986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801821" y="6461053"/>
            <a:ext cx="1440000" cy="369332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1001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  <a:ea typeface="Calibri"/>
                <a:cs typeface="Times New Roman"/>
              </a:rPr>
              <a:t>ECO</a:t>
            </a:r>
            <a:endParaRPr lang="ru-RU" dirty="0">
              <a:solidFill>
                <a:srgbClr val="003300"/>
              </a:solidFill>
              <a:latin typeface="Times New Roman Tj" pitchFamily="18" charset="-52"/>
              <a:ea typeface="Calibri"/>
              <a:cs typeface="Times New Roman"/>
            </a:endParaRPr>
          </a:p>
        </p:txBody>
      </p:sp>
      <p:pic>
        <p:nvPicPr>
          <p:cNvPr id="16414" name="Picture 2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3" t="80399" r="25710" b="2885"/>
          <a:stretch>
            <a:fillRect/>
          </a:stretch>
        </p:blipFill>
        <p:spPr bwMode="auto">
          <a:xfrm>
            <a:off x="704850" y="5197475"/>
            <a:ext cx="144145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90563" y="6461053"/>
            <a:ext cx="1440000" cy="369332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1001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  <a:ea typeface="Calibri"/>
                <a:cs typeface="Times New Roman"/>
              </a:rPr>
              <a:t>WTO</a:t>
            </a:r>
            <a:endParaRPr lang="ru-RU" dirty="0">
              <a:solidFill>
                <a:srgbClr val="003300"/>
              </a:solidFill>
              <a:latin typeface="Times New Roman Tj" pitchFamily="18" charset="-52"/>
              <a:ea typeface="Calibri"/>
              <a:cs typeface="Times New Roman"/>
            </a:endParaRPr>
          </a:p>
        </p:txBody>
      </p:sp>
      <p:pic>
        <p:nvPicPr>
          <p:cNvPr id="16418" name="Picture 2" descr="C:\Users\TajUSER\Desktop\IDB_Logo.jpg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r="8929"/>
          <a:stretch>
            <a:fillRect/>
          </a:stretch>
        </p:blipFill>
        <p:spPr bwMode="auto">
          <a:xfrm>
            <a:off x="6713538" y="3465513"/>
            <a:ext cx="1439862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6801821" y="4740275"/>
            <a:ext cx="1440000" cy="369332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1001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3300"/>
                </a:solidFill>
                <a:latin typeface="Times New Roman Tj" pitchFamily="18" charset="-52"/>
                <a:ea typeface="Calibri"/>
                <a:cs typeface="Times New Roman"/>
              </a:rPr>
              <a:t>IDB</a:t>
            </a:r>
            <a:endParaRPr lang="ru-RU" dirty="0">
              <a:solidFill>
                <a:srgbClr val="003300"/>
              </a:solidFill>
              <a:latin typeface="Times New Roman Tj" pitchFamily="18" charset="-52"/>
              <a:ea typeface="Calibri"/>
              <a:cs typeface="Times New Roman"/>
            </a:endParaRPr>
          </a:p>
        </p:txBody>
      </p:sp>
      <p:sp>
        <p:nvSpPr>
          <p:cNvPr id="13350" name="Прямоугольник 22"/>
          <p:cNvSpPr>
            <a:spLocks noChangeArrowheads="1"/>
          </p:cNvSpPr>
          <p:nvPr/>
        </p:nvSpPr>
        <p:spPr bwMode="auto">
          <a:xfrm>
            <a:off x="1256641" y="552450"/>
            <a:ext cx="69310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 Tj" pitchFamily="18" charset="-52"/>
              </a:rPr>
              <a:t>Membership of the Republic of Tajikistan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 Tj" pitchFamily="18" charset="-52"/>
              </a:rPr>
              <a:t>to International Organizations</a:t>
            </a:r>
            <a:endParaRPr lang="ru-RU" sz="28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22" name="Picture 2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1" y="573358"/>
            <a:ext cx="998592" cy="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2073892"/>
            <a:ext cx="4932040" cy="3385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3300"/>
                </a:solidFill>
                <a:latin typeface="Times New Roman Tj" pitchFamily="18" charset="-52"/>
              </a:rPr>
              <a:t>Foreign Trade Turnover  (in US $ </a:t>
            </a:r>
            <a:r>
              <a:rPr lang="en-US" sz="1600" b="1" dirty="0" err="1" smtClean="0">
                <a:solidFill>
                  <a:srgbClr val="003300"/>
                </a:solidFill>
                <a:latin typeface="Times New Roman Tj" pitchFamily="18" charset="-52"/>
              </a:rPr>
              <a:t>mln</a:t>
            </a:r>
            <a:r>
              <a:rPr lang="en-US" sz="1600" b="1" dirty="0">
                <a:solidFill>
                  <a:srgbClr val="003300"/>
                </a:solidFill>
                <a:latin typeface="Times New Roman Tj" pitchFamily="18" charset="-52"/>
              </a:rPr>
              <a:t>.)</a:t>
            </a:r>
            <a:endParaRPr lang="ru-RU" sz="16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2090366"/>
            <a:ext cx="4927600" cy="3381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3300"/>
                </a:solidFill>
                <a:latin typeface="Times New Roman Tj" pitchFamily="18" charset="-52"/>
              </a:rPr>
              <a:t> </a:t>
            </a:r>
            <a:r>
              <a:rPr lang="en-US" sz="1600" b="1" dirty="0">
                <a:solidFill>
                  <a:srgbClr val="003300"/>
                </a:solidFill>
                <a:latin typeface="Times New Roman Tj" pitchFamily="18" charset="-52"/>
              </a:rPr>
              <a:t>Foreign Investment (in US $ mln.)</a:t>
            </a:r>
            <a:endParaRPr lang="ru-RU" sz="1600" b="1" dirty="0">
              <a:solidFill>
                <a:srgbClr val="003300"/>
              </a:solidFill>
              <a:latin typeface="Times New Roman Tj" pitchFamily="18" charset="-52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9981799"/>
              </p:ext>
            </p:extLst>
          </p:nvPr>
        </p:nvGraphicFramePr>
        <p:xfrm>
          <a:off x="29118" y="2492896"/>
          <a:ext cx="4766816" cy="410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27008"/>
              </p:ext>
            </p:extLst>
          </p:nvPr>
        </p:nvGraphicFramePr>
        <p:xfrm>
          <a:off x="4027120" y="2492896"/>
          <a:ext cx="5012531" cy="405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1546969" y="791706"/>
            <a:ext cx="597735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Times New Roman Tj" pitchFamily="18" charset="-52"/>
              </a:rPr>
              <a:t>Main macroeconomic indicators</a:t>
            </a:r>
            <a:endParaRPr lang="ru-RU" sz="25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13" name="Picture 2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1" y="573358"/>
            <a:ext cx="998592" cy="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Chart bld="series" animBg="0"/>
        </p:bldSub>
      </p:bldGraphic>
      <p:bldGraphic spid="10" grpId="0">
        <p:bldSub>
          <a:bldChart bld="series" animBg="0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077723"/>
              </p:ext>
            </p:extLst>
          </p:nvPr>
        </p:nvGraphicFramePr>
        <p:xfrm>
          <a:off x="223838" y="2022475"/>
          <a:ext cx="8639175" cy="4421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>
            <a:hlinkClick r:id="rId3"/>
          </p:cNvPr>
          <p:cNvSpPr/>
          <p:nvPr/>
        </p:nvSpPr>
        <p:spPr>
          <a:xfrm>
            <a:off x="6474893" y="6444044"/>
            <a:ext cx="2345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http://www.oic-oci.org/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23280" y="448796"/>
            <a:ext cx="648096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 Tj" pitchFamily="18" charset="-52"/>
              </a:rPr>
              <a:t>Share of </a:t>
            </a:r>
            <a:r>
              <a:rPr lang="en-US" sz="2200" b="1" dirty="0" smtClean="0">
                <a:solidFill>
                  <a:schemeClr val="bg1"/>
                </a:solidFill>
                <a:latin typeface="Times New Roman Tj" pitchFamily="18" charset="-52"/>
              </a:rPr>
              <a:t>trade turnover </a:t>
            </a:r>
            <a:r>
              <a:rPr lang="en-US" sz="2200" b="1" dirty="0">
                <a:solidFill>
                  <a:schemeClr val="bg1"/>
                </a:solidFill>
                <a:latin typeface="Times New Roman Tj" pitchFamily="18" charset="-52"/>
              </a:rPr>
              <a:t>of </a:t>
            </a:r>
            <a:r>
              <a:rPr lang="ru-RU" sz="2200" b="1" dirty="0" smtClean="0">
                <a:solidFill>
                  <a:schemeClr val="bg1"/>
                </a:solidFill>
                <a:latin typeface="Times New Roman Tj" pitchFamily="18" charset="-52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Times New Roman Tj" pitchFamily="18" charset="-52"/>
              </a:rPr>
              <a:t>the Central Asian countries, Afghanistan and Azerbaijan </a:t>
            </a:r>
            <a:r>
              <a:rPr lang="en-US" sz="2200" b="1" dirty="0">
                <a:solidFill>
                  <a:schemeClr val="bg1"/>
                </a:solidFill>
                <a:latin typeface="Times New Roman Tj" pitchFamily="18" charset="-52"/>
              </a:rPr>
              <a:t>in total </a:t>
            </a:r>
            <a:r>
              <a:rPr lang="en-US" sz="2200" b="1" dirty="0" smtClean="0">
                <a:solidFill>
                  <a:schemeClr val="bg1"/>
                </a:solidFill>
                <a:latin typeface="Times New Roman Tj" pitchFamily="18" charset="-52"/>
              </a:rPr>
              <a:t>trade turnover </a:t>
            </a:r>
            <a:r>
              <a:rPr lang="en-US" sz="2200" b="1" dirty="0">
                <a:solidFill>
                  <a:schemeClr val="bg1"/>
                </a:solidFill>
                <a:latin typeface="Times New Roman Tj" pitchFamily="18" charset="-52"/>
              </a:rPr>
              <a:t>of </a:t>
            </a:r>
            <a:r>
              <a:rPr lang="en-US" sz="2200" b="1" dirty="0" smtClean="0">
                <a:solidFill>
                  <a:schemeClr val="bg1"/>
                </a:solidFill>
                <a:latin typeface="Times New Roman Tj" pitchFamily="18" charset="-52"/>
              </a:rPr>
              <a:t> the OIC member countries   (</a:t>
            </a:r>
            <a:r>
              <a:rPr lang="en-US" sz="2200" b="1" dirty="0">
                <a:solidFill>
                  <a:schemeClr val="bg1"/>
                </a:solidFill>
                <a:latin typeface="Times New Roman Tj" pitchFamily="18" charset="-52"/>
              </a:rPr>
              <a:t>in %)</a:t>
            </a:r>
            <a:endParaRPr lang="ru-RU" sz="22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8" name="Picture 3" descr="C:\Users\TajUSER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0"/>
            <a:ext cx="352742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908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 animBg="0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992027"/>
              </p:ext>
            </p:extLst>
          </p:nvPr>
        </p:nvGraphicFramePr>
        <p:xfrm>
          <a:off x="250825" y="1916113"/>
          <a:ext cx="5478463" cy="423351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644653"/>
                <a:gridCol w="1833810"/>
              </a:tblGrid>
              <a:tr h="554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 Tj" pitchFamily="18" charset="-52"/>
                        </a:rPr>
                        <a:t>               </a:t>
                      </a:r>
                      <a:r>
                        <a:rPr lang="en-US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 Tj" pitchFamily="18" charset="-52"/>
                        </a:rPr>
                        <a:t>COUNTRIES</a:t>
                      </a:r>
                      <a:endParaRPr lang="ru-RU" sz="1600" b="1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 Tj" pitchFamily="18" charset="-52"/>
                      </a:endParaRPr>
                    </a:p>
                  </a:txBody>
                  <a:tcPr marL="31523" marR="26270" marT="28918" marB="1314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 Tj" pitchFamily="18" charset="-52"/>
                        </a:rPr>
                        <a:t>Rate</a:t>
                      </a:r>
                      <a:endParaRPr lang="ru-RU" sz="1600" b="1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 Tj" pitchFamily="18" charset="-52"/>
                      </a:endParaRPr>
                    </a:p>
                  </a:txBody>
                  <a:tcPr marL="31523" marR="26270" marT="28918" marB="13144" anchor="ctr"/>
                </a:tc>
              </a:tr>
              <a:tr h="613122">
                <a:tc>
                  <a:txBody>
                    <a:bodyPr/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 Tj" pitchFamily="18" charset="-52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en-US" sz="1800" b="1" i="0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 Tj" pitchFamily="18" charset="-52"/>
                          <a:ea typeface="+mn-ea"/>
                          <a:cs typeface="+mn-cs"/>
                        </a:rPr>
                        <a:t>Afganistan</a:t>
                      </a:r>
                      <a:endParaRPr lang="ru-RU" sz="14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 Tj" pitchFamily="18" charset="-52"/>
                      </a:endParaRPr>
                    </a:p>
                  </a:txBody>
                  <a:tcPr marL="26270" marR="26270" marT="23661" marB="13144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 Tj" pitchFamily="18" charset="-52"/>
                        </a:rPr>
                        <a:t>164</a:t>
                      </a:r>
                      <a:endParaRPr lang="ru-RU" sz="1600" b="1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 Tj" pitchFamily="18" charset="-52"/>
                      </a:endParaRPr>
                    </a:p>
                  </a:txBody>
                  <a:tcPr marL="31523" marR="26270" marT="23661" marB="13144" anchor="ctr"/>
                </a:tc>
              </a:tr>
              <a:tr h="613122">
                <a:tc>
                  <a:txBody>
                    <a:bodyPr/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 Tj" pitchFamily="18" charset="-52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 Tj" pitchFamily="18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 Tj" pitchFamily="18" charset="-52"/>
                          <a:ea typeface="+mn-ea"/>
                          <a:cs typeface="+mn-cs"/>
                        </a:rPr>
                        <a:t>Azerbaijan</a:t>
                      </a:r>
                      <a:endParaRPr lang="ru-RU" sz="1800" b="1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 Tj" pitchFamily="18" charset="-52"/>
                        <a:ea typeface="+mn-ea"/>
                        <a:cs typeface="+mn-cs"/>
                      </a:endParaRPr>
                    </a:p>
                  </a:txBody>
                  <a:tcPr marL="26270" marR="26270" marT="23661" marB="1314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 Tj" pitchFamily="18" charset="-52"/>
                        </a:rPr>
                        <a:t>70</a:t>
                      </a:r>
                    </a:p>
                  </a:txBody>
                  <a:tcPr marL="31523" marR="26270" marT="23661" marB="13144" anchor="ctr"/>
                </a:tc>
              </a:tr>
              <a:tr h="613122">
                <a:tc>
                  <a:txBody>
                    <a:bodyPr/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 Tj" pitchFamily="18" charset="-52"/>
                          <a:ea typeface="+mn-ea"/>
                          <a:cs typeface="+mn-cs"/>
                        </a:rPr>
                        <a:t>                 </a:t>
                      </a:r>
                      <a:r>
                        <a:rPr lang="ru-RU" sz="1800" b="1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 Tj" pitchFamily="18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 Tj" pitchFamily="18" charset="-52"/>
                          <a:ea typeface="+mn-ea"/>
                          <a:cs typeface="+mn-cs"/>
                        </a:rPr>
                        <a:t>Kazakhstan</a:t>
                      </a:r>
                      <a:endParaRPr lang="ru-RU" sz="1800" b="1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 Tj" pitchFamily="18" charset="-52"/>
                        <a:ea typeface="+mn-ea"/>
                        <a:cs typeface="+mn-cs"/>
                      </a:endParaRPr>
                    </a:p>
                  </a:txBody>
                  <a:tcPr marL="26270" marR="26270" marT="23661" marB="1314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 Tj" pitchFamily="18" charset="-52"/>
                        </a:rPr>
                        <a:t>50</a:t>
                      </a:r>
                    </a:p>
                  </a:txBody>
                  <a:tcPr marL="31523" marR="26270" marT="23661" marB="13144" anchor="ctr"/>
                </a:tc>
              </a:tr>
              <a:tr h="613122">
                <a:tc>
                  <a:txBody>
                    <a:bodyPr/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 Tj" pitchFamily="18" charset="-52"/>
                          <a:ea typeface="+mn-ea"/>
                          <a:cs typeface="+mn-cs"/>
                        </a:rPr>
                        <a:t>                  </a:t>
                      </a:r>
                      <a:r>
                        <a:rPr lang="en-US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 Tj" pitchFamily="18" charset="-52"/>
                          <a:ea typeface="+mn-ea"/>
                          <a:cs typeface="+mn-cs"/>
                        </a:rPr>
                        <a:t>         Kyrgyzstan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 Tj" pitchFamily="18" charset="-52"/>
                        </a:rPr>
                        <a:t> </a:t>
                      </a:r>
                      <a:endParaRPr lang="ru-RU" sz="1800" b="1" i="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 Tj" pitchFamily="18" charset="-52"/>
                      </a:endParaRPr>
                    </a:p>
                  </a:txBody>
                  <a:tcPr marL="26270" marR="26270" marT="23661" marB="1314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 Tj" pitchFamily="18" charset="-52"/>
                        </a:rPr>
                        <a:t>68</a:t>
                      </a:r>
                    </a:p>
                  </a:txBody>
                  <a:tcPr marL="31523" marR="26270" marT="23661" marB="13144" anchor="ctr"/>
                </a:tc>
              </a:tr>
              <a:tr h="613122">
                <a:tc>
                  <a:txBody>
                    <a:bodyPr/>
                    <a:lstStyle/>
                    <a:p>
                      <a:pPr marL="0" marR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 Tj" pitchFamily="18" charset="-52"/>
                          <a:ea typeface="+mn-ea"/>
                          <a:cs typeface="+mn-cs"/>
                        </a:rPr>
                        <a:t>                  </a:t>
                      </a:r>
                      <a:r>
                        <a:rPr lang="en-US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 Tj" pitchFamily="18" charset="-52"/>
                          <a:ea typeface="+mn-ea"/>
                          <a:cs typeface="+mn-cs"/>
                        </a:rPr>
                        <a:t>Tajikistan</a:t>
                      </a:r>
                      <a:endParaRPr lang="ru-RU" sz="1800" b="1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 Tj" pitchFamily="18" charset="-52"/>
                        <a:ea typeface="+mn-ea"/>
                        <a:cs typeface="+mn-cs"/>
                      </a:endParaRPr>
                    </a:p>
                  </a:txBody>
                  <a:tcPr marL="26270" marR="26270" marT="23661" marB="1314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 Tj" pitchFamily="18" charset="-52"/>
                        </a:rPr>
                        <a:t>143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dirty="0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 Tj" pitchFamily="18" charset="-52"/>
                      </a:endParaRPr>
                    </a:p>
                  </a:txBody>
                  <a:tcPr marL="31523" marR="26270" marT="23661" marB="13144" anchor="ctr"/>
                </a:tc>
              </a:tr>
              <a:tr h="61312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 Tj" pitchFamily="18" charset="-52"/>
                          <a:ea typeface="+mn-ea"/>
                          <a:cs typeface="+mn-cs"/>
                        </a:rPr>
                        <a:t>                  </a:t>
                      </a:r>
                      <a:r>
                        <a:rPr lang="en-US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 Tj" pitchFamily="18" charset="-52"/>
                          <a:ea typeface="+mn-ea"/>
                          <a:cs typeface="+mn-cs"/>
                        </a:rPr>
                        <a:t>Uzbekistan</a:t>
                      </a:r>
                      <a:endParaRPr lang="ru-RU" sz="1800" b="1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 Tj" pitchFamily="18" charset="-52"/>
                        <a:ea typeface="+mn-ea"/>
                        <a:cs typeface="+mn-cs"/>
                      </a:endParaRPr>
                    </a:p>
                  </a:txBody>
                  <a:tcPr marL="26270" marR="26270" marT="23661" marB="1314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 Tj" pitchFamily="18" charset="-52"/>
                        </a:rPr>
                        <a:t>146</a:t>
                      </a:r>
                      <a:endParaRPr lang="ru-RU" sz="1600" b="1" i="0" dirty="0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 Tj" pitchFamily="18" charset="-52"/>
                      </a:endParaRPr>
                    </a:p>
                  </a:txBody>
                  <a:tcPr marL="31523" marR="26270" marT="23661" marB="13144" anchor="ctr"/>
                </a:tc>
              </a:tr>
            </a:tbl>
          </a:graphicData>
        </a:graphic>
      </p:graphicFrame>
      <p:sp>
        <p:nvSpPr>
          <p:cNvPr id="12320" name="Rectangle 1"/>
          <p:cNvSpPr>
            <a:spLocks noChangeArrowheads="1"/>
          </p:cNvSpPr>
          <p:nvPr/>
        </p:nvSpPr>
        <p:spPr bwMode="auto">
          <a:xfrm>
            <a:off x="398984" y="404664"/>
            <a:ext cx="66239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 Tj" pitchFamily="18" charset="-52"/>
              </a:rPr>
              <a:t>Indicators of Doing </a:t>
            </a:r>
            <a:r>
              <a:rPr lang="en-US" sz="2400" b="1" dirty="0">
                <a:solidFill>
                  <a:schemeClr val="bg1"/>
                </a:solidFill>
                <a:latin typeface="Times New Roman Tj" pitchFamily="18" charset="-52"/>
              </a:rPr>
              <a:t>Business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 Tj" pitchFamily="18" charset="-52"/>
              </a:rPr>
              <a:t>(OIC member countries </a:t>
            </a:r>
            <a:r>
              <a:rPr lang="en-US" sz="2400" b="1" dirty="0">
                <a:solidFill>
                  <a:schemeClr val="bg1"/>
                </a:solidFill>
                <a:latin typeface="Times New Roman Tj" pitchFamily="18" charset="-52"/>
              </a:rPr>
              <a:t>in Central </a:t>
            </a:r>
            <a:r>
              <a:rPr lang="en-US" sz="2400" b="1" dirty="0" smtClean="0">
                <a:solidFill>
                  <a:schemeClr val="bg1"/>
                </a:solidFill>
                <a:latin typeface="Times New Roman Tj" pitchFamily="18" charset="-52"/>
              </a:rPr>
              <a:t>Asia, Afghanistan and Azerbaijan)</a:t>
            </a:r>
            <a:endParaRPr lang="en-US" sz="24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12321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57" y="2528888"/>
            <a:ext cx="309721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34" descr="D:\OneDrive\ВАЗОРАТ\4-Дар фаъолият\5- Маводхои Презентация\10- Флаг Мира\Flag_of_Azerbaijan.svg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1663"/>
            <a:ext cx="14398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35" descr="D:\OneDrive\ВАЗОРАТ\4-Дар фаъолият\5- Маводхои Презентация\10- Флаг Мира\Flag_of_Uzbekistan.svg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0" y="5589240"/>
            <a:ext cx="143986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36" descr="D:\OneDrive\ВАЗОРАТ\4-Дар фаъолият\5- Маводхои Презентация\10- Флаг Мира\Flag_of_Kazakhstan.svg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52850"/>
            <a:ext cx="14398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37" descr="D:\OneDrive\ВАЗОРАТ\4-Дар фаъолият\5- Маводхои Презентация\10- Флаг Мира\Flag_of_Kyrgyzstan.svg.pn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365625"/>
            <a:ext cx="14398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26" name="TextBox 1"/>
          <p:cNvSpPr txBox="1">
            <a:spLocks noChangeArrowheads="1"/>
          </p:cNvSpPr>
          <p:nvPr/>
        </p:nvSpPr>
        <p:spPr bwMode="auto">
          <a:xfrm>
            <a:off x="7956550" y="4005064"/>
            <a:ext cx="1055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3600" b="1" dirty="0"/>
              <a:t>2014</a:t>
            </a:r>
          </a:p>
        </p:txBody>
      </p:sp>
      <p:pic>
        <p:nvPicPr>
          <p:cNvPr id="12327" name="Рисунок 6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976813"/>
            <a:ext cx="14398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9" name="Picture 40" descr="C:\Users\TajUSER\Desktop\83003145.pn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28888"/>
            <a:ext cx="14398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TajUSER\Desktop\Без имени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0"/>
            <a:ext cx="352742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8"/>
          <p:cNvSpPr>
            <a:spLocks noChangeArrowheads="1"/>
          </p:cNvSpPr>
          <p:nvPr/>
        </p:nvSpPr>
        <p:spPr bwMode="auto">
          <a:xfrm>
            <a:off x="5850106" y="5246688"/>
            <a:ext cx="31607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00"/>
                </a:solidFill>
                <a:latin typeface="Times New Roman Tj" pitchFamily="18" charset="-52"/>
              </a:rPr>
              <a:t>“Doing Business” </a:t>
            </a:r>
          </a:p>
          <a:p>
            <a:pPr algn="ctr"/>
            <a:r>
              <a:rPr lang="en-US" b="1" dirty="0" smtClean="0">
                <a:solidFill>
                  <a:srgbClr val="003300"/>
                </a:solidFill>
                <a:latin typeface="Times New Roman Tj" pitchFamily="18" charset="-52"/>
              </a:rPr>
              <a:t>2010-2011 Tajikistan in </a:t>
            </a:r>
            <a:r>
              <a:rPr lang="en-US" b="1" dirty="0">
                <a:solidFill>
                  <a:srgbClr val="003300"/>
                </a:solidFill>
                <a:latin typeface="Times New Roman Tj" pitchFamily="18" charset="-52"/>
              </a:rPr>
              <a:t>the </a:t>
            </a:r>
            <a:r>
              <a:rPr lang="en-US" b="1" dirty="0" smtClean="0">
                <a:solidFill>
                  <a:srgbClr val="003300"/>
                </a:solidFill>
                <a:latin typeface="Times New Roman Tj" pitchFamily="18" charset="-52"/>
              </a:rPr>
              <a:t>list of top </a:t>
            </a:r>
            <a:r>
              <a:rPr lang="en-US" b="1" dirty="0">
                <a:solidFill>
                  <a:srgbClr val="003300"/>
                </a:solidFill>
                <a:latin typeface="Times New Roman Tj" pitchFamily="18" charset="-52"/>
              </a:rPr>
              <a:t>ten reformers</a:t>
            </a:r>
            <a:r>
              <a:rPr lang="ru-RU" b="1" dirty="0">
                <a:solidFill>
                  <a:srgbClr val="003300"/>
                </a:solidFill>
                <a:latin typeface="Times New Roman Tj" pitchFamily="18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515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6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Firdavs WTO\Desktop\0023ae9885da123122354d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60" y="2349360"/>
            <a:ext cx="5760000" cy="43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C:\Users\MalikovA-507\Downloads\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 bwMode="auto">
          <a:xfrm>
            <a:off x="5508104" y="2564904"/>
            <a:ext cx="3514475" cy="39604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Прямоугольник 7"/>
          <p:cNvSpPr>
            <a:spLocks noChangeArrowheads="1"/>
          </p:cNvSpPr>
          <p:nvPr/>
        </p:nvSpPr>
        <p:spPr bwMode="auto">
          <a:xfrm>
            <a:off x="971600" y="740448"/>
            <a:ext cx="7560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 Tj" pitchFamily="18" charset="-52"/>
              </a:rPr>
              <a:t>Tajikistan: </a:t>
            </a:r>
            <a:r>
              <a:rPr lang="ru-RU" sz="2800" b="1" dirty="0">
                <a:solidFill>
                  <a:schemeClr val="bg1"/>
                </a:solidFill>
                <a:latin typeface="Times New Roman Tj" panose="02020603050405020304" pitchFamily="18" charset="-52"/>
              </a:rPr>
              <a:t>159</a:t>
            </a:r>
            <a:r>
              <a:rPr lang="en-US" sz="2800" b="1" baseline="30000" dirty="0" err="1" smtClean="0">
                <a:solidFill>
                  <a:schemeClr val="bg1"/>
                </a:solidFill>
              </a:rPr>
              <a:t>th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 Tj" pitchFamily="18" charset="-52"/>
              </a:rPr>
              <a:t> WTO member</a:t>
            </a:r>
            <a:endParaRPr lang="ru-RU" sz="2800" b="1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  <p:pic>
        <p:nvPicPr>
          <p:cNvPr id="7" name="Picture 2" descr="D:\OneDrive\ВАЗОРАТ\4-Дар фаъолият\5- Маводхои Презентация\6- Tajikistan\Герб\Прозрачный гер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1" y="573358"/>
            <a:ext cx="998592" cy="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523377" y="6093296"/>
            <a:ext cx="401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 Tj" pitchFamily="18" charset="-52"/>
              </a:rPr>
              <a:t>Geneva</a:t>
            </a:r>
            <a:r>
              <a:rPr lang="ru-RU" dirty="0" smtClean="0">
                <a:solidFill>
                  <a:schemeClr val="bg1"/>
                </a:solidFill>
                <a:latin typeface="Times New Roman Tj" pitchFamily="18" charset="-52"/>
              </a:rPr>
              <a:t>,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 Tj" pitchFamily="18" charset="-52"/>
              </a:rPr>
              <a:t>December </a:t>
            </a:r>
            <a:r>
              <a:rPr lang="ru-RU" dirty="0" smtClean="0">
                <a:solidFill>
                  <a:schemeClr val="bg1"/>
                </a:solidFill>
                <a:latin typeface="Times New Roman Tj" pitchFamily="18" charset="-52"/>
              </a:rPr>
              <a:t>10</a:t>
            </a:r>
            <a:r>
              <a:rPr lang="en-US" dirty="0" smtClean="0">
                <a:solidFill>
                  <a:schemeClr val="bg1"/>
                </a:solidFill>
                <a:latin typeface="Times New Roman Tj" pitchFamily="18" charset="-52"/>
              </a:rPr>
              <a:t>,</a:t>
            </a:r>
            <a:r>
              <a:rPr lang="ru-RU" dirty="0" smtClean="0">
                <a:solidFill>
                  <a:schemeClr val="bg1"/>
                </a:solidFill>
                <a:latin typeface="Times New Roman Tj" pitchFamily="18" charset="-52"/>
              </a:rPr>
              <a:t> 2012</a:t>
            </a:r>
            <a:endParaRPr lang="ru-RU" dirty="0">
              <a:solidFill>
                <a:schemeClr val="bg1"/>
              </a:solidFill>
              <a:latin typeface="Times New Roman Tj" pitchFamily="18" charset="-5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Другая 4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5BD078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Microsoft PowerPoint - копия</Template>
  <TotalTime>1384</TotalTime>
  <Words>492</Words>
  <Application>Microsoft Office PowerPoint</Application>
  <PresentationFormat>On-screen Show (4:3)</PresentationFormat>
  <Paragraphs>171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 Unicode MS</vt:lpstr>
      <vt:lpstr>Arial</vt:lpstr>
      <vt:lpstr>Calibri</vt:lpstr>
      <vt:lpstr>Candara</vt:lpstr>
      <vt:lpstr>Garamond</vt:lpstr>
      <vt:lpstr>Palatino Linotype</vt:lpstr>
      <vt:lpstr>Symbol</vt:lpstr>
      <vt:lpstr>Times New Roman</vt:lpstr>
      <vt:lpstr>Times New Roman Tj</vt:lpstr>
      <vt:lpstr>Волна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TajUSER</dc:creator>
  <cp:lastModifiedBy>Gholamhossein Darzi</cp:lastModifiedBy>
  <cp:revision>142</cp:revision>
  <cp:lastPrinted>2014-10-25T05:11:08Z</cp:lastPrinted>
  <dcterms:created xsi:type="dcterms:W3CDTF">2014-10-20T09:27:28Z</dcterms:created>
  <dcterms:modified xsi:type="dcterms:W3CDTF">2014-11-02T06:54:31Z</dcterms:modified>
</cp:coreProperties>
</file>