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42"/>
  </p:notesMasterIdLst>
  <p:sldIdLst>
    <p:sldId id="397" r:id="rId2"/>
    <p:sldId id="256" r:id="rId3"/>
    <p:sldId id="257" r:id="rId4"/>
    <p:sldId id="360" r:id="rId5"/>
    <p:sldId id="337" r:id="rId6"/>
    <p:sldId id="338" r:id="rId7"/>
    <p:sldId id="339" r:id="rId8"/>
    <p:sldId id="340" r:id="rId9"/>
    <p:sldId id="341" r:id="rId10"/>
    <p:sldId id="361" r:id="rId11"/>
    <p:sldId id="353" r:id="rId12"/>
    <p:sldId id="354" r:id="rId13"/>
    <p:sldId id="374" r:id="rId14"/>
    <p:sldId id="362" r:id="rId15"/>
    <p:sldId id="259" r:id="rId16"/>
    <p:sldId id="260" r:id="rId17"/>
    <p:sldId id="261" r:id="rId18"/>
    <p:sldId id="262" r:id="rId19"/>
    <p:sldId id="263" r:id="rId20"/>
    <p:sldId id="375" r:id="rId21"/>
    <p:sldId id="376" r:id="rId22"/>
    <p:sldId id="379" r:id="rId23"/>
    <p:sldId id="396" r:id="rId24"/>
    <p:sldId id="398" r:id="rId25"/>
    <p:sldId id="371" r:id="rId26"/>
    <p:sldId id="380" r:id="rId27"/>
    <p:sldId id="381" r:id="rId28"/>
    <p:sldId id="383" r:id="rId29"/>
    <p:sldId id="384" r:id="rId30"/>
    <p:sldId id="391" r:id="rId31"/>
    <p:sldId id="392" r:id="rId32"/>
    <p:sldId id="393" r:id="rId33"/>
    <p:sldId id="400" r:id="rId34"/>
    <p:sldId id="402" r:id="rId35"/>
    <p:sldId id="401" r:id="rId36"/>
    <p:sldId id="386" r:id="rId37"/>
    <p:sldId id="387" r:id="rId38"/>
    <p:sldId id="389" r:id="rId39"/>
    <p:sldId id="394" r:id="rId40"/>
    <p:sldId id="37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CFF"/>
    <a:srgbClr val="F9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71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14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62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C6437-3C10-424E-8CDC-D79CAA7B9799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6D499-38BF-456D-BC07-F51748E69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816004-3AFF-452D-9510-0D23A0BD95D7}" type="slidenum">
              <a:rPr lang="tr-T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3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6D499-38BF-456D-BC07-F51748E69A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0BFEDD-BC72-4ADB-B51F-AE77498067E2}" type="datetime1">
              <a:rPr lang="en-US" smtClean="0"/>
              <a:t>11/2/2014</a:t>
            </a:fld>
            <a:endParaRPr lang="en-US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FED86D-30AE-4ED1-87FF-17227F21DA70}" type="datetime1">
              <a:rPr lang="en-US" smtClean="0"/>
              <a:t>11/2/2014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EADF6-2301-4234-8BFB-04C961ADBB21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47425-4DD6-4661-A853-434F1197B5AB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SMIIC and Halal Food Standards</a:t>
            </a: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D6E8E-6199-4D4F-A42C-23B2619BC1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Feb. 2012</a:t>
            </a:r>
          </a:p>
        </p:txBody>
      </p:sp>
    </p:spTree>
    <p:extLst>
      <p:ext uri="{BB962C8B-B14F-4D97-AF65-F5344CB8AC3E}">
        <p14:creationId xmlns:p14="http://schemas.microsoft.com/office/powerpoint/2010/main" val="176019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76A5-039B-474C-9CF4-892067AD125B}" type="datetime1">
              <a:rPr lang="en-US" smtClean="0"/>
              <a:t>11/2/2014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93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FCD91-4083-4A5D-8E62-034D63547749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5743AB-D05D-47C6-BEF5-CD0FD533DEB3}" type="datetime1">
              <a:rPr lang="en-US" smtClean="0"/>
              <a:t>11/2/2014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EC7BA-A042-49F2-B69D-BC96A4A2CFE0}" type="datetime1">
              <a:rPr lang="en-US" smtClean="0"/>
              <a:t>11/2/2014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C369A-61C6-495F-8803-A077F415C313}" type="datetime1">
              <a:rPr lang="en-US" smtClean="0"/>
              <a:t>11/2/2014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3119-710E-431E-8FC9-435ECAEEAA5C}" type="datetime1">
              <a:rPr lang="en-US" smtClean="0"/>
              <a:t>11/2/2014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890121-6AA9-4EB2-A4AD-58CBCCD1D7CE}" type="datetime1">
              <a:rPr lang="en-US" smtClean="0"/>
              <a:t>11/2/2014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 smtClean="0"/>
              <a:t>İkinci düzey</a:t>
            </a:r>
          </a:p>
          <a:p>
            <a:pPr lvl="2" eaLnBrk="1" latinLnBrk="0" hangingPunct="1"/>
            <a:r>
              <a:rPr kumimoji="0" lang="tr-TR" dirty="0" smtClean="0"/>
              <a:t>Üçüncü düzey</a:t>
            </a:r>
          </a:p>
          <a:p>
            <a:pPr lvl="3" eaLnBrk="1" latinLnBrk="0" hangingPunct="1"/>
            <a:r>
              <a:rPr kumimoji="0" lang="tr-TR" dirty="0" smtClean="0"/>
              <a:t>Dördüncü düzey</a:t>
            </a:r>
          </a:p>
          <a:p>
            <a:pPr lvl="4" eaLnBrk="1" latinLnBrk="0" hangingPunct="1"/>
            <a:r>
              <a:rPr kumimoji="0" lang="tr-TR" dirty="0" smtClean="0"/>
              <a:t>Beşinci düzey</a:t>
            </a:r>
            <a:endParaRPr kumimoji="0" lang="en-US" dirty="0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5C76A5-039B-474C-9CF4-892067AD125B}" type="datetime1">
              <a:rPr lang="en-US" smtClean="0"/>
              <a:t>11/2/2014</a:t>
            </a:fld>
            <a:endParaRPr lang="en-US" dirty="0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CD915D-68C6-489B-A6FD-C2243527DF7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477000"/>
            <a:ext cx="5476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4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smiic.org/smiic-members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tr-TR" sz="4000" b="1" dirty="0" smtClean="0">
                <a:latin typeface="+mj-lt"/>
                <a:cs typeface="Arial" panose="020B0604020202020204" pitchFamily="34" charset="0"/>
              </a:rPr>
              <a:t>First </a:t>
            </a:r>
            <a:r>
              <a:rPr lang="tr-TR" sz="4000" b="1" dirty="0" err="1" smtClean="0">
                <a:latin typeface="+mj-lt"/>
                <a:cs typeface="Arial" panose="020B0604020202020204" pitchFamily="34" charset="0"/>
              </a:rPr>
              <a:t>Investment</a:t>
            </a:r>
            <a:r>
              <a:rPr lang="tr-TR" sz="4000" b="1" dirty="0" smtClean="0">
                <a:latin typeface="+mj-lt"/>
                <a:cs typeface="Arial" panose="020B0604020202020204" pitchFamily="34" charset="0"/>
              </a:rPr>
              <a:t> Forum on OIC Plan of Action </a:t>
            </a:r>
            <a:r>
              <a:rPr lang="tr-TR" sz="4000" b="1" dirty="0" err="1" smtClean="0">
                <a:latin typeface="+mj-lt"/>
                <a:cs typeface="Arial" panose="020B0604020202020204" pitchFamily="34" charset="0"/>
              </a:rPr>
              <a:t>for</a:t>
            </a:r>
            <a:r>
              <a:rPr lang="tr-TR" sz="4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4000" b="1" dirty="0" err="1" smtClean="0">
                <a:latin typeface="+mj-lt"/>
                <a:cs typeface="Arial" panose="020B0604020202020204" pitchFamily="34" charset="0"/>
              </a:rPr>
              <a:t>Cooperation</a:t>
            </a:r>
            <a:r>
              <a:rPr lang="tr-TR" sz="4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4000" b="1" dirty="0" err="1" smtClean="0">
                <a:latin typeface="+mj-lt"/>
                <a:cs typeface="Arial" panose="020B0604020202020204" pitchFamily="34" charset="0"/>
              </a:rPr>
              <a:t>with</a:t>
            </a:r>
            <a:r>
              <a:rPr lang="tr-TR" sz="4000" b="1" dirty="0" smtClean="0">
                <a:latin typeface="+mj-lt"/>
                <a:cs typeface="Arial" panose="020B0604020202020204" pitchFamily="34" charset="0"/>
              </a:rPr>
              <a:t> Central </a:t>
            </a:r>
            <a:r>
              <a:rPr lang="tr-TR" sz="4000" b="1" dirty="0" err="1" smtClean="0">
                <a:latin typeface="+mj-lt"/>
                <a:cs typeface="Arial" panose="020B0604020202020204" pitchFamily="34" charset="0"/>
              </a:rPr>
              <a:t>Asia</a:t>
            </a:r>
            <a:endParaRPr lang="tr-TR" sz="4000" b="1" dirty="0" smtClean="0">
              <a:latin typeface="+mj-lt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tr-TR" dirty="0" smtClean="0"/>
          </a:p>
          <a:p>
            <a:pPr marL="109728" indent="0" algn="ctr">
              <a:buNone/>
            </a:pPr>
            <a:r>
              <a:rPr lang="tr-TR" dirty="0" smtClean="0"/>
              <a:t> </a:t>
            </a:r>
            <a:r>
              <a:rPr lang="tr-TR" dirty="0" smtClean="0">
                <a:latin typeface="+mj-lt"/>
                <a:cs typeface="Arial" panose="020B0604020202020204" pitchFamily="34" charset="0"/>
              </a:rPr>
              <a:t>– SMIIC General Secretariat</a:t>
            </a:r>
          </a:p>
          <a:p>
            <a:pPr marL="109728" indent="0" algn="ctr">
              <a:buNone/>
            </a:pPr>
            <a:endParaRPr lang="tr-TR" sz="2400" dirty="0" smtClean="0">
              <a:latin typeface="+mj-lt"/>
            </a:endParaRPr>
          </a:p>
          <a:p>
            <a:pPr marL="109728" indent="0" algn="ctr">
              <a:buNone/>
            </a:pPr>
            <a:r>
              <a:rPr lang="tr-TR" sz="2800" dirty="0">
                <a:latin typeface="+mj-lt"/>
                <a:cs typeface="Arial" panose="020B0604020202020204" pitchFamily="34" charset="0"/>
              </a:rPr>
              <a:t>27-28 </a:t>
            </a:r>
            <a:r>
              <a:rPr lang="tr-TR" sz="2800" dirty="0" err="1">
                <a:latin typeface="+mj-lt"/>
                <a:cs typeface="Arial" panose="020B0604020202020204" pitchFamily="34" charset="0"/>
              </a:rPr>
              <a:t>October</a:t>
            </a:r>
            <a:r>
              <a:rPr lang="tr-TR" sz="2800" dirty="0">
                <a:latin typeface="+mj-lt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+mj-lt"/>
                <a:cs typeface="Arial" panose="020B0604020202020204" pitchFamily="34" charset="0"/>
              </a:rPr>
              <a:t>2014</a:t>
            </a:r>
          </a:p>
          <a:p>
            <a:pPr marL="109728" indent="0" algn="ctr">
              <a:buNone/>
            </a:pPr>
            <a:r>
              <a:rPr lang="tr-TR" sz="2800" dirty="0" err="1" smtClean="0">
                <a:latin typeface="+mj-lt"/>
                <a:cs typeface="Arial" panose="020B0604020202020204" pitchFamily="34" charset="0"/>
              </a:rPr>
              <a:t>Dushanbe</a:t>
            </a:r>
            <a:r>
              <a:rPr lang="tr-TR" sz="2800" dirty="0">
                <a:latin typeface="+mj-lt"/>
                <a:cs typeface="Arial" panose="020B0604020202020204" pitchFamily="34" charset="0"/>
              </a:rPr>
              <a:t>, </a:t>
            </a:r>
            <a:r>
              <a:rPr lang="tr-TR" sz="2800" dirty="0" err="1" smtClean="0">
                <a:latin typeface="+mj-lt"/>
                <a:cs typeface="Arial" panose="020B0604020202020204" pitchFamily="34" charset="0"/>
              </a:rPr>
              <a:t>Republic</a:t>
            </a:r>
            <a:r>
              <a:rPr lang="tr-TR" sz="28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+mj-lt"/>
                <a:cs typeface="Arial" panose="020B0604020202020204" pitchFamily="34" charset="0"/>
              </a:rPr>
              <a:t>of </a:t>
            </a:r>
            <a:r>
              <a:rPr lang="tr-TR" sz="2800" dirty="0" err="1">
                <a:latin typeface="+mj-lt"/>
                <a:cs typeface="Arial" panose="020B0604020202020204" pitchFamily="34" charset="0"/>
              </a:rPr>
              <a:t>Tajikistan</a:t>
            </a:r>
            <a:endParaRPr lang="tr-TR" sz="2800" dirty="0">
              <a:latin typeface="+mj-lt"/>
            </a:endParaRPr>
          </a:p>
          <a:p>
            <a:pPr marL="109728" indent="0" algn="ctr">
              <a:buNone/>
            </a:pP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sp>
        <p:nvSpPr>
          <p:cNvPr id="5" name="Unvan 3"/>
          <p:cNvSpPr>
            <a:spLocks noGrp="1"/>
          </p:cNvSpPr>
          <p:nvPr>
            <p:ph type="title"/>
          </p:nvPr>
        </p:nvSpPr>
        <p:spPr>
          <a:xfrm>
            <a:off x="417672" y="83671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tr-TR" sz="9600" dirty="0" smtClean="0"/>
              <a:t>SMIIC</a:t>
            </a:r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34000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What</a:t>
            </a:r>
            <a:r>
              <a:rPr lang="tr-TR" dirty="0" smtClean="0"/>
              <a:t> is SMIIC?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SMIIC is an </a:t>
            </a:r>
            <a:r>
              <a:rPr lang="tr-TR" dirty="0" err="1" smtClean="0"/>
              <a:t>affiliated</a:t>
            </a:r>
            <a:r>
              <a:rPr lang="tr-TR" dirty="0" smtClean="0"/>
              <a:t> organ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OIC (The </a:t>
            </a:r>
            <a:r>
              <a:rPr lang="tr-TR" dirty="0" err="1" smtClean="0"/>
              <a:t>Organisation</a:t>
            </a:r>
            <a:r>
              <a:rPr lang="tr-TR" dirty="0" smtClean="0"/>
              <a:t> of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Cooperation</a:t>
            </a:r>
            <a:r>
              <a:rPr lang="tr-TR" dirty="0" smtClean="0"/>
              <a:t>).</a:t>
            </a:r>
          </a:p>
          <a:p>
            <a:endParaRPr lang="tr-TR" dirty="0" smtClean="0"/>
          </a:p>
          <a:p>
            <a:r>
              <a:rPr lang="tr-TR" dirty="0" smtClean="0"/>
              <a:t>Has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budget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Established</a:t>
            </a:r>
            <a:r>
              <a:rPr lang="tr-TR" dirty="0" smtClean="0"/>
              <a:t> in </a:t>
            </a:r>
            <a:r>
              <a:rPr lang="tr-TR" dirty="0" err="1" smtClean="0"/>
              <a:t>August</a:t>
            </a:r>
            <a:r>
              <a:rPr lang="tr-TR" dirty="0" smtClean="0"/>
              <a:t> 2010.</a:t>
            </a:r>
          </a:p>
          <a:p>
            <a:endParaRPr lang="tr-TR" dirty="0" smtClean="0"/>
          </a:p>
          <a:p>
            <a:r>
              <a:rPr lang="tr-TR" dirty="0" err="1" smtClean="0"/>
              <a:t>Headquarters</a:t>
            </a:r>
            <a:r>
              <a:rPr lang="tr-TR" dirty="0" smtClean="0"/>
              <a:t> </a:t>
            </a:r>
            <a:r>
              <a:rPr lang="tr-TR" dirty="0" err="1" smtClean="0"/>
              <a:t>located</a:t>
            </a:r>
            <a:r>
              <a:rPr lang="tr-TR" dirty="0" smtClean="0"/>
              <a:t> in </a:t>
            </a:r>
            <a:r>
              <a:rPr lang="tr-TR" dirty="0" err="1" smtClean="0"/>
              <a:t>Istanbul</a:t>
            </a:r>
            <a:r>
              <a:rPr lang="tr-TR" dirty="0" smtClean="0"/>
              <a:t>, </a:t>
            </a:r>
            <a:r>
              <a:rPr lang="tr-TR" dirty="0" err="1" smtClean="0"/>
              <a:t>Turkey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DB9DB7-419C-455C-8689-A8E121DD0529}" type="slidenum">
              <a:rPr lang="tr-TR" smtClean="0"/>
              <a:pPr/>
              <a:t>11</a:t>
            </a:fld>
            <a:endParaRPr lang="tr-TR" smtClean="0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0" y="6522373"/>
            <a:ext cx="2051720" cy="378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1800" b="0" dirty="0" smtClean="0">
                <a:solidFill>
                  <a:schemeClr val="bg1"/>
                </a:solidFill>
                <a:effectLst/>
              </a:rPr>
              <a:t>SMIIC</a:t>
            </a:r>
            <a:endParaRPr lang="en-US" sz="18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849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0011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Main </a:t>
            </a:r>
            <a:r>
              <a:rPr lang="tr-TR" dirty="0" err="1" smtClean="0">
                <a:solidFill>
                  <a:schemeClr val="tx1"/>
                </a:solidFill>
              </a:rPr>
              <a:t>Objectives</a:t>
            </a:r>
            <a:r>
              <a:rPr lang="tr-TR" dirty="0" smtClean="0">
                <a:solidFill>
                  <a:schemeClr val="tx1"/>
                </a:solidFill>
              </a:rPr>
              <a:t> OF SMIIC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63272" cy="444281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tr-TR" sz="2500" dirty="0" smtClean="0"/>
              <a:t>1) </a:t>
            </a:r>
            <a:r>
              <a:rPr lang="tr-TR" sz="2500" dirty="0" err="1" smtClean="0"/>
              <a:t>To</a:t>
            </a:r>
            <a:r>
              <a:rPr lang="tr-TR" sz="2500" dirty="0" smtClean="0"/>
              <a:t> </a:t>
            </a:r>
            <a:r>
              <a:rPr lang="tr-TR" sz="2500" b="1" dirty="0" smtClean="0"/>
              <a:t>develop</a:t>
            </a:r>
            <a:r>
              <a:rPr lang="tr-TR" sz="2500" dirty="0" smtClean="0"/>
              <a:t> harmonized </a:t>
            </a:r>
            <a:r>
              <a:rPr lang="tr-TR" sz="2500" dirty="0" err="1" smtClean="0"/>
              <a:t>standards</a:t>
            </a:r>
            <a:r>
              <a:rPr lang="tr-TR" sz="2500" dirty="0" smtClean="0"/>
              <a:t> </a:t>
            </a:r>
          </a:p>
          <a:p>
            <a:pPr marL="0" indent="0">
              <a:buNone/>
              <a:defRPr/>
            </a:pPr>
            <a:endParaRPr lang="tr-TR" sz="1000" dirty="0"/>
          </a:p>
          <a:p>
            <a:pPr marL="0" indent="0">
              <a:buNone/>
              <a:defRPr/>
            </a:pPr>
            <a:r>
              <a:rPr lang="tr-TR" sz="2500" dirty="0" smtClean="0"/>
              <a:t>2) </a:t>
            </a:r>
            <a:r>
              <a:rPr lang="tr-TR" sz="2500" dirty="0" err="1" smtClean="0"/>
              <a:t>To</a:t>
            </a:r>
            <a:r>
              <a:rPr lang="tr-TR" sz="2500" dirty="0" smtClean="0"/>
              <a:t> </a:t>
            </a:r>
            <a:r>
              <a:rPr lang="tr-TR" sz="2500" b="1" dirty="0" smtClean="0"/>
              <a:t>prepare</a:t>
            </a:r>
            <a:r>
              <a:rPr lang="tr-TR" sz="2500" dirty="0" smtClean="0"/>
              <a:t> OIC/SMIIC </a:t>
            </a:r>
            <a:r>
              <a:rPr lang="tr-TR" sz="2500" dirty="0" err="1" smtClean="0"/>
              <a:t>standards</a:t>
            </a:r>
            <a:endParaRPr lang="tr-TR" sz="2500" dirty="0" smtClean="0"/>
          </a:p>
          <a:p>
            <a:pPr marL="0" indent="0">
              <a:buNone/>
              <a:defRPr/>
            </a:pPr>
            <a:endParaRPr lang="tr-TR" sz="1000" dirty="0" smtClean="0"/>
          </a:p>
          <a:p>
            <a:pPr marL="514350" indent="-514350">
              <a:buFont typeface="Wingdings" pitchFamily="2" charset="2"/>
              <a:buNone/>
              <a:defRPr/>
            </a:pPr>
            <a:r>
              <a:rPr lang="tr-TR" sz="2500" dirty="0" smtClean="0"/>
              <a:t>3) </a:t>
            </a:r>
            <a:r>
              <a:rPr lang="tr-TR" sz="2500" dirty="0" err="1" smtClean="0"/>
              <a:t>To</a:t>
            </a:r>
            <a:r>
              <a:rPr lang="tr-TR" sz="2500" dirty="0" smtClean="0"/>
              <a:t> </a:t>
            </a:r>
            <a:r>
              <a:rPr lang="tr-TR" sz="2500" b="1" dirty="0" smtClean="0"/>
              <a:t>achieve uniformity </a:t>
            </a:r>
            <a:r>
              <a:rPr lang="tr-TR" sz="2500" dirty="0" smtClean="0"/>
              <a:t>in metrology, laboratory testing </a:t>
            </a:r>
            <a:r>
              <a:rPr lang="tr-TR" sz="2500" dirty="0" err="1" smtClean="0"/>
              <a:t>and</a:t>
            </a:r>
            <a:r>
              <a:rPr lang="tr-TR" sz="2500" dirty="0" smtClean="0"/>
              <a:t> </a:t>
            </a:r>
            <a:r>
              <a:rPr lang="tr-TR" sz="2500" dirty="0" err="1" smtClean="0"/>
              <a:t>standardization</a:t>
            </a:r>
            <a:endParaRPr lang="tr-TR" sz="2500" dirty="0" smtClean="0"/>
          </a:p>
          <a:p>
            <a:pPr marL="514350" indent="-514350">
              <a:buFont typeface="Wingdings" pitchFamily="2" charset="2"/>
              <a:buNone/>
              <a:defRPr/>
            </a:pPr>
            <a:endParaRPr lang="tr-TR" sz="1000" dirty="0" smtClean="0"/>
          </a:p>
          <a:p>
            <a:pPr marL="514350" indent="-514350">
              <a:buNone/>
              <a:defRPr/>
            </a:pPr>
            <a:r>
              <a:rPr lang="tr-TR" sz="2500" dirty="0" smtClean="0"/>
              <a:t>4) </a:t>
            </a:r>
            <a:r>
              <a:rPr lang="tr-TR" sz="2500" dirty="0" err="1"/>
              <a:t>To</a:t>
            </a:r>
            <a:r>
              <a:rPr lang="tr-TR" sz="2500" dirty="0"/>
              <a:t> </a:t>
            </a:r>
            <a:r>
              <a:rPr lang="tr-TR" sz="2500" b="1" dirty="0" err="1"/>
              <a:t>provide</a:t>
            </a:r>
            <a:r>
              <a:rPr lang="tr-TR" sz="2500" b="1" dirty="0"/>
              <a:t> </a:t>
            </a:r>
            <a:r>
              <a:rPr lang="tr-TR" sz="2500" b="1" dirty="0" err="1"/>
              <a:t>technical</a:t>
            </a:r>
            <a:r>
              <a:rPr lang="tr-TR" sz="2500" b="1" dirty="0"/>
              <a:t> </a:t>
            </a:r>
            <a:r>
              <a:rPr lang="tr-TR" sz="2500" b="1" dirty="0" err="1"/>
              <a:t>assistance</a:t>
            </a:r>
            <a:r>
              <a:rPr lang="tr-TR" sz="2500" b="1" dirty="0"/>
              <a:t> </a:t>
            </a:r>
            <a:r>
              <a:rPr lang="tr-TR" sz="2500" dirty="0" err="1"/>
              <a:t>to</a:t>
            </a:r>
            <a:r>
              <a:rPr lang="tr-TR" sz="2500" dirty="0"/>
              <a:t> </a:t>
            </a:r>
            <a:r>
              <a:rPr lang="tr-TR" sz="2500" dirty="0" err="1"/>
              <a:t>the</a:t>
            </a:r>
            <a:r>
              <a:rPr lang="tr-TR" sz="2500" dirty="0"/>
              <a:t> </a:t>
            </a:r>
            <a:r>
              <a:rPr lang="tr-TR" sz="2500" dirty="0" err="1"/>
              <a:t>Member</a:t>
            </a:r>
            <a:r>
              <a:rPr lang="tr-TR" sz="2500" dirty="0"/>
              <a:t> </a:t>
            </a:r>
            <a:r>
              <a:rPr lang="tr-TR" sz="2500" dirty="0" err="1"/>
              <a:t>States</a:t>
            </a:r>
            <a:r>
              <a:rPr lang="tr-TR" sz="2500" dirty="0"/>
              <a:t> </a:t>
            </a:r>
            <a:r>
              <a:rPr lang="tr-TR" sz="2500" dirty="0" err="1"/>
              <a:t>who</a:t>
            </a:r>
            <a:r>
              <a:rPr lang="tr-TR" sz="2500" dirty="0"/>
              <a:t> do not </a:t>
            </a:r>
            <a:r>
              <a:rPr lang="tr-TR" sz="2500" dirty="0" err="1"/>
              <a:t>possess</a:t>
            </a:r>
            <a:r>
              <a:rPr lang="tr-TR" sz="2500" dirty="0"/>
              <a:t> </a:t>
            </a:r>
            <a:r>
              <a:rPr lang="tr-TR" sz="2500" dirty="0" err="1"/>
              <a:t>such</a:t>
            </a:r>
            <a:r>
              <a:rPr lang="tr-TR" sz="2500" dirty="0"/>
              <a:t> </a:t>
            </a:r>
            <a:r>
              <a:rPr lang="tr-TR" sz="2500" dirty="0" err="1"/>
              <a:t>standard</a:t>
            </a:r>
            <a:r>
              <a:rPr lang="tr-TR" sz="2500" dirty="0"/>
              <a:t> </a:t>
            </a:r>
            <a:r>
              <a:rPr lang="tr-TR" sz="2500" dirty="0" err="1"/>
              <a:t>bodies</a:t>
            </a:r>
            <a:r>
              <a:rPr lang="tr-TR" sz="2500" dirty="0" smtClean="0"/>
              <a:t>.</a:t>
            </a:r>
          </a:p>
          <a:p>
            <a:pPr marL="514350" indent="-514350">
              <a:buNone/>
              <a:defRPr/>
            </a:pPr>
            <a:endParaRPr lang="tr-TR" sz="1000" dirty="0" smtClean="0"/>
          </a:p>
          <a:p>
            <a:pPr marL="514350" indent="-514350">
              <a:buNone/>
              <a:defRPr/>
            </a:pPr>
            <a:r>
              <a:rPr lang="tr-TR" sz="2500" dirty="0" smtClean="0"/>
              <a:t>5) </a:t>
            </a:r>
            <a:r>
              <a:rPr lang="tr-TR" sz="2500" dirty="0" err="1" smtClean="0"/>
              <a:t>To</a:t>
            </a:r>
            <a:r>
              <a:rPr lang="tr-TR" sz="2500" dirty="0" smtClean="0"/>
              <a:t> </a:t>
            </a:r>
            <a:r>
              <a:rPr lang="tr-TR" sz="2500" dirty="0" err="1" smtClean="0"/>
              <a:t>establish</a:t>
            </a:r>
            <a:r>
              <a:rPr lang="tr-TR" sz="2500" dirty="0" smtClean="0"/>
              <a:t> an </a:t>
            </a:r>
            <a:r>
              <a:rPr lang="tr-TR" sz="2500" dirty="0" err="1" smtClean="0"/>
              <a:t>Accreditation</a:t>
            </a:r>
            <a:r>
              <a:rPr lang="tr-TR" sz="2500" dirty="0" smtClean="0"/>
              <a:t> </a:t>
            </a:r>
            <a:r>
              <a:rPr lang="tr-TR" sz="2500" dirty="0" err="1" smtClean="0"/>
              <a:t>Scheme</a:t>
            </a:r>
            <a:endParaRPr lang="tr-TR" sz="2500" dirty="0" smtClean="0"/>
          </a:p>
          <a:p>
            <a:pPr>
              <a:defRPr/>
            </a:pPr>
            <a:endParaRPr lang="tr-TR" sz="2500" dirty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327562-AE22-40B3-9C47-54213B09AE90}" type="slidenum">
              <a:rPr lang="tr-TR" smtClean="0"/>
              <a:pPr>
                <a:defRPr/>
              </a:pPr>
              <a:t>12</a:t>
            </a:fld>
            <a:endParaRPr lang="tr-TR" smtClean="0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0" y="6522373"/>
            <a:ext cx="2051720" cy="378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1800" b="0" dirty="0" smtClean="0">
                <a:solidFill>
                  <a:schemeClr val="bg1"/>
                </a:solidFill>
                <a:effectLst/>
              </a:rPr>
              <a:t>SMIIC</a:t>
            </a:r>
            <a:endParaRPr lang="en-US" sz="18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5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819672"/>
          </a:xfrm>
        </p:spPr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dirty="0" smtClean="0">
                <a:solidFill>
                  <a:schemeClr val="tx1"/>
                </a:solidFill>
              </a:rPr>
              <a:t>SMIIC MEMBERS 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57225" y="2001131"/>
            <a:ext cx="7829550" cy="4472136"/>
          </a:xfrm>
        </p:spPr>
        <p:txBody>
          <a:bodyPr/>
          <a:lstStyle/>
          <a:p>
            <a:pPr fontAlgn="t"/>
            <a:endParaRPr lang="tr-TR" sz="1800" dirty="0" smtClean="0"/>
          </a:p>
          <a:p>
            <a:pPr marL="0" indent="0">
              <a:buNone/>
            </a:pPr>
            <a:r>
              <a:rPr lang="tr-TR" dirty="0" smtClean="0"/>
              <a:t>- </a:t>
            </a:r>
            <a:r>
              <a:rPr lang="tr-TR" dirty="0" err="1" smtClean="0"/>
              <a:t>All</a:t>
            </a:r>
            <a:r>
              <a:rPr lang="tr-TR" dirty="0" smtClean="0"/>
              <a:t> OIC </a:t>
            </a:r>
            <a:r>
              <a:rPr lang="tr-TR" dirty="0" err="1" smtClean="0"/>
              <a:t>Member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Standardization</a:t>
            </a:r>
            <a:r>
              <a:rPr lang="tr-TR" dirty="0" smtClean="0"/>
              <a:t>, </a:t>
            </a:r>
            <a:r>
              <a:rPr lang="tr-TR" dirty="0" err="1" smtClean="0"/>
              <a:t>Metrology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Accreditation</a:t>
            </a:r>
            <a:r>
              <a:rPr lang="tr-TR" dirty="0" smtClean="0"/>
              <a:t> </a:t>
            </a:r>
            <a:r>
              <a:rPr lang="tr-TR" dirty="0" err="1" smtClean="0"/>
              <a:t>Bodies</a:t>
            </a:r>
            <a:r>
              <a:rPr lang="tr-TR" dirty="0" smtClean="0"/>
              <a:t> can be a </a:t>
            </a:r>
            <a:r>
              <a:rPr lang="tr-TR" dirty="0" err="1" smtClean="0"/>
              <a:t>member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 SMIIC has 29 </a:t>
            </a:r>
            <a:r>
              <a:rPr lang="tr-TR" dirty="0" err="1" smtClean="0"/>
              <a:t>Member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date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www.smiic.org/smiic-members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SMIIC and Halal Food Standards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8A63EC-687D-49D6-8DBD-C4A14B62E984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pic>
        <p:nvPicPr>
          <p:cNvPr id="3175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916" y="12037"/>
            <a:ext cx="1060596" cy="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5" name="Unvan 3"/>
          <p:cNvSpPr>
            <a:spLocks noGrp="1"/>
          </p:cNvSpPr>
          <p:nvPr>
            <p:ph type="title"/>
          </p:nvPr>
        </p:nvSpPr>
        <p:spPr>
          <a:xfrm>
            <a:off x="417672" y="83671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tr-TR" sz="6600" dirty="0" smtClean="0"/>
              <a:t>STANDARDIZATION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23346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tr-TR" dirty="0" smtClean="0"/>
          </a:p>
          <a:p>
            <a:pPr lvl="0"/>
            <a:r>
              <a:rPr lang="tr-TR" dirty="0" smtClean="0"/>
              <a:t> </a:t>
            </a:r>
            <a:r>
              <a:rPr lang="en-US" dirty="0" smtClean="0"/>
              <a:t>A document established by CONSENSUS, </a:t>
            </a:r>
          </a:p>
          <a:p>
            <a:pPr lvl="0"/>
            <a:r>
              <a:rPr lang="tr-TR" dirty="0" smtClean="0"/>
              <a:t> </a:t>
            </a:r>
            <a:r>
              <a:rPr lang="en-US" dirty="0" smtClean="0"/>
              <a:t>Approved by a recognized body, </a:t>
            </a:r>
          </a:p>
          <a:p>
            <a:pPr lvl="0"/>
            <a:r>
              <a:rPr lang="tr-TR" dirty="0" smtClean="0"/>
              <a:t> </a:t>
            </a:r>
            <a:r>
              <a:rPr lang="en-US" dirty="0" smtClean="0"/>
              <a:t>Contributed by its stakeholders,</a:t>
            </a:r>
          </a:p>
          <a:p>
            <a:pPr lvl="0"/>
            <a:r>
              <a:rPr lang="tr-TR" dirty="0" smtClean="0"/>
              <a:t> </a:t>
            </a:r>
            <a:r>
              <a:rPr lang="en-US" dirty="0" smtClean="0"/>
              <a:t>For common and repeated use,</a:t>
            </a:r>
          </a:p>
          <a:p>
            <a:pPr lvl="0"/>
            <a:r>
              <a:rPr lang="tr-TR" dirty="0" smtClean="0"/>
              <a:t> </a:t>
            </a:r>
            <a:r>
              <a:rPr lang="en-US" dirty="0" smtClean="0"/>
              <a:t>Voluntary.</a:t>
            </a:r>
          </a:p>
          <a:p>
            <a:endParaRPr lang="en-US" dirty="0" smtClean="0"/>
          </a:p>
          <a:p>
            <a:pPr marL="109728" indent="0" algn="ctr">
              <a:buNone/>
            </a:pPr>
            <a:r>
              <a:rPr lang="tr-TR" dirty="0" smtClean="0"/>
              <a:t>  </a:t>
            </a:r>
            <a:r>
              <a:rPr lang="tr-TR" b="1" dirty="0" smtClean="0">
                <a:solidFill>
                  <a:srgbClr val="C00000"/>
                </a:solidFill>
              </a:rPr>
              <a:t>A DOCUMENT WHICH DEFINES THE MUSTS OF A PRODUCT OR SERVICE OR A PROCESS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WHAT IS A STANDARD?</a:t>
            </a:r>
            <a:endParaRPr lang="en-US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25354" y="6407944"/>
            <a:ext cx="2314398" cy="26617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1600" b="0" dirty="0" smtClean="0">
                <a:solidFill>
                  <a:schemeClr val="bg1"/>
                </a:solidFill>
                <a:effectLst/>
              </a:rPr>
              <a:t>STANDARDIZATION</a:t>
            </a:r>
            <a:endParaRPr lang="en-US" sz="16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06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54548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tr-TR" smtClean="0"/>
          </a:p>
          <a:p>
            <a:pPr lvl="0"/>
            <a:r>
              <a:rPr lang="tr-TR" sz="3200" smtClean="0"/>
              <a:t>The activity of establishing standards</a:t>
            </a:r>
          </a:p>
          <a:p>
            <a:pPr marL="109728" lvl="0" indent="0">
              <a:buNone/>
            </a:pPr>
            <a:endParaRPr lang="tr-TR" sz="3200" smtClean="0"/>
          </a:p>
          <a:p>
            <a:pPr lvl="0"/>
            <a:r>
              <a:rPr lang="tr-TR" sz="3200" smtClean="0"/>
              <a:t>The n</a:t>
            </a:r>
            <a:r>
              <a:rPr lang="en-US" sz="3200" smtClean="0"/>
              <a:t>ecessary process for ensuring</a:t>
            </a:r>
            <a:r>
              <a:rPr lang="tr-TR" sz="3200" smtClean="0"/>
              <a:t> </a:t>
            </a:r>
            <a:r>
              <a:rPr lang="en-US" sz="3200" smtClean="0"/>
              <a:t>effectiveness in any product/service</a:t>
            </a:r>
            <a:endParaRPr lang="tr-TR" sz="3200" smtClean="0"/>
          </a:p>
          <a:p>
            <a:pPr marL="393192" lvl="1" indent="0">
              <a:buNone/>
            </a:pPr>
            <a:endParaRPr lang="tr-TR" smtClean="0"/>
          </a:p>
          <a:p>
            <a:pPr marL="393192" lvl="1" indent="0">
              <a:buNone/>
            </a:pPr>
            <a:endParaRPr lang="tr-TR" smtClean="0"/>
          </a:p>
          <a:p>
            <a:pPr marL="393192" lvl="1" indent="0">
              <a:buNone/>
            </a:pPr>
            <a:endParaRPr lang="tr-TR" sz="2800" smtClean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tr-TR" sz="2800" smtClean="0">
              <a:solidFill>
                <a:srgbClr val="C00000"/>
              </a:solidFill>
            </a:endParaRPr>
          </a:p>
          <a:p>
            <a:pPr lvl="1"/>
            <a:endParaRPr lang="en-US" smtClean="0"/>
          </a:p>
          <a:p>
            <a:pPr lvl="1"/>
            <a:endParaRPr lang="tr-TR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STANDARDIZATION IS: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0808" y="2996952"/>
            <a:ext cx="10969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t>16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26773"/>
            <a:ext cx="33655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Başlık 1"/>
          <p:cNvSpPr txBox="1">
            <a:spLocks/>
          </p:cNvSpPr>
          <p:nvPr/>
        </p:nvSpPr>
        <p:spPr>
          <a:xfrm>
            <a:off x="25354" y="6407944"/>
            <a:ext cx="2314398" cy="26617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1600" b="0" dirty="0" smtClean="0">
                <a:solidFill>
                  <a:schemeClr val="bg1"/>
                </a:solidFill>
                <a:effectLst/>
              </a:rPr>
              <a:t>STANDARDIZATION</a:t>
            </a:r>
            <a:endParaRPr lang="en-US" sz="16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50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776" y="1124744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t>17</a:t>
            </a:fld>
            <a:endParaRPr lang="en-US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CONSENSUS IN STANDARDIZATION</a:t>
            </a:r>
            <a:endParaRPr lang="tr-TR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04974"/>
            <a:ext cx="5138596" cy="2961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1079513" y="5013176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CONSENSUS ON STANDARD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ZAT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ON </a:t>
            </a:r>
            <a:r>
              <a:rPr lang="tr-TR" sz="2800" b="1" dirty="0" smtClean="0">
                <a:solidFill>
                  <a:srgbClr val="C00000"/>
                </a:solidFill>
              </a:rPr>
              <a:t>IS BEST</a:t>
            </a:r>
            <a:r>
              <a:rPr lang="en-US" sz="2800" b="1" dirty="0" smtClean="0">
                <a:solidFill>
                  <a:srgbClr val="C00000"/>
                </a:solidFill>
              </a:rPr>
              <a:t>  ACH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EVED BY THE CONTR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BUT</a:t>
            </a:r>
            <a:r>
              <a:rPr lang="tr-T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ON OF ALL STAKEHOLDERS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25354" y="6407944"/>
            <a:ext cx="2314398" cy="26617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1600" b="0" dirty="0" smtClean="0">
                <a:solidFill>
                  <a:schemeClr val="bg1"/>
                </a:solidFill>
                <a:effectLst/>
              </a:rPr>
              <a:t>STANDARDIZATION</a:t>
            </a:r>
            <a:endParaRPr lang="en-US" sz="16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779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are not developed by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standardization </a:t>
            </a:r>
            <a:r>
              <a:rPr lang="en-US" dirty="0"/>
              <a:t>organization itself. </a:t>
            </a:r>
            <a:endParaRPr lang="tr-TR" dirty="0" smtClean="0"/>
          </a:p>
          <a:p>
            <a:r>
              <a:rPr lang="en-US" dirty="0"/>
              <a:t>Standardization is handled by various </a:t>
            </a:r>
            <a:r>
              <a:rPr lang="en-US" sz="3600" b="1" dirty="0" smtClean="0">
                <a:solidFill>
                  <a:srgbClr val="C00000"/>
                </a:solidFill>
              </a:rPr>
              <a:t>TECHN</a:t>
            </a:r>
            <a:r>
              <a:rPr lang="tr-TR" sz="3600" b="1" dirty="0">
                <a:solidFill>
                  <a:srgbClr val="C00000"/>
                </a:solidFill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</a:rPr>
              <a:t>CAL COMM</a:t>
            </a:r>
            <a:r>
              <a:rPr lang="tr-TR" sz="3600" b="1" dirty="0" smtClean="0">
                <a:solidFill>
                  <a:srgbClr val="C00000"/>
                </a:solidFill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</a:rPr>
              <a:t>TTEES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tr-TR" sz="3600" dirty="0" smtClean="0">
                <a:solidFill>
                  <a:srgbClr val="C00000"/>
                </a:solidFill>
              </a:rPr>
              <a:t>(</a:t>
            </a:r>
            <a:r>
              <a:rPr lang="en-US" sz="3600" dirty="0" smtClean="0">
                <a:solidFill>
                  <a:srgbClr val="C00000"/>
                </a:solidFill>
              </a:rPr>
              <a:t>T</a:t>
            </a:r>
            <a:r>
              <a:rPr lang="tr-TR" sz="3600" dirty="0" smtClean="0">
                <a:solidFill>
                  <a:srgbClr val="C00000"/>
                </a:solidFill>
              </a:rPr>
              <a:t>Cs)</a:t>
            </a:r>
            <a:r>
              <a:rPr lang="tr-TR" sz="3600" dirty="0">
                <a:solidFill>
                  <a:srgbClr val="C00000"/>
                </a:solidFill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t>18</a:t>
            </a:fld>
            <a:endParaRPr lang="en-US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TECHNICAL COMMITTEES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54632"/>
            <a:ext cx="2592288" cy="2641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0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US" dirty="0" smtClean="0"/>
              <a:t>key </a:t>
            </a:r>
            <a:r>
              <a:rPr lang="en-US" dirty="0"/>
              <a:t>bodies that drive the </a:t>
            </a:r>
            <a:r>
              <a:rPr lang="en-US" dirty="0" smtClean="0"/>
              <a:t>standardization</a:t>
            </a:r>
            <a:r>
              <a:rPr lang="tr-TR" dirty="0" smtClean="0"/>
              <a:t> </a:t>
            </a:r>
            <a:r>
              <a:rPr lang="tr-TR" dirty="0" err="1" smtClean="0"/>
              <a:t>process</a:t>
            </a:r>
            <a:endParaRPr lang="tr-TR" dirty="0" smtClean="0"/>
          </a:p>
          <a:p>
            <a:pPr lvl="0">
              <a:lnSpc>
                <a:spcPct val="150000"/>
              </a:lnSpc>
            </a:pPr>
            <a:r>
              <a:rPr lang="en-US" dirty="0"/>
              <a:t>comprise </a:t>
            </a:r>
            <a:r>
              <a:rPr lang="tr-TR" dirty="0" smtClean="0"/>
              <a:t>of </a:t>
            </a:r>
            <a:r>
              <a:rPr lang="en-US" dirty="0" smtClean="0"/>
              <a:t>experts </a:t>
            </a:r>
            <a:r>
              <a:rPr lang="en-US" dirty="0"/>
              <a:t>from the </a:t>
            </a:r>
            <a:r>
              <a:rPr lang="en-US" dirty="0" smtClean="0"/>
              <a:t>member organizations</a:t>
            </a:r>
            <a:endParaRPr lang="tr-TR" dirty="0" smtClean="0"/>
          </a:p>
          <a:p>
            <a:pPr lvl="0">
              <a:lnSpc>
                <a:spcPct val="150000"/>
              </a:lnSpc>
            </a:pPr>
            <a:r>
              <a:rPr lang="en-US" dirty="0"/>
              <a:t>a completely voluntary </a:t>
            </a:r>
            <a:r>
              <a:rPr lang="en-US" dirty="0" smtClean="0"/>
              <a:t>effort</a:t>
            </a:r>
            <a:endParaRPr lang="tr-TR" dirty="0" smtClean="0"/>
          </a:p>
          <a:p>
            <a:pPr marL="393192" lvl="1" indent="0">
              <a:buNone/>
            </a:pPr>
            <a:endParaRPr lang="tr-TR" dirty="0"/>
          </a:p>
          <a:p>
            <a:pPr marL="393192" lvl="1" indent="0" algn="ctr">
              <a:buNone/>
            </a:pPr>
            <a:r>
              <a:rPr lang="tr-TR" sz="3600" b="1" dirty="0" err="1" smtClean="0">
                <a:solidFill>
                  <a:srgbClr val="C00000"/>
                </a:solidFill>
              </a:rPr>
              <a:t>TCs</a:t>
            </a:r>
            <a:r>
              <a:rPr lang="tr-TR" sz="3600" b="1" dirty="0" smtClean="0">
                <a:solidFill>
                  <a:srgbClr val="C00000"/>
                </a:solidFill>
              </a:rPr>
              <a:t> ARE THE KEY BODIES IN THE STANDARDIZATION PROCESS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t>19</a:t>
            </a:fld>
            <a:endParaRPr lang="en-US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TECHNICAL </a:t>
            </a:r>
            <a:r>
              <a:rPr lang="tr-TR" sz="3600" dirty="0" smtClean="0"/>
              <a:t>COMITTEES </a:t>
            </a:r>
            <a:r>
              <a:rPr lang="tr-TR" sz="3600" dirty="0" err="1" smtClean="0"/>
              <a:t>are</a:t>
            </a:r>
            <a:r>
              <a:rPr lang="tr-TR" sz="3600" dirty="0" smtClean="0"/>
              <a:t>:</a:t>
            </a:r>
            <a:endParaRPr lang="tr-TR" sz="36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25354" y="6295818"/>
            <a:ext cx="2051720" cy="378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tr-TR" sz="1800" b="0" dirty="0" smtClean="0">
                <a:solidFill>
                  <a:schemeClr val="bg1"/>
                </a:solidFill>
                <a:effectLst/>
              </a:rPr>
              <a:t>Technical </a:t>
            </a:r>
            <a:r>
              <a:rPr lang="tr-TR" sz="1800" b="0" dirty="0" err="1" smtClean="0">
                <a:solidFill>
                  <a:schemeClr val="bg1"/>
                </a:solidFill>
                <a:effectLst/>
              </a:rPr>
              <a:t>Committees</a:t>
            </a:r>
            <a:endParaRPr lang="en-US" sz="18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31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15912" y="1916832"/>
            <a:ext cx="77724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SMIIC, OIC/SMIIC HALAL STANDARDS </a:t>
            </a:r>
            <a:r>
              <a:rPr lang="tr-TR" dirty="0" err="1" smtClean="0">
                <a:solidFill>
                  <a:schemeClr val="tx1"/>
                </a:solidFill>
              </a:rPr>
              <a:t>and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increase</a:t>
            </a:r>
            <a:r>
              <a:rPr lang="tr-TR" dirty="0" smtClean="0">
                <a:solidFill>
                  <a:schemeClr val="tx1"/>
                </a:solidFill>
              </a:rPr>
              <a:t> of </a:t>
            </a:r>
            <a:r>
              <a:rPr lang="tr-TR" dirty="0" err="1" smtClean="0">
                <a:solidFill>
                  <a:schemeClr val="tx1"/>
                </a:solidFill>
              </a:rPr>
              <a:t>intra</a:t>
            </a:r>
            <a:r>
              <a:rPr lang="tr-TR" dirty="0" smtClean="0">
                <a:solidFill>
                  <a:schemeClr val="tx1"/>
                </a:solidFill>
              </a:rPr>
              <a:t>-OIC </a:t>
            </a:r>
            <a:r>
              <a:rPr lang="tr-TR" dirty="0" err="1" smtClean="0">
                <a:solidFill>
                  <a:schemeClr val="tx1"/>
                </a:solidFill>
              </a:rPr>
              <a:t>trade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t>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33056"/>
            <a:ext cx="2076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800" y="332656"/>
            <a:ext cx="271462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6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2867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SMIIC </a:t>
            </a:r>
            <a:r>
              <a:rPr lang="tr-TR" dirty="0" err="1" smtClean="0">
                <a:solidFill>
                  <a:schemeClr val="tx1"/>
                </a:solidFill>
              </a:rPr>
              <a:t>TCs</a:t>
            </a: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20614" y="1412776"/>
            <a:ext cx="8229600" cy="4730279"/>
          </a:xfrm>
        </p:spPr>
        <p:txBody>
          <a:bodyPr>
            <a:noAutofit/>
          </a:bodyPr>
          <a:lstStyle/>
          <a:p>
            <a:pPr fontAlgn="t"/>
            <a:r>
              <a:rPr lang="tr-TR" sz="3600" dirty="0"/>
              <a:t>TC 1: </a:t>
            </a:r>
            <a:r>
              <a:rPr lang="tr-TR" sz="3600" dirty="0" err="1"/>
              <a:t>Halal</a:t>
            </a:r>
            <a:r>
              <a:rPr lang="tr-TR" sz="3600" dirty="0"/>
              <a:t> </a:t>
            </a:r>
            <a:r>
              <a:rPr lang="tr-TR" sz="3600" dirty="0" err="1"/>
              <a:t>Food</a:t>
            </a:r>
            <a:r>
              <a:rPr lang="tr-TR" sz="3600" dirty="0"/>
              <a:t> </a:t>
            </a:r>
            <a:r>
              <a:rPr lang="tr-TR" sz="3600" dirty="0" err="1"/>
              <a:t>Issues</a:t>
            </a:r>
            <a:endParaRPr lang="tr-TR" sz="3600" dirty="0"/>
          </a:p>
          <a:p>
            <a:pPr fontAlgn="t"/>
            <a:r>
              <a:rPr lang="tr-TR" sz="3600" dirty="0"/>
              <a:t>TC 2: </a:t>
            </a:r>
            <a:r>
              <a:rPr lang="tr-TR" sz="3600" dirty="0" err="1"/>
              <a:t>Halal</a:t>
            </a:r>
            <a:r>
              <a:rPr lang="tr-TR" sz="3600" dirty="0"/>
              <a:t> </a:t>
            </a:r>
            <a:r>
              <a:rPr lang="tr-TR" sz="3600" dirty="0" err="1"/>
              <a:t>Cosmetic</a:t>
            </a:r>
            <a:r>
              <a:rPr lang="tr-TR" sz="3600" dirty="0"/>
              <a:t> </a:t>
            </a:r>
            <a:r>
              <a:rPr lang="tr-TR" sz="3600" dirty="0" err="1"/>
              <a:t>Issues</a:t>
            </a:r>
            <a:endParaRPr lang="tr-TR" sz="3600" dirty="0"/>
          </a:p>
          <a:p>
            <a:pPr fontAlgn="t"/>
            <a:r>
              <a:rPr lang="tr-TR" sz="3600" dirty="0"/>
              <a:t>TC 3: Service Site </a:t>
            </a:r>
            <a:r>
              <a:rPr lang="tr-TR" sz="3600" dirty="0" err="1"/>
              <a:t>Issues</a:t>
            </a:r>
            <a:endParaRPr lang="tr-TR" sz="3600" dirty="0"/>
          </a:p>
          <a:p>
            <a:pPr fontAlgn="t"/>
            <a:r>
              <a:rPr lang="tr-TR" sz="3600" dirty="0"/>
              <a:t>TC 4: </a:t>
            </a:r>
            <a:r>
              <a:rPr lang="tr-TR" sz="3600" dirty="0" err="1"/>
              <a:t>Renewable</a:t>
            </a:r>
            <a:r>
              <a:rPr lang="tr-TR" sz="3600" dirty="0"/>
              <a:t> </a:t>
            </a:r>
            <a:r>
              <a:rPr lang="tr-TR" sz="3600" dirty="0" err="1"/>
              <a:t>Energy</a:t>
            </a:r>
            <a:endParaRPr lang="tr-TR" sz="3600" dirty="0"/>
          </a:p>
          <a:p>
            <a:pPr fontAlgn="t"/>
            <a:r>
              <a:rPr lang="tr-TR" sz="3600" dirty="0"/>
              <a:t>TC 5: </a:t>
            </a:r>
            <a:r>
              <a:rPr lang="tr-TR" sz="3600" dirty="0" err="1"/>
              <a:t>Tourism</a:t>
            </a:r>
            <a:r>
              <a:rPr lang="tr-TR" sz="3600" dirty="0"/>
              <a:t> </a:t>
            </a:r>
            <a:r>
              <a:rPr lang="tr-TR" sz="3600" dirty="0" err="1"/>
              <a:t>and</a:t>
            </a:r>
            <a:r>
              <a:rPr lang="tr-TR" sz="3600" dirty="0"/>
              <a:t> </a:t>
            </a:r>
            <a:r>
              <a:rPr lang="tr-TR" sz="3600" dirty="0" err="1"/>
              <a:t>Related</a:t>
            </a:r>
            <a:r>
              <a:rPr lang="tr-TR" sz="3600" dirty="0"/>
              <a:t> Services</a:t>
            </a:r>
          </a:p>
          <a:p>
            <a:pPr fontAlgn="t"/>
            <a:r>
              <a:rPr lang="tr-TR" sz="3600" dirty="0"/>
              <a:t>TC 6: </a:t>
            </a:r>
            <a:r>
              <a:rPr lang="tr-TR" sz="3600" dirty="0" err="1"/>
              <a:t>Agriculture</a:t>
            </a:r>
            <a:r>
              <a:rPr lang="tr-TR" sz="3600" dirty="0"/>
              <a:t> </a:t>
            </a:r>
            <a:r>
              <a:rPr lang="tr-TR" sz="3600" dirty="0" err="1"/>
              <a:t>Processes</a:t>
            </a:r>
            <a:endParaRPr lang="tr-TR" sz="3600" dirty="0"/>
          </a:p>
          <a:p>
            <a:pPr fontAlgn="t"/>
            <a:r>
              <a:rPr lang="tr-TR" sz="3600" dirty="0"/>
              <a:t>TC 7: </a:t>
            </a:r>
            <a:r>
              <a:rPr lang="tr-TR" sz="3600" dirty="0" err="1"/>
              <a:t>Transportation</a:t>
            </a:r>
            <a:endParaRPr lang="tr-TR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SMIIC and Halal Food Standards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0AE826-0EDC-4405-AA50-6BA0FA59CF95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  <p:pic>
        <p:nvPicPr>
          <p:cNvPr id="3482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916" y="12037"/>
            <a:ext cx="1060596" cy="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0614" y="762001"/>
            <a:ext cx="8229600" cy="1143000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Accreditation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56112"/>
          </a:xfrm>
        </p:spPr>
        <p:txBody>
          <a:bodyPr>
            <a:normAutofit/>
          </a:bodyPr>
          <a:lstStyle/>
          <a:p>
            <a:r>
              <a:rPr lang="en-US" sz="3000" dirty="0"/>
              <a:t>Accreditation is the internationally accepted procedure that </a:t>
            </a:r>
            <a:r>
              <a:rPr lang="en-US" sz="3000" dirty="0">
                <a:solidFill>
                  <a:srgbClr val="FF0000"/>
                </a:solidFill>
              </a:rPr>
              <a:t>recognizes the competence of</a:t>
            </a:r>
            <a:r>
              <a:rPr lang="en-US" sz="3000" dirty="0"/>
              <a:t> testing and calibration laboratories, </a:t>
            </a:r>
            <a:r>
              <a:rPr lang="en-US" sz="3000" dirty="0">
                <a:solidFill>
                  <a:srgbClr val="FF0000"/>
                </a:solidFill>
              </a:rPr>
              <a:t>product certification bodies</a:t>
            </a:r>
            <a:r>
              <a:rPr lang="en-US" sz="3000" dirty="0"/>
              <a:t>, quality system certification bodies and inspection bodies</a:t>
            </a:r>
            <a:r>
              <a:rPr lang="en-US" sz="3000" dirty="0" smtClean="0"/>
              <a:t>.</a:t>
            </a:r>
            <a:endParaRPr lang="tr-TR" sz="3000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SMIIC and Halal Food Standards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916" y="12037"/>
            <a:ext cx="1060596" cy="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tx1"/>
                </a:solidFill>
              </a:rPr>
              <a:t>Accreditation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(1)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Accreditation schemes minimize the duplication of </a:t>
            </a:r>
            <a:r>
              <a:rPr lang="en-US" sz="4000" dirty="0">
                <a:solidFill>
                  <a:srgbClr val="FF0000"/>
                </a:solidFill>
              </a:rPr>
              <a:t>re-testing</a:t>
            </a:r>
            <a:r>
              <a:rPr lang="en-US" sz="4000" dirty="0"/>
              <a:t> and </a:t>
            </a:r>
            <a:r>
              <a:rPr lang="en-US" sz="4000" dirty="0">
                <a:solidFill>
                  <a:srgbClr val="FF0000"/>
                </a:solidFill>
              </a:rPr>
              <a:t>re-certification</a:t>
            </a:r>
            <a:r>
              <a:rPr lang="en-US" sz="4000" dirty="0"/>
              <a:t>, reduces cost and eliminates non-tariff barriers to trade and market access delays.</a:t>
            </a:r>
          </a:p>
          <a:p>
            <a:endParaRPr lang="en-US" sz="4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8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3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SMIIC </a:t>
            </a:r>
            <a:r>
              <a:rPr lang="tr-TR" dirty="0" err="1" smtClean="0">
                <a:solidFill>
                  <a:schemeClr val="tx1"/>
                </a:solidFill>
              </a:rPr>
              <a:t>Accreditation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Committee</a:t>
            </a: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01146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It</a:t>
            </a:r>
            <a:r>
              <a:rPr lang="tr-TR" sz="2800" dirty="0" smtClean="0"/>
              <a:t> is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unit</a:t>
            </a:r>
            <a:r>
              <a:rPr lang="tr-TR" sz="2800" dirty="0" smtClean="0"/>
              <a:t> </a:t>
            </a:r>
            <a:r>
              <a:rPr lang="tr-TR" sz="2800" dirty="0" err="1" smtClean="0"/>
              <a:t>assigned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task</a:t>
            </a:r>
            <a:r>
              <a:rPr lang="tr-TR" sz="2800" dirty="0" smtClean="0"/>
              <a:t> of;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tr-TR" sz="2800" dirty="0" err="1" smtClean="0"/>
              <a:t>Coordination</a:t>
            </a:r>
            <a:r>
              <a:rPr lang="tr-TR" sz="2800" dirty="0" smtClean="0"/>
              <a:t> of OIC </a:t>
            </a:r>
            <a:r>
              <a:rPr lang="tr-TR" sz="2800" dirty="0" err="1" smtClean="0"/>
              <a:t>Member</a:t>
            </a:r>
            <a:r>
              <a:rPr lang="tr-TR" sz="2800" dirty="0" smtClean="0"/>
              <a:t> </a:t>
            </a:r>
            <a:r>
              <a:rPr lang="tr-TR" sz="2800" dirty="0" err="1" smtClean="0"/>
              <a:t>States</a:t>
            </a:r>
            <a:r>
              <a:rPr lang="tr-TR" sz="2800" dirty="0" smtClean="0"/>
              <a:t> </a:t>
            </a:r>
            <a:r>
              <a:rPr lang="tr-TR" sz="2800" dirty="0" err="1" smtClean="0"/>
              <a:t>accreditation</a:t>
            </a:r>
            <a:r>
              <a:rPr lang="tr-TR" sz="2800" dirty="0" smtClean="0"/>
              <a:t> </a:t>
            </a:r>
            <a:r>
              <a:rPr lang="tr-TR" sz="2800" dirty="0" err="1" smtClean="0"/>
              <a:t>organizations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implement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b="1" dirty="0" smtClean="0"/>
              <a:t>OIC/SMIIC 3:2011 </a:t>
            </a:r>
            <a:r>
              <a:rPr lang="tr-TR" sz="2800" dirty="0" smtClean="0"/>
              <a:t>“</a:t>
            </a:r>
            <a:r>
              <a:rPr lang="tr-TR" sz="2800" dirty="0" err="1" smtClean="0"/>
              <a:t>Guidelines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Halal </a:t>
            </a:r>
            <a:r>
              <a:rPr lang="tr-TR" sz="2800" dirty="0" err="1" smtClean="0"/>
              <a:t>Accreditation</a:t>
            </a:r>
            <a:r>
              <a:rPr lang="tr-TR" sz="2800" dirty="0" smtClean="0"/>
              <a:t> Body </a:t>
            </a:r>
            <a:r>
              <a:rPr lang="tr-TR" sz="2800" dirty="0" err="1" smtClean="0"/>
              <a:t>accrediting</a:t>
            </a:r>
            <a:r>
              <a:rPr lang="tr-TR" sz="2800" dirty="0" smtClean="0"/>
              <a:t> Halal </a:t>
            </a:r>
            <a:r>
              <a:rPr lang="tr-TR" sz="2800" dirty="0" err="1" smtClean="0"/>
              <a:t>Certification</a:t>
            </a:r>
            <a:r>
              <a:rPr lang="tr-TR" sz="2800" dirty="0" smtClean="0"/>
              <a:t> </a:t>
            </a:r>
            <a:r>
              <a:rPr lang="tr-TR" sz="2800" dirty="0" err="1" smtClean="0"/>
              <a:t>Bodies</a:t>
            </a:r>
            <a:r>
              <a:rPr lang="tr-TR" sz="2800" dirty="0" smtClean="0"/>
              <a:t>” </a:t>
            </a:r>
            <a:r>
              <a:rPr lang="tr-TR" sz="2800" dirty="0" err="1" smtClean="0"/>
              <a:t>standard</a:t>
            </a:r>
            <a:r>
              <a:rPr lang="tr-TR" sz="2800" dirty="0" smtClean="0"/>
              <a:t>.</a:t>
            </a:r>
          </a:p>
          <a:p>
            <a:pPr lvl="1">
              <a:buClr>
                <a:schemeClr val="bg2"/>
              </a:buClr>
              <a:buFont typeface="Wingdings" pitchFamily="2" charset="2"/>
              <a:buChar char="Ø"/>
            </a:pPr>
            <a:endParaRPr lang="tr-TR" sz="2800" dirty="0" smtClean="0"/>
          </a:p>
          <a:p>
            <a:r>
              <a:rPr lang="tr-TR" sz="2800" dirty="0" err="1" smtClean="0"/>
              <a:t>All</a:t>
            </a:r>
            <a:r>
              <a:rPr lang="tr-TR" sz="2800" dirty="0" smtClean="0"/>
              <a:t> </a:t>
            </a:r>
            <a:r>
              <a:rPr lang="tr-TR" sz="2800" dirty="0" err="1" smtClean="0"/>
              <a:t>national</a:t>
            </a:r>
            <a:r>
              <a:rPr lang="tr-TR" sz="2800" dirty="0" smtClean="0"/>
              <a:t> </a:t>
            </a:r>
            <a:r>
              <a:rPr lang="tr-TR" sz="2800" dirty="0" err="1" smtClean="0"/>
              <a:t>accreditation</a:t>
            </a:r>
            <a:r>
              <a:rPr lang="tr-TR" sz="2800" dirty="0" smtClean="0"/>
              <a:t> </a:t>
            </a:r>
            <a:r>
              <a:rPr lang="tr-TR" sz="2800" dirty="0" err="1" smtClean="0"/>
              <a:t>organizations</a:t>
            </a:r>
            <a:r>
              <a:rPr lang="tr-TR" sz="2800" dirty="0" smtClean="0"/>
              <a:t> of OIC </a:t>
            </a:r>
            <a:r>
              <a:rPr lang="tr-TR" sz="2800" dirty="0" err="1" smtClean="0"/>
              <a:t>Member</a:t>
            </a:r>
            <a:r>
              <a:rPr lang="tr-TR" sz="2800" dirty="0" smtClean="0"/>
              <a:t> </a:t>
            </a:r>
            <a:r>
              <a:rPr lang="tr-TR" sz="2800" dirty="0" err="1" smtClean="0"/>
              <a:t>States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eligible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be a </a:t>
            </a:r>
            <a:r>
              <a:rPr lang="tr-TR" sz="2800" dirty="0" err="1" smtClean="0"/>
              <a:t>member</a:t>
            </a:r>
            <a:r>
              <a:rPr lang="tr-TR" sz="2800" dirty="0" smtClean="0"/>
              <a:t> of it.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SMIIC and Halal Food Standards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FBFA9A-A656-4EF8-A53D-F6B428AA0552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pic>
        <p:nvPicPr>
          <p:cNvPr id="4301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916" y="12037"/>
            <a:ext cx="1060596" cy="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4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SMIIC </a:t>
            </a:r>
            <a:r>
              <a:rPr lang="tr-TR" dirty="0" err="1" smtClean="0"/>
              <a:t>Metrology</a:t>
            </a:r>
            <a:r>
              <a:rPr lang="tr-TR" dirty="0" smtClean="0"/>
              <a:t> </a:t>
            </a:r>
            <a:r>
              <a:rPr lang="tr-TR" dirty="0" err="1" smtClean="0"/>
              <a:t>Committee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SMI</a:t>
            </a:r>
            <a:r>
              <a:rPr lang="tr-TR" dirty="0"/>
              <a:t>I</a:t>
            </a:r>
            <a:r>
              <a:rPr lang="en-GB" dirty="0"/>
              <a:t>C Metrology </a:t>
            </a:r>
            <a:r>
              <a:rPr lang="en-GB" dirty="0" smtClean="0"/>
              <a:t>Committee </a:t>
            </a:r>
            <a:r>
              <a:rPr lang="en-GB" dirty="0"/>
              <a:t>(MC) </a:t>
            </a:r>
            <a:r>
              <a:rPr lang="en-GB" dirty="0" smtClean="0"/>
              <a:t>is</a:t>
            </a:r>
            <a:r>
              <a:rPr lang="tr-TR" dirty="0" smtClean="0"/>
              <a:t> </a:t>
            </a:r>
            <a:r>
              <a:rPr lang="en-GB" dirty="0" smtClean="0"/>
              <a:t>SMI</a:t>
            </a:r>
            <a:r>
              <a:rPr lang="tr-TR" dirty="0" smtClean="0"/>
              <a:t>I</a:t>
            </a:r>
            <a:r>
              <a:rPr lang="en-GB" dirty="0" smtClean="0"/>
              <a:t>C’s</a:t>
            </a:r>
            <a:r>
              <a:rPr lang="tr-TR" dirty="0" smtClean="0"/>
              <a:t> </a:t>
            </a:r>
            <a:r>
              <a:rPr lang="en-GB" dirty="0" smtClean="0"/>
              <a:t>operational </a:t>
            </a:r>
            <a:r>
              <a:rPr lang="en-GB" dirty="0"/>
              <a:t>structure for </a:t>
            </a:r>
            <a:r>
              <a:rPr lang="en-GB" dirty="0" smtClean="0"/>
              <a:t>cooperation between</a:t>
            </a:r>
            <a:r>
              <a:rPr lang="tr-TR" dirty="0" smtClean="0"/>
              <a:t> </a:t>
            </a:r>
            <a:r>
              <a:rPr lang="en-GB" dirty="0" smtClean="0"/>
              <a:t>metrology institutes from</a:t>
            </a:r>
            <a:r>
              <a:rPr lang="tr-TR" dirty="0" smtClean="0"/>
              <a:t> </a:t>
            </a:r>
            <a:r>
              <a:rPr lang="en-GB" dirty="0" smtClean="0"/>
              <a:t>Islamic Countries</a:t>
            </a:r>
            <a:r>
              <a:rPr lang="en-GB" dirty="0"/>
              <a:t>. </a:t>
            </a:r>
            <a:endParaRPr lang="tr-TR" dirty="0" smtClean="0"/>
          </a:p>
          <a:p>
            <a:pPr marL="109728" indent="0">
              <a:buNone/>
            </a:pPr>
            <a:endParaRPr lang="tr-TR" dirty="0" smtClean="0"/>
          </a:p>
          <a:p>
            <a:r>
              <a:rPr lang="tr-TR" dirty="0" smtClean="0"/>
              <a:t>26 </a:t>
            </a:r>
            <a:r>
              <a:rPr lang="tr-TR" dirty="0" err="1" smtClean="0"/>
              <a:t>Members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.</a:t>
            </a:r>
          </a:p>
          <a:p>
            <a:pPr marL="109728" indent="0">
              <a:buNone/>
            </a:pPr>
            <a:endParaRPr lang="tr-TR" dirty="0"/>
          </a:p>
          <a:p>
            <a:r>
              <a:rPr lang="en-GB" dirty="0" smtClean="0"/>
              <a:t>facilitate </a:t>
            </a:r>
            <a:r>
              <a:rPr lang="en-GB" dirty="0"/>
              <a:t>and harmonize the activities of metrology services in Member Countries</a:t>
            </a:r>
            <a:endParaRPr lang="tr-TR" dirty="0"/>
          </a:p>
          <a:p>
            <a:endParaRPr lang="tr-TR" dirty="0" smtClean="0"/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7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  <p:sp>
        <p:nvSpPr>
          <p:cNvPr id="5" name="Unvan 3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78632" cy="4525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6600" dirty="0" smtClean="0"/>
              <a:t>HALAL AND SMIIC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8416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 err="1">
                <a:solidFill>
                  <a:schemeClr val="tx1"/>
                </a:solidFill>
              </a:rPr>
              <a:t>The</a:t>
            </a:r>
            <a:r>
              <a:rPr lang="tr-TR" sz="4400" dirty="0">
                <a:solidFill>
                  <a:schemeClr val="tx1"/>
                </a:solidFill>
              </a:rPr>
              <a:t> </a:t>
            </a:r>
            <a:r>
              <a:rPr lang="tr-TR" sz="4400" dirty="0" err="1">
                <a:solidFill>
                  <a:schemeClr val="tx1"/>
                </a:solidFill>
              </a:rPr>
              <a:t>need</a:t>
            </a:r>
            <a:r>
              <a:rPr lang="tr-TR" sz="4400" dirty="0">
                <a:solidFill>
                  <a:schemeClr val="tx1"/>
                </a:solidFill>
              </a:rPr>
              <a:t> of a Global Halal </a:t>
            </a:r>
            <a:r>
              <a:rPr lang="tr-TR" sz="4400" dirty="0" err="1">
                <a:solidFill>
                  <a:schemeClr val="tx1"/>
                </a:solidFill>
              </a:rPr>
              <a:t>Food</a:t>
            </a:r>
            <a:r>
              <a:rPr lang="tr-TR" sz="4400" dirty="0">
                <a:solidFill>
                  <a:schemeClr val="tx1"/>
                </a:solidFill>
              </a:rPr>
              <a:t> </a:t>
            </a:r>
            <a:r>
              <a:rPr lang="tr-TR" sz="4400" dirty="0" err="1">
                <a:solidFill>
                  <a:schemeClr val="tx1"/>
                </a:solidFill>
              </a:rPr>
              <a:t>Std</a:t>
            </a:r>
            <a:r>
              <a:rPr lang="tr-TR" sz="4400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tr-TR" sz="2800" dirty="0"/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tr-TR" sz="2800" dirty="0" err="1"/>
              <a:t>Differing</a:t>
            </a:r>
            <a:r>
              <a:rPr lang="tr-TR" sz="2800" dirty="0"/>
              <a:t> </a:t>
            </a:r>
            <a:r>
              <a:rPr lang="en-US" sz="2800" dirty="0"/>
              <a:t>Halal standards not only between countries but also within each </a:t>
            </a:r>
            <a:r>
              <a:rPr lang="en-US" sz="2800" dirty="0" smtClean="0"/>
              <a:t>country,</a:t>
            </a:r>
            <a:r>
              <a:rPr lang="tr-TR" sz="2800" dirty="0" smtClean="0"/>
              <a:t> </a:t>
            </a:r>
            <a:r>
              <a:rPr lang="tr-TR" sz="2800" dirty="0" err="1" smtClean="0"/>
              <a:t>cause</a:t>
            </a:r>
            <a:r>
              <a:rPr lang="tr-TR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/>
              <a:t>confusion, </a:t>
            </a:r>
            <a:r>
              <a:rPr lang="tr-TR" sz="2800" dirty="0" err="1"/>
              <a:t>extra</a:t>
            </a:r>
            <a:r>
              <a:rPr lang="tr-TR" sz="2800" dirty="0"/>
              <a:t> </a:t>
            </a:r>
            <a:r>
              <a:rPr lang="tr-TR" sz="2800" dirty="0" err="1"/>
              <a:t>costs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technical</a:t>
            </a:r>
            <a:r>
              <a:rPr lang="tr-TR" sz="2800" dirty="0"/>
              <a:t> </a:t>
            </a:r>
            <a:r>
              <a:rPr lang="tr-TR" sz="2800" dirty="0" err="1"/>
              <a:t>barriers</a:t>
            </a:r>
            <a:r>
              <a:rPr lang="tr-TR" sz="2800" dirty="0"/>
              <a:t>.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63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  <a:defRPr/>
            </a:pPr>
            <a:endParaRPr lang="tr-TR" sz="2800" dirty="0"/>
          </a:p>
          <a:p>
            <a:pPr>
              <a:defRPr/>
            </a:pPr>
            <a:r>
              <a:rPr lang="tr-TR" sz="2800" dirty="0" err="1"/>
              <a:t>In</a:t>
            </a:r>
            <a:r>
              <a:rPr lang="tr-TR" sz="2800" dirty="0"/>
              <a:t> </a:t>
            </a:r>
            <a:r>
              <a:rPr lang="tr-TR" sz="2800" dirty="0" err="1"/>
              <a:t>fact</a:t>
            </a:r>
            <a:r>
              <a:rPr lang="tr-TR" sz="2800" dirty="0"/>
              <a:t>, </a:t>
            </a:r>
            <a:r>
              <a:rPr lang="tr-TR" sz="2800" dirty="0" err="1"/>
              <a:t>all</a:t>
            </a:r>
            <a:r>
              <a:rPr lang="tr-TR" sz="2800" dirty="0"/>
              <a:t> </a:t>
            </a:r>
            <a:r>
              <a:rPr lang="tr-TR" sz="2800" dirty="0" err="1"/>
              <a:t>sectors</a:t>
            </a:r>
            <a:r>
              <a:rPr lang="tr-TR" sz="2800" dirty="0"/>
              <a:t> </a:t>
            </a:r>
            <a:r>
              <a:rPr lang="en-US" sz="2800" dirty="0"/>
              <a:t>recognize the need for one global Halal standard that is </a:t>
            </a:r>
            <a:r>
              <a:rPr lang="en-US" sz="2800" dirty="0" err="1"/>
              <a:t>recogni</a:t>
            </a:r>
            <a:r>
              <a:rPr lang="tr-TR" sz="2800" dirty="0"/>
              <a:t>z</a:t>
            </a:r>
            <a:r>
              <a:rPr lang="en-US" sz="2800" dirty="0" err="1"/>
              <a:t>ed</a:t>
            </a:r>
            <a:r>
              <a:rPr lang="en-US" sz="2800" dirty="0"/>
              <a:t> by all importing countries</a:t>
            </a:r>
            <a:r>
              <a:rPr lang="tr-TR" sz="2800" dirty="0" smtClean="0"/>
              <a:t>.</a:t>
            </a:r>
          </a:p>
          <a:p>
            <a:pPr marL="109728" indent="0">
              <a:buNone/>
              <a:defRPr/>
            </a:pPr>
            <a:endParaRPr lang="tr-TR" sz="2800" dirty="0"/>
          </a:p>
          <a:p>
            <a:pPr>
              <a:defRPr/>
            </a:pPr>
            <a:r>
              <a:rPr lang="en-US" sz="2800" dirty="0"/>
              <a:t>Different Halal authorities follow different Islamic rulings regarding issues such as </a:t>
            </a:r>
            <a:r>
              <a:rPr lang="en-US" sz="2800" dirty="0" err="1"/>
              <a:t>gelatine</a:t>
            </a:r>
            <a:r>
              <a:rPr lang="en-US" sz="2800" dirty="0"/>
              <a:t>, some additives, slaughtering type and stunning of animals</a:t>
            </a:r>
            <a:r>
              <a:rPr lang="tr-TR" sz="2800" dirty="0"/>
              <a:t>.</a:t>
            </a:r>
          </a:p>
          <a:p>
            <a:endParaRPr lang="en-US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6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tr-TR" sz="3600" dirty="0" smtClean="0">
                <a:solidFill>
                  <a:schemeClr val="tx1"/>
                </a:solidFill>
              </a:rPr>
              <a:t>Solution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608512"/>
          </a:xfrm>
        </p:spPr>
        <p:txBody>
          <a:bodyPr/>
          <a:lstStyle/>
          <a:p>
            <a:pPr>
              <a:defRPr/>
            </a:pPr>
            <a:r>
              <a:rPr lang="en-US" dirty="0"/>
              <a:t>There must be </a:t>
            </a:r>
            <a:r>
              <a:rPr lang="en-US" sz="3600" dirty="0">
                <a:solidFill>
                  <a:srgbClr val="FF0000"/>
                </a:solidFill>
              </a:rPr>
              <a:t>a common platform </a:t>
            </a:r>
            <a:r>
              <a:rPr lang="en-US" dirty="0"/>
              <a:t>where all the parties come together </a:t>
            </a:r>
            <a:r>
              <a:rPr lang="en-US" dirty="0" smtClean="0"/>
              <a:t>to </a:t>
            </a:r>
            <a:r>
              <a:rPr lang="en-US" dirty="0"/>
              <a:t>define the minimum requirements of </a:t>
            </a:r>
            <a:r>
              <a:rPr lang="tr-TR" dirty="0" smtClean="0"/>
              <a:t>a </a:t>
            </a:r>
            <a:r>
              <a:rPr lang="en-US" dirty="0" smtClean="0"/>
              <a:t>Halal </a:t>
            </a:r>
            <a:r>
              <a:rPr lang="tr-TR" dirty="0" smtClean="0"/>
              <a:t>Standard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dirty="0" err="1" smtClean="0"/>
              <a:t>This</a:t>
            </a:r>
            <a:r>
              <a:rPr lang="tr-TR" dirty="0" smtClean="0"/>
              <a:t> platform is </a:t>
            </a:r>
            <a:r>
              <a:rPr lang="tr-TR" dirty="0" err="1" smtClean="0"/>
              <a:t>nothing</a:t>
            </a:r>
            <a:r>
              <a:rPr lang="tr-TR" dirty="0" smtClean="0"/>
              <a:t> but </a:t>
            </a:r>
            <a:r>
              <a:rPr lang="tr-TR" sz="3600" dirty="0" smtClean="0">
                <a:solidFill>
                  <a:srgbClr val="FF0000"/>
                </a:solidFill>
              </a:rPr>
              <a:t>SMIIC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technically</a:t>
            </a:r>
            <a:r>
              <a:rPr lang="tr-TR" dirty="0" smtClean="0"/>
              <a:t> </a:t>
            </a:r>
            <a:r>
              <a:rPr lang="tr-TR" dirty="0" err="1" smtClean="0"/>
              <a:t>competent</a:t>
            </a:r>
            <a:r>
              <a:rPr lang="tr-TR" dirty="0" smtClean="0"/>
              <a:t> body on Halal </a:t>
            </a:r>
            <a:r>
              <a:rPr lang="tr-TR" dirty="0" err="1" smtClean="0"/>
              <a:t>Issues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SMIIC and Halal Food Standards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87F395-0547-4019-B83C-F8AD3441F1AC}" type="slidenum">
              <a:rPr lang="tr-TR" smtClean="0"/>
              <a:pPr>
                <a:defRPr/>
              </a:pPr>
              <a:t>28</a:t>
            </a:fld>
            <a:endParaRPr lang="tr-TR" dirty="0"/>
          </a:p>
        </p:txBody>
      </p:sp>
      <p:pic>
        <p:nvPicPr>
          <p:cNvPr id="4199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916" y="12037"/>
            <a:ext cx="1060596" cy="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2805" y="1340768"/>
            <a:ext cx="8229600" cy="4680520"/>
          </a:xfrm>
        </p:spPr>
        <p:txBody>
          <a:bodyPr>
            <a:noAutofit/>
          </a:bodyPr>
          <a:lstStyle/>
          <a:p>
            <a:r>
              <a:rPr lang="tr-TR" sz="2800" b="1" dirty="0"/>
              <a:t>OIC/SMIIC 1:2011</a:t>
            </a:r>
            <a:r>
              <a:rPr lang="tr-TR" sz="2800" dirty="0"/>
              <a:t>, General </a:t>
            </a:r>
            <a:r>
              <a:rPr lang="tr-TR" sz="2800" dirty="0" err="1"/>
              <a:t>Guidelines</a:t>
            </a:r>
            <a:r>
              <a:rPr lang="tr-TR" sz="2800" dirty="0"/>
              <a:t> on Halal </a:t>
            </a:r>
            <a:r>
              <a:rPr lang="tr-TR" sz="2800" dirty="0" err="1"/>
              <a:t>Food</a:t>
            </a:r>
            <a:r>
              <a:rPr lang="tr-TR" sz="2800" dirty="0"/>
              <a:t> </a:t>
            </a:r>
            <a:endParaRPr lang="tr-TR" sz="2800" dirty="0" smtClean="0"/>
          </a:p>
          <a:p>
            <a:endParaRPr lang="tr-TR" sz="2800" b="1" dirty="0"/>
          </a:p>
          <a:p>
            <a:r>
              <a:rPr lang="tr-TR" sz="2800" b="1" dirty="0" smtClean="0"/>
              <a:t>OIC/SMIIC </a:t>
            </a:r>
            <a:r>
              <a:rPr lang="tr-TR" sz="2800" b="1" dirty="0"/>
              <a:t>2:2011</a:t>
            </a:r>
            <a:r>
              <a:rPr lang="tr-TR" sz="2800" dirty="0"/>
              <a:t>, </a:t>
            </a:r>
            <a:r>
              <a:rPr lang="tr-TR" sz="2800" dirty="0" err="1"/>
              <a:t>Guidelines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Bodies</a:t>
            </a:r>
            <a:r>
              <a:rPr lang="tr-TR" sz="2800" dirty="0"/>
              <a:t> </a:t>
            </a:r>
            <a:r>
              <a:rPr lang="tr-TR" sz="2800" dirty="0" err="1"/>
              <a:t>Providing</a:t>
            </a:r>
            <a:r>
              <a:rPr lang="tr-TR" sz="2800" dirty="0"/>
              <a:t> Halal </a:t>
            </a:r>
            <a:r>
              <a:rPr lang="tr-TR" sz="2800" dirty="0" err="1"/>
              <a:t>Certification</a:t>
            </a:r>
            <a:r>
              <a:rPr lang="tr-TR" sz="2800" dirty="0"/>
              <a:t> </a:t>
            </a:r>
            <a:endParaRPr lang="tr-TR" sz="2800" dirty="0" smtClean="0"/>
          </a:p>
          <a:p>
            <a:endParaRPr lang="tr-TR" sz="2800" b="1" dirty="0"/>
          </a:p>
          <a:p>
            <a:r>
              <a:rPr lang="tr-TR" sz="2800" b="1" dirty="0" smtClean="0"/>
              <a:t>OIC/SMIIC </a:t>
            </a:r>
            <a:r>
              <a:rPr lang="tr-TR" sz="2800" b="1" dirty="0"/>
              <a:t>3:2011</a:t>
            </a:r>
            <a:r>
              <a:rPr lang="tr-TR" sz="2800" dirty="0"/>
              <a:t>, </a:t>
            </a:r>
            <a:r>
              <a:rPr lang="tr-TR" sz="2800" dirty="0" err="1"/>
              <a:t>Guidelines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Halal </a:t>
            </a:r>
            <a:r>
              <a:rPr lang="tr-TR" sz="2800" dirty="0" err="1"/>
              <a:t>Accreditation</a:t>
            </a:r>
            <a:r>
              <a:rPr lang="tr-TR" sz="2800" dirty="0"/>
              <a:t> Body </a:t>
            </a:r>
            <a:r>
              <a:rPr lang="tr-TR" sz="2800" dirty="0" err="1"/>
              <a:t>Accrediting</a:t>
            </a:r>
            <a:r>
              <a:rPr lang="tr-TR" sz="2800" dirty="0"/>
              <a:t> Halal </a:t>
            </a:r>
            <a:r>
              <a:rPr lang="tr-TR" sz="2800" dirty="0" err="1"/>
              <a:t>Certification</a:t>
            </a:r>
            <a:r>
              <a:rPr lang="tr-TR" sz="2800" dirty="0"/>
              <a:t> </a:t>
            </a:r>
            <a:r>
              <a:rPr lang="tr-TR" sz="2800" dirty="0" err="1" smtClean="0"/>
              <a:t>Bodies</a:t>
            </a:r>
            <a:endParaRPr lang="tr-TR" sz="28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SMIIC and Halal Food Standards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29</a:t>
            </a:fld>
            <a:endParaRPr lang="tr-TR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40960" cy="1099592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OIC/SMIIC Standards </a:t>
            </a:r>
            <a:r>
              <a:rPr lang="en-US" sz="3600" dirty="0" smtClean="0">
                <a:solidFill>
                  <a:schemeClr val="tx1"/>
                </a:solidFill>
              </a:rPr>
              <a:t>on</a:t>
            </a:r>
            <a:r>
              <a:rPr lang="tr-TR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Halal </a:t>
            </a:r>
            <a:r>
              <a:rPr lang="en-US" sz="3600" dirty="0">
                <a:solidFill>
                  <a:schemeClr val="tx1"/>
                </a:solidFill>
              </a:rPr>
              <a:t>Food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916" y="12037"/>
            <a:ext cx="1060596" cy="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7672" y="119675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OIC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SMIIC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STANDARDIZATION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ACCREDITATION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SMIIC AND HALAL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smtClean="0"/>
              <a:t>CONCLUSION</a:t>
            </a:r>
          </a:p>
          <a:p>
            <a:pPr>
              <a:lnSpc>
                <a:spcPct val="150000"/>
              </a:lnSpc>
            </a:pPr>
            <a:endParaRPr lang="tr-TR" sz="2800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tr-TR" sz="2800" dirty="0" smtClean="0"/>
          </a:p>
          <a:p>
            <a:pPr>
              <a:lnSpc>
                <a:spcPct val="150000"/>
              </a:lnSpc>
            </a:pPr>
            <a:endParaRPr lang="tr-TR" sz="2800" dirty="0" smtClean="0"/>
          </a:p>
          <a:p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Certification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Accreditation</a:t>
            </a:r>
            <a:r>
              <a:rPr lang="tr-TR" dirty="0" smtClean="0"/>
              <a:t> </a:t>
            </a:r>
            <a:r>
              <a:rPr lang="tr-TR" dirty="0" err="1" smtClean="0"/>
              <a:t>Mechanism</a:t>
            </a:r>
            <a:r>
              <a:rPr lang="tr-TR" dirty="0" smtClean="0"/>
              <a:t> in </a:t>
            </a:r>
            <a:r>
              <a:rPr lang="tr-TR" dirty="0" err="1" smtClean="0"/>
              <a:t>Brief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1"/>
            <a:ext cx="8568952" cy="3816424"/>
          </a:xfrm>
        </p:spPr>
        <p:txBody>
          <a:bodyPr>
            <a:noAutofit/>
          </a:bodyPr>
          <a:lstStyle/>
          <a:p>
            <a:r>
              <a:rPr lang="tr-TR" sz="3000" b="1" dirty="0" err="1" smtClean="0"/>
              <a:t>Production</a:t>
            </a:r>
            <a:r>
              <a:rPr lang="tr-TR" sz="3000" b="1" dirty="0" smtClean="0"/>
              <a:t> in </a:t>
            </a:r>
            <a:r>
              <a:rPr lang="tr-TR" sz="3000" b="1" dirty="0" err="1" smtClean="0"/>
              <a:t>compliance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with</a:t>
            </a:r>
            <a:r>
              <a:rPr lang="tr-TR" sz="3000" b="1" dirty="0" smtClean="0"/>
              <a:t> OIC/SMIIC 1</a:t>
            </a:r>
          </a:p>
          <a:p>
            <a:pPr marL="109728" indent="0">
              <a:buNone/>
            </a:pPr>
            <a:endParaRPr lang="tr-TR" sz="3000" b="1" dirty="0" smtClean="0"/>
          </a:p>
          <a:p>
            <a:r>
              <a:rPr lang="tr-TR" sz="3000" b="1" dirty="0" smtClean="0"/>
              <a:t>Certification of </a:t>
            </a:r>
            <a:r>
              <a:rPr lang="tr-TR" sz="3000" b="1" dirty="0" err="1" smtClean="0"/>
              <a:t>producers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according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to</a:t>
            </a:r>
            <a:r>
              <a:rPr lang="tr-TR" sz="3000" b="1" dirty="0" smtClean="0"/>
              <a:t> OIC/SMIIC 1 </a:t>
            </a:r>
            <a:r>
              <a:rPr lang="tr-TR" sz="3000" b="1" dirty="0" err="1" smtClean="0"/>
              <a:t>by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the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certifiers</a:t>
            </a:r>
            <a:r>
              <a:rPr lang="tr-TR" sz="3000" b="1" dirty="0" smtClean="0"/>
              <a:t> in </a:t>
            </a:r>
            <a:r>
              <a:rPr lang="tr-TR" sz="3000" b="1" dirty="0" err="1" smtClean="0"/>
              <a:t>compliance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with</a:t>
            </a:r>
            <a:r>
              <a:rPr lang="tr-TR" sz="3000" b="1" dirty="0" smtClean="0"/>
              <a:t> OIC/SMIIC 2.</a:t>
            </a:r>
          </a:p>
          <a:p>
            <a:endParaRPr lang="tr-TR" sz="3000" b="1" dirty="0" smtClean="0"/>
          </a:p>
          <a:p>
            <a:r>
              <a:rPr lang="tr-TR" sz="3000" b="1" dirty="0" err="1" smtClean="0"/>
              <a:t>Accreditation</a:t>
            </a:r>
            <a:r>
              <a:rPr lang="tr-TR" sz="3000" b="1" dirty="0" smtClean="0"/>
              <a:t> of </a:t>
            </a:r>
            <a:r>
              <a:rPr lang="tr-TR" sz="3000" b="1" dirty="0" err="1" smtClean="0"/>
              <a:t>certifiers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according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to</a:t>
            </a:r>
            <a:r>
              <a:rPr lang="tr-TR" sz="3000" b="1" dirty="0" smtClean="0"/>
              <a:t> OIC/SMIIC 2 </a:t>
            </a:r>
            <a:r>
              <a:rPr lang="tr-TR" sz="3000" b="1" dirty="0" err="1" smtClean="0"/>
              <a:t>by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the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accreditation</a:t>
            </a:r>
            <a:r>
              <a:rPr lang="tr-TR" sz="3000" b="1" dirty="0" smtClean="0"/>
              <a:t> body in </a:t>
            </a:r>
            <a:r>
              <a:rPr lang="tr-TR" sz="3000" b="1" dirty="0" err="1" smtClean="0"/>
              <a:t>compliance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with</a:t>
            </a:r>
            <a:r>
              <a:rPr lang="tr-TR" sz="3000" b="1" dirty="0" smtClean="0"/>
              <a:t> OIC/SMIIC 3.</a:t>
            </a:r>
            <a:endParaRPr lang="en-US" sz="30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0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Briefly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mechanism</a:t>
            </a:r>
            <a:r>
              <a:rPr lang="tr-TR" dirty="0" smtClean="0"/>
              <a:t> is,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68552"/>
          </a:xfrm>
        </p:spPr>
        <p:txBody>
          <a:bodyPr/>
          <a:lstStyle/>
          <a:p>
            <a:pPr marL="109728" indent="0">
              <a:buNone/>
            </a:pPr>
            <a:r>
              <a:rPr lang="tr-TR" sz="3200" dirty="0" smtClean="0"/>
              <a:t>Control </a:t>
            </a:r>
            <a:r>
              <a:rPr lang="tr-TR" sz="3200" dirty="0"/>
              <a:t>of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competency</a:t>
            </a:r>
            <a:r>
              <a:rPr lang="tr-TR" sz="3200" dirty="0" smtClean="0"/>
              <a:t> </a:t>
            </a:r>
            <a:r>
              <a:rPr lang="tr-TR" sz="3200" dirty="0"/>
              <a:t>of </a:t>
            </a:r>
            <a:r>
              <a:rPr lang="tr-TR" sz="3200" dirty="0" smtClean="0"/>
              <a:t>Halal </a:t>
            </a:r>
            <a:r>
              <a:rPr lang="tr-TR" sz="3200" dirty="0"/>
              <a:t>Certification </a:t>
            </a:r>
            <a:r>
              <a:rPr lang="tr-TR" sz="3200" dirty="0" err="1" smtClean="0"/>
              <a:t>Bodies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 </a:t>
            </a:r>
            <a:r>
              <a:rPr lang="tr-TR" sz="3200" dirty="0" err="1" smtClean="0"/>
              <a:t>implement</a:t>
            </a:r>
            <a:r>
              <a:rPr lang="tr-TR" sz="3200" dirty="0" smtClean="0"/>
              <a:t> OIC/SMIIC standard, </a:t>
            </a:r>
            <a:r>
              <a:rPr lang="tr-TR" sz="3200" dirty="0" err="1"/>
              <a:t>through</a:t>
            </a:r>
            <a:r>
              <a:rPr lang="tr-TR" sz="3200" dirty="0"/>
              <a:t> </a:t>
            </a:r>
            <a:r>
              <a:rPr lang="tr-TR" sz="3200" dirty="0" smtClean="0"/>
              <a:t>a </a:t>
            </a:r>
            <a:r>
              <a:rPr lang="tr-TR" sz="3200" dirty="0" err="1" smtClean="0"/>
              <a:t>common</a:t>
            </a:r>
            <a:r>
              <a:rPr lang="tr-TR" sz="3200" dirty="0" smtClean="0"/>
              <a:t> </a:t>
            </a:r>
            <a:r>
              <a:rPr lang="tr-TR" sz="3200" dirty="0" err="1"/>
              <a:t>Accreditation</a:t>
            </a:r>
            <a:r>
              <a:rPr lang="tr-TR" sz="3200" dirty="0"/>
              <a:t> </a:t>
            </a:r>
            <a:r>
              <a:rPr lang="tr-TR" sz="3200" dirty="0" err="1" smtClean="0"/>
              <a:t>Scheme</a:t>
            </a:r>
            <a:r>
              <a:rPr lang="tr-TR" sz="3200" dirty="0" smtClean="0"/>
              <a:t> </a:t>
            </a:r>
            <a:r>
              <a:rPr lang="tr-TR" sz="3200" dirty="0" err="1" smtClean="0"/>
              <a:t>established</a:t>
            </a:r>
            <a:r>
              <a:rPr lang="tr-TR" sz="3200" dirty="0" smtClean="0"/>
              <a:t> </a:t>
            </a:r>
            <a:r>
              <a:rPr lang="tr-TR" sz="3200" dirty="0" err="1"/>
              <a:t>by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SMIIC </a:t>
            </a:r>
            <a:r>
              <a:rPr lang="tr-TR" sz="3200" dirty="0" err="1"/>
              <a:t>Accreditation</a:t>
            </a:r>
            <a:r>
              <a:rPr lang="tr-TR" sz="3200" dirty="0"/>
              <a:t> </a:t>
            </a:r>
            <a:r>
              <a:rPr lang="tr-TR" sz="3200" dirty="0" err="1" smtClean="0"/>
              <a:t>Committee</a:t>
            </a:r>
            <a:r>
              <a:rPr lang="tr-TR" sz="3200" dirty="0" smtClean="0"/>
              <a:t> </a:t>
            </a:r>
            <a:r>
              <a:rPr lang="tr-TR" sz="3200" dirty="0" err="1" smtClean="0"/>
              <a:t>amongst</a:t>
            </a:r>
            <a:r>
              <a:rPr lang="tr-TR" sz="3200" dirty="0" smtClean="0"/>
              <a:t> </a:t>
            </a:r>
            <a:r>
              <a:rPr lang="tr-TR" sz="3200" dirty="0" err="1" smtClean="0"/>
              <a:t>Members</a:t>
            </a:r>
            <a:r>
              <a:rPr lang="tr-TR" sz="3200" dirty="0" smtClean="0"/>
              <a:t>.</a:t>
            </a:r>
            <a:endParaRPr lang="tr-TR" sz="3200" dirty="0"/>
          </a:p>
          <a:p>
            <a:pPr marL="109728" indent="0">
              <a:buNone/>
            </a:pP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31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83945"/>
            <a:ext cx="1985389" cy="1546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01060"/>
            <a:ext cx="2016224" cy="131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2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,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err="1" smtClean="0"/>
              <a:t>Increase</a:t>
            </a:r>
            <a:r>
              <a:rPr lang="tr-TR" sz="3200" dirty="0" smtClean="0"/>
              <a:t> of </a:t>
            </a:r>
            <a:r>
              <a:rPr lang="tr-TR" sz="3200" dirty="0" err="1" smtClean="0"/>
              <a:t>consumer</a:t>
            </a:r>
            <a:r>
              <a:rPr lang="tr-TR" sz="3200" dirty="0" smtClean="0"/>
              <a:t> </a:t>
            </a:r>
            <a:r>
              <a:rPr lang="tr-TR" sz="3200" dirty="0" err="1" smtClean="0"/>
              <a:t>trust</a:t>
            </a:r>
            <a:r>
              <a:rPr lang="tr-TR" sz="3200" dirty="0" smtClean="0"/>
              <a:t> on Halal,</a:t>
            </a:r>
          </a:p>
          <a:p>
            <a:pPr marL="109728" indent="0">
              <a:buNone/>
            </a:pPr>
            <a:endParaRPr lang="tr-TR" sz="3200" dirty="0" smtClean="0"/>
          </a:p>
          <a:p>
            <a:r>
              <a:rPr lang="tr-TR" sz="3200" dirty="0" err="1" smtClean="0"/>
              <a:t>Tracebility</a:t>
            </a:r>
            <a:r>
              <a:rPr lang="tr-TR" sz="3200" dirty="0" smtClean="0"/>
              <a:t>,</a:t>
            </a:r>
          </a:p>
          <a:p>
            <a:endParaRPr lang="tr-TR" sz="3200" dirty="0" smtClean="0"/>
          </a:p>
          <a:p>
            <a:r>
              <a:rPr lang="tr-TR" sz="3200" dirty="0" err="1" smtClean="0"/>
              <a:t>Mutual</a:t>
            </a:r>
            <a:r>
              <a:rPr lang="tr-TR" sz="3200" dirty="0" smtClean="0"/>
              <a:t> </a:t>
            </a:r>
            <a:r>
              <a:rPr lang="tr-TR" sz="3200" dirty="0" err="1" smtClean="0"/>
              <a:t>Recognition</a:t>
            </a:r>
            <a:r>
              <a:rPr lang="tr-TR" sz="3200" dirty="0" smtClean="0"/>
              <a:t> of </a:t>
            </a:r>
            <a:r>
              <a:rPr lang="tr-TR" sz="3200" dirty="0" err="1" smtClean="0"/>
              <a:t>certificates</a:t>
            </a:r>
            <a:r>
              <a:rPr lang="tr-TR" sz="3200" dirty="0" smtClean="0"/>
              <a:t> </a:t>
            </a:r>
            <a:r>
              <a:rPr lang="tr-TR" sz="3200" dirty="0" err="1" smtClean="0"/>
              <a:t>through</a:t>
            </a:r>
            <a:r>
              <a:rPr lang="tr-TR" sz="3200" dirty="0" smtClean="0"/>
              <a:t> </a:t>
            </a:r>
            <a:r>
              <a:rPr lang="tr-TR" sz="3200" dirty="0" err="1" smtClean="0"/>
              <a:t>accreditation</a:t>
            </a:r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err="1" smtClean="0"/>
              <a:t>Diminishing</a:t>
            </a:r>
            <a:r>
              <a:rPr lang="tr-TR" sz="3200" dirty="0" smtClean="0"/>
              <a:t> </a:t>
            </a:r>
            <a:r>
              <a:rPr lang="tr-TR" sz="3200" dirty="0" err="1" smtClean="0"/>
              <a:t>technical</a:t>
            </a:r>
            <a:r>
              <a:rPr lang="tr-TR" sz="3200" dirty="0" smtClean="0"/>
              <a:t> </a:t>
            </a:r>
            <a:r>
              <a:rPr lang="tr-TR" sz="3200" dirty="0" err="1" smtClean="0"/>
              <a:t>barriers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trade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</a:t>
            </a:r>
            <a:r>
              <a:rPr lang="tr-TR" sz="3200" dirty="0" err="1" smtClean="0"/>
              <a:t>mutual</a:t>
            </a:r>
            <a:r>
              <a:rPr lang="tr-TR" sz="3200" dirty="0" smtClean="0"/>
              <a:t> </a:t>
            </a:r>
            <a:r>
              <a:rPr lang="tr-TR" sz="3200" dirty="0" err="1" smtClean="0"/>
              <a:t>recogniton</a:t>
            </a:r>
            <a:r>
              <a:rPr lang="tr-TR" sz="3200" dirty="0" smtClean="0"/>
              <a:t> </a:t>
            </a:r>
            <a:endParaRPr lang="en-US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3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Central </a:t>
            </a:r>
            <a:r>
              <a:rPr lang="tr-TR" dirty="0" err="1" smtClean="0"/>
              <a:t>Asian</a:t>
            </a:r>
            <a:r>
              <a:rPr lang="tr-TR" dirty="0" smtClean="0"/>
              <a:t> </a:t>
            </a:r>
            <a:r>
              <a:rPr lang="tr-TR" dirty="0" err="1" smtClean="0"/>
              <a:t>Countries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en-AU" sz="11200" dirty="0" smtClean="0">
                <a:solidFill>
                  <a:srgbClr val="FF0000"/>
                </a:solidFill>
              </a:rPr>
              <a:t>Membership </a:t>
            </a:r>
            <a:r>
              <a:rPr lang="en-AU" sz="11200" dirty="0">
                <a:solidFill>
                  <a:srgbClr val="FF0000"/>
                </a:solidFill>
              </a:rPr>
              <a:t>of Central Asian countries </a:t>
            </a:r>
            <a:r>
              <a:rPr lang="tr-TR" sz="11200" dirty="0" err="1" smtClean="0">
                <a:solidFill>
                  <a:srgbClr val="FF0000"/>
                </a:solidFill>
              </a:rPr>
              <a:t>to</a:t>
            </a:r>
            <a:r>
              <a:rPr lang="tr-TR" sz="11200" dirty="0" smtClean="0">
                <a:solidFill>
                  <a:srgbClr val="FF0000"/>
                </a:solidFill>
              </a:rPr>
              <a:t> SMIIC </a:t>
            </a:r>
            <a:r>
              <a:rPr lang="en-AU" sz="11200" dirty="0" smtClean="0">
                <a:solidFill>
                  <a:srgbClr val="FF0000"/>
                </a:solidFill>
              </a:rPr>
              <a:t>would </a:t>
            </a:r>
            <a:r>
              <a:rPr lang="en-AU" sz="11200" dirty="0">
                <a:solidFill>
                  <a:srgbClr val="FF0000"/>
                </a:solidFill>
              </a:rPr>
              <a:t>have many beneficial effects for the member state</a:t>
            </a:r>
            <a:r>
              <a:rPr lang="en-AU" sz="11200" dirty="0" smtClean="0">
                <a:solidFill>
                  <a:srgbClr val="FF0000"/>
                </a:solidFill>
              </a:rPr>
              <a:t>:</a:t>
            </a:r>
            <a:endParaRPr lang="tr-TR" sz="112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tr-TR" sz="9600" dirty="0">
              <a:solidFill>
                <a:srgbClr val="FF0000"/>
              </a:solidFill>
            </a:endParaRPr>
          </a:p>
          <a:p>
            <a:pPr marL="109728" lvl="0" indent="0">
              <a:buNone/>
            </a:pPr>
            <a:r>
              <a:rPr lang="tr-TR" sz="9600" dirty="0" smtClean="0"/>
              <a:t>1) </a:t>
            </a:r>
            <a:r>
              <a:rPr lang="tr-TR" sz="9600" dirty="0" err="1" smtClean="0"/>
              <a:t>Harmonization</a:t>
            </a:r>
            <a:r>
              <a:rPr lang="tr-TR" sz="9600" dirty="0" smtClean="0"/>
              <a:t> of </a:t>
            </a:r>
            <a:r>
              <a:rPr lang="tr-TR" sz="9600" dirty="0" err="1" smtClean="0"/>
              <a:t>standards</a:t>
            </a:r>
            <a:r>
              <a:rPr lang="tr-TR" sz="9600" dirty="0"/>
              <a:t> </a:t>
            </a:r>
            <a:r>
              <a:rPr lang="tr-TR" sz="9600" dirty="0" err="1" smtClean="0"/>
              <a:t>and</a:t>
            </a:r>
            <a:r>
              <a:rPr lang="tr-TR" sz="9600" dirty="0" smtClean="0"/>
              <a:t> </a:t>
            </a:r>
            <a:r>
              <a:rPr lang="tr-TR" sz="9600" dirty="0" err="1" smtClean="0"/>
              <a:t>the</a:t>
            </a:r>
            <a:r>
              <a:rPr lang="tr-TR" sz="9600" dirty="0" smtClean="0"/>
              <a:t> </a:t>
            </a:r>
            <a:r>
              <a:rPr lang="tr-TR" sz="9600" dirty="0" err="1" smtClean="0"/>
              <a:t>achievement</a:t>
            </a:r>
            <a:r>
              <a:rPr lang="tr-TR" sz="9600" dirty="0" smtClean="0"/>
              <a:t>       of </a:t>
            </a:r>
            <a:r>
              <a:rPr lang="tr-TR" sz="9600" dirty="0" err="1" smtClean="0"/>
              <a:t>uniformity</a:t>
            </a:r>
            <a:r>
              <a:rPr lang="tr-TR" sz="9600" dirty="0" smtClean="0"/>
              <a:t> in </a:t>
            </a:r>
            <a:r>
              <a:rPr lang="tr-TR" sz="9600" dirty="0" err="1" smtClean="0"/>
              <a:t>metrology</a:t>
            </a:r>
            <a:r>
              <a:rPr lang="tr-TR" sz="9600" dirty="0" smtClean="0"/>
              <a:t>, </a:t>
            </a:r>
            <a:r>
              <a:rPr lang="tr-TR" sz="9600" dirty="0" err="1" smtClean="0"/>
              <a:t>laboratory</a:t>
            </a:r>
            <a:r>
              <a:rPr lang="tr-TR" sz="9600" dirty="0" smtClean="0"/>
              <a:t> </a:t>
            </a:r>
            <a:r>
              <a:rPr lang="tr-TR" sz="9600" dirty="0" err="1" smtClean="0"/>
              <a:t>testing</a:t>
            </a:r>
            <a:r>
              <a:rPr lang="tr-TR" sz="9600" dirty="0" smtClean="0"/>
              <a:t> </a:t>
            </a:r>
            <a:r>
              <a:rPr lang="tr-TR" sz="9600" dirty="0" err="1" smtClean="0"/>
              <a:t>and</a:t>
            </a:r>
            <a:r>
              <a:rPr lang="tr-TR" sz="9600" dirty="0" smtClean="0"/>
              <a:t> </a:t>
            </a:r>
            <a:r>
              <a:rPr lang="tr-TR" sz="9600" dirty="0" err="1" smtClean="0"/>
              <a:t>standardization</a:t>
            </a:r>
            <a:r>
              <a:rPr lang="tr-TR" sz="9600" dirty="0" smtClean="0"/>
              <a:t> </a:t>
            </a:r>
            <a:r>
              <a:rPr lang="tr-TR" sz="9600" dirty="0" err="1" smtClean="0"/>
              <a:t>will</a:t>
            </a:r>
            <a:r>
              <a:rPr lang="tr-TR" sz="9600" dirty="0" smtClean="0"/>
              <a:t> </a:t>
            </a:r>
            <a:r>
              <a:rPr lang="tr-TR" sz="9600" dirty="0" err="1" smtClean="0"/>
              <a:t>aid</a:t>
            </a:r>
            <a:r>
              <a:rPr lang="tr-TR" sz="9600" dirty="0" smtClean="0"/>
              <a:t> in </a:t>
            </a:r>
            <a:r>
              <a:rPr lang="tr-TR" sz="9600" dirty="0" err="1" smtClean="0"/>
              <a:t>the</a:t>
            </a:r>
            <a:r>
              <a:rPr lang="tr-TR" sz="9600" dirty="0" smtClean="0"/>
              <a:t>      </a:t>
            </a:r>
            <a:r>
              <a:rPr lang="tr-TR" sz="9600" dirty="0" err="1" smtClean="0"/>
              <a:t>decrease</a:t>
            </a:r>
            <a:r>
              <a:rPr lang="tr-TR" sz="9600" dirty="0" smtClean="0"/>
              <a:t> </a:t>
            </a:r>
            <a:r>
              <a:rPr lang="tr-TR" sz="9600" dirty="0" err="1" smtClean="0"/>
              <a:t>technical</a:t>
            </a:r>
            <a:r>
              <a:rPr lang="tr-TR" sz="9600" dirty="0" smtClean="0"/>
              <a:t> </a:t>
            </a:r>
            <a:r>
              <a:rPr lang="tr-TR" sz="9600" dirty="0" err="1" smtClean="0"/>
              <a:t>barriers</a:t>
            </a:r>
            <a:r>
              <a:rPr lang="tr-TR" sz="9600" dirty="0" smtClean="0"/>
              <a:t> </a:t>
            </a:r>
            <a:r>
              <a:rPr lang="tr-TR" sz="9600" dirty="0" err="1" smtClean="0"/>
              <a:t>to</a:t>
            </a:r>
            <a:r>
              <a:rPr lang="tr-TR" sz="9600" dirty="0" smtClean="0"/>
              <a:t> </a:t>
            </a:r>
            <a:r>
              <a:rPr lang="tr-TR" sz="9600" dirty="0" err="1" smtClean="0"/>
              <a:t>trade</a:t>
            </a:r>
            <a:r>
              <a:rPr lang="tr-TR" sz="9600" dirty="0" smtClean="0"/>
              <a:t> </a:t>
            </a:r>
            <a:r>
              <a:rPr lang="tr-TR" sz="9600" dirty="0" err="1" smtClean="0"/>
              <a:t>thorught</a:t>
            </a:r>
            <a:r>
              <a:rPr lang="tr-TR" sz="9600" dirty="0" smtClean="0"/>
              <a:t> </a:t>
            </a:r>
            <a:r>
              <a:rPr lang="tr-TR" sz="9600" dirty="0" err="1" smtClean="0"/>
              <a:t>the</a:t>
            </a:r>
            <a:r>
              <a:rPr lang="tr-TR" sz="9600" dirty="0" smtClean="0"/>
              <a:t> OIC.</a:t>
            </a:r>
          </a:p>
          <a:p>
            <a:pPr marL="109728" lvl="0" indent="0">
              <a:buNone/>
            </a:pPr>
            <a:endParaRPr lang="tr-TR" sz="9600" dirty="0" smtClean="0"/>
          </a:p>
          <a:p>
            <a:pPr marL="109728" lvl="0" indent="0">
              <a:buNone/>
            </a:pPr>
            <a:r>
              <a:rPr lang="tr-TR" sz="9600" dirty="0" smtClean="0"/>
              <a:t>2)       </a:t>
            </a:r>
            <a:r>
              <a:rPr lang="tr-TR" sz="9600" dirty="0" err="1" smtClean="0"/>
              <a:t>technical</a:t>
            </a:r>
            <a:r>
              <a:rPr lang="tr-TR" sz="9600" dirty="0" smtClean="0"/>
              <a:t> </a:t>
            </a:r>
            <a:r>
              <a:rPr lang="tr-TR" sz="9600" dirty="0" err="1" smtClean="0"/>
              <a:t>barriers</a:t>
            </a:r>
            <a:r>
              <a:rPr lang="tr-TR" sz="9600" dirty="0"/>
              <a:t> </a:t>
            </a:r>
            <a:r>
              <a:rPr lang="tr-TR" sz="9600" dirty="0" smtClean="0"/>
              <a:t>               </a:t>
            </a:r>
            <a:r>
              <a:rPr lang="tr-TR" sz="9600" dirty="0" err="1" smtClean="0"/>
              <a:t>intra</a:t>
            </a:r>
            <a:r>
              <a:rPr lang="tr-TR" sz="9600" dirty="0" smtClean="0"/>
              <a:t>-OIC </a:t>
            </a:r>
            <a:r>
              <a:rPr lang="tr-TR" sz="9600" dirty="0" err="1" smtClean="0"/>
              <a:t>trade</a:t>
            </a:r>
            <a:r>
              <a:rPr lang="tr-TR" sz="9600" dirty="0" smtClean="0"/>
              <a:t>.</a:t>
            </a:r>
            <a:r>
              <a:rPr lang="tr-TR" sz="11200" dirty="0" smtClean="0"/>
              <a:t>							</a:t>
            </a:r>
            <a:endParaRPr lang="tr-TR" sz="4000" dirty="0"/>
          </a:p>
          <a:p>
            <a:pPr marL="514350" indent="-514350">
              <a:buNone/>
              <a:defRPr/>
            </a:pPr>
            <a:r>
              <a:rPr lang="tr-TR" sz="9600" dirty="0" smtClean="0"/>
              <a:t> 3) </a:t>
            </a:r>
            <a:r>
              <a:rPr lang="tr-TR" sz="9600" dirty="0" err="1" smtClean="0"/>
              <a:t>Use</a:t>
            </a:r>
            <a:r>
              <a:rPr lang="tr-TR" sz="9600" dirty="0" smtClean="0"/>
              <a:t> of </a:t>
            </a:r>
            <a:r>
              <a:rPr lang="tr-TR" sz="9600" dirty="0" err="1" smtClean="0"/>
              <a:t>the</a:t>
            </a:r>
            <a:r>
              <a:rPr lang="tr-TR" sz="9600" dirty="0"/>
              <a:t> </a:t>
            </a:r>
            <a:r>
              <a:rPr lang="tr-TR" sz="9600" b="1" dirty="0" err="1" smtClean="0"/>
              <a:t>technical</a:t>
            </a:r>
            <a:r>
              <a:rPr lang="tr-TR" sz="9600" b="1" dirty="0" smtClean="0"/>
              <a:t> </a:t>
            </a:r>
            <a:r>
              <a:rPr lang="tr-TR" sz="9600" b="1" dirty="0" err="1"/>
              <a:t>assistance</a:t>
            </a:r>
            <a:r>
              <a:rPr lang="tr-TR" sz="9600" b="1" dirty="0"/>
              <a:t> </a:t>
            </a:r>
            <a:r>
              <a:rPr lang="tr-TR" sz="9600" b="1" dirty="0" err="1" smtClean="0"/>
              <a:t>provided</a:t>
            </a:r>
            <a:r>
              <a:rPr lang="tr-TR" sz="9600" b="1" dirty="0" smtClean="0"/>
              <a:t> </a:t>
            </a:r>
            <a:r>
              <a:rPr lang="tr-TR" sz="9600" dirty="0" err="1" smtClean="0"/>
              <a:t>to</a:t>
            </a:r>
            <a:r>
              <a:rPr lang="tr-TR" sz="9600" dirty="0" smtClean="0"/>
              <a:t> </a:t>
            </a:r>
            <a:r>
              <a:rPr lang="tr-TR" sz="9600" dirty="0" err="1" smtClean="0"/>
              <a:t>the</a:t>
            </a:r>
            <a:r>
              <a:rPr lang="tr-TR" sz="9600" dirty="0" smtClean="0"/>
              <a:t> </a:t>
            </a:r>
            <a:r>
              <a:rPr lang="tr-TR" sz="9600" dirty="0" err="1" smtClean="0"/>
              <a:t>Member</a:t>
            </a:r>
            <a:r>
              <a:rPr lang="tr-TR" sz="9600" dirty="0" smtClean="0"/>
              <a:t> </a:t>
            </a:r>
            <a:r>
              <a:rPr lang="tr-TR" sz="9600" dirty="0" err="1"/>
              <a:t>States</a:t>
            </a:r>
            <a:r>
              <a:rPr lang="tr-TR" sz="9600" dirty="0"/>
              <a:t> </a:t>
            </a:r>
            <a:r>
              <a:rPr lang="tr-TR" sz="9600" dirty="0" err="1"/>
              <a:t>who</a:t>
            </a:r>
            <a:r>
              <a:rPr lang="tr-TR" sz="9600" dirty="0"/>
              <a:t> do not </a:t>
            </a:r>
            <a:r>
              <a:rPr lang="tr-TR" sz="9600" dirty="0" err="1"/>
              <a:t>possess</a:t>
            </a:r>
            <a:r>
              <a:rPr lang="tr-TR" sz="9600" dirty="0"/>
              <a:t> </a:t>
            </a:r>
            <a:r>
              <a:rPr lang="tr-TR" sz="9600" dirty="0" err="1"/>
              <a:t>such</a:t>
            </a:r>
            <a:r>
              <a:rPr lang="tr-TR" sz="9600" dirty="0"/>
              <a:t> standard </a:t>
            </a:r>
            <a:r>
              <a:rPr lang="tr-TR" sz="9600" dirty="0" err="1"/>
              <a:t>bodies</a:t>
            </a:r>
            <a:endParaRPr lang="tr-TR" sz="11200" dirty="0" smtClean="0"/>
          </a:p>
          <a:p>
            <a:pPr marL="109728" lvl="0" indent="0">
              <a:buNone/>
            </a:pPr>
            <a:endParaRPr lang="tr-TR" sz="11200" dirty="0" smtClean="0"/>
          </a:p>
          <a:p>
            <a:pPr marL="109728" lvl="0" indent="0">
              <a:buNone/>
            </a:pPr>
            <a:endParaRPr lang="tr-TR" sz="11200" dirty="0"/>
          </a:p>
          <a:p>
            <a:pPr marL="109728" lvl="0" indent="0">
              <a:buNone/>
            </a:pPr>
            <a:endParaRPr lang="tr-TR" sz="11200" dirty="0" smtClean="0"/>
          </a:p>
          <a:p>
            <a:pPr marL="109728" lvl="0" indent="0">
              <a:buNone/>
            </a:pPr>
            <a:endParaRPr lang="tr-TR" sz="112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33</a:t>
            </a:fld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5076542" y="3241981"/>
            <a:ext cx="484632" cy="259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1006778" y="4171294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Eşittir 6"/>
          <p:cNvSpPr/>
          <p:nvPr/>
        </p:nvSpPr>
        <p:spPr>
          <a:xfrm>
            <a:off x="4427984" y="4171294"/>
            <a:ext cx="530834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Yukarı Ok 7"/>
          <p:cNvSpPr/>
          <p:nvPr/>
        </p:nvSpPr>
        <p:spPr>
          <a:xfrm>
            <a:off x="5076542" y="4048822"/>
            <a:ext cx="4846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1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en-AU" sz="8600" dirty="0"/>
              <a:t>Membership of SMIIC, would give the possibility to voice and represent the needs of the National Standards</a:t>
            </a:r>
            <a:r>
              <a:rPr lang="tr-TR" sz="8600" dirty="0"/>
              <a:t>, </a:t>
            </a:r>
            <a:r>
              <a:rPr lang="tr-TR" sz="8600" dirty="0" err="1"/>
              <a:t>Metrology</a:t>
            </a:r>
            <a:r>
              <a:rPr lang="tr-TR" sz="8600" dirty="0"/>
              <a:t> </a:t>
            </a:r>
            <a:r>
              <a:rPr lang="tr-TR" sz="8600" dirty="0" err="1"/>
              <a:t>and</a:t>
            </a:r>
            <a:r>
              <a:rPr lang="tr-TR" sz="8600" dirty="0"/>
              <a:t>/</a:t>
            </a:r>
            <a:r>
              <a:rPr lang="tr-TR" sz="8600" dirty="0" err="1"/>
              <a:t>or</a:t>
            </a:r>
            <a:r>
              <a:rPr lang="tr-TR" sz="8600" dirty="0"/>
              <a:t> </a:t>
            </a:r>
            <a:r>
              <a:rPr lang="tr-TR" sz="8600" dirty="0" err="1"/>
              <a:t>Accreditation</a:t>
            </a:r>
            <a:r>
              <a:rPr lang="en-AU" sz="8600" dirty="0"/>
              <a:t> body and country.</a:t>
            </a:r>
            <a:endParaRPr lang="tr-TR" sz="8600" dirty="0"/>
          </a:p>
          <a:p>
            <a:pPr marL="109728" lvl="0" indent="0">
              <a:buNone/>
            </a:pPr>
            <a:endParaRPr lang="tr-TR" sz="8600" dirty="0"/>
          </a:p>
          <a:p>
            <a:pPr lvl="0"/>
            <a:r>
              <a:rPr lang="en-AU" sz="8600" dirty="0"/>
              <a:t>Membership of SMIIC allows for members to come together in a </a:t>
            </a:r>
            <a:r>
              <a:rPr lang="en-AU" sz="8600" dirty="0" smtClean="0"/>
              <a:t>platform</a:t>
            </a:r>
            <a:r>
              <a:rPr lang="tr-TR" sz="8600" dirty="0" smtClean="0"/>
              <a:t>(SMIIC Technical </a:t>
            </a:r>
            <a:r>
              <a:rPr lang="tr-TR" sz="8600" dirty="0" err="1" smtClean="0"/>
              <a:t>Committees</a:t>
            </a:r>
            <a:r>
              <a:rPr lang="tr-TR" sz="8600" dirty="0" smtClean="0"/>
              <a:t>)</a:t>
            </a:r>
            <a:r>
              <a:rPr lang="en-AU" sz="8600" dirty="0" smtClean="0"/>
              <a:t> </a:t>
            </a:r>
            <a:r>
              <a:rPr lang="en-AU" sz="8600" dirty="0"/>
              <a:t>where standards are being harmonized and a common standard is being developed for the purpose and use of all SMIIC Members.</a:t>
            </a:r>
            <a:endParaRPr lang="tr-TR" sz="860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8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/>
              <a:t>Coming together in SMIIC meetings or any other </a:t>
            </a:r>
            <a:r>
              <a:rPr lang="en-US" sz="4500" dirty="0" smtClean="0"/>
              <a:t>congresses</a:t>
            </a:r>
            <a:r>
              <a:rPr lang="tr-TR" sz="4500" dirty="0" smtClean="0"/>
              <a:t>, </a:t>
            </a:r>
            <a:r>
              <a:rPr lang="tr-TR" sz="4500" dirty="0" err="1" smtClean="0"/>
              <a:t>forums</a:t>
            </a:r>
            <a:r>
              <a:rPr lang="tr-TR" sz="4500" dirty="0" smtClean="0"/>
              <a:t>, </a:t>
            </a:r>
            <a:r>
              <a:rPr lang="en-US" sz="4500" dirty="0" smtClean="0"/>
              <a:t>allows </a:t>
            </a:r>
            <a:r>
              <a:rPr lang="en-US" sz="4500" dirty="0"/>
              <a:t>for SMIIC Members to network, have one-on-one meetings, work collaboratively to aid in the further development of infrastructure of members</a:t>
            </a:r>
            <a:r>
              <a:rPr lang="en-US" sz="4500" dirty="0" smtClean="0"/>
              <a:t>.</a:t>
            </a:r>
            <a:endParaRPr lang="tr-TR" sz="4500" dirty="0"/>
          </a:p>
          <a:p>
            <a:pPr marL="109728" indent="0">
              <a:buNone/>
            </a:pPr>
            <a:endParaRPr lang="en-US" sz="4500" dirty="0"/>
          </a:p>
          <a:p>
            <a:r>
              <a:rPr lang="en-US" sz="4500" dirty="0"/>
              <a:t>National Metrology bodies can become members of the SMIIC Metrology </a:t>
            </a:r>
            <a:r>
              <a:rPr lang="en-US" sz="4500" dirty="0" smtClean="0"/>
              <a:t>Committee</a:t>
            </a:r>
            <a:r>
              <a:rPr lang="tr-TR" sz="4500" dirty="0"/>
              <a:t>.</a:t>
            </a:r>
            <a:endParaRPr lang="tr-TR" sz="4500" dirty="0" smtClean="0"/>
          </a:p>
          <a:p>
            <a:pPr marL="109728" indent="0">
              <a:buNone/>
            </a:pPr>
            <a:endParaRPr lang="en-US" sz="4500" dirty="0"/>
          </a:p>
          <a:p>
            <a:r>
              <a:rPr lang="en-US" sz="4500" dirty="0"/>
              <a:t>National Accreditation Bodies can become members of the SMIIC Accreditation Committee and be involved with its activities, developments and network.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3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36</a:t>
            </a:fld>
            <a:endParaRPr lang="tr-TR"/>
          </a:p>
        </p:txBody>
      </p:sp>
      <p:sp>
        <p:nvSpPr>
          <p:cNvPr id="5" name="Unvan 3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78632" cy="4525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6600" dirty="0" smtClean="0"/>
              <a:t>CONCLUSION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29797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dirty="0"/>
              <a:t>1. </a:t>
            </a:r>
            <a:r>
              <a:rPr lang="tr-TR" sz="3200" dirty="0">
                <a:solidFill>
                  <a:srgbClr val="FF0000"/>
                </a:solidFill>
              </a:rPr>
              <a:t>OIC/SMIIC </a:t>
            </a:r>
            <a:r>
              <a:rPr lang="tr-TR" sz="3200" dirty="0" smtClean="0">
                <a:solidFill>
                  <a:srgbClr val="FF0000"/>
                </a:solidFill>
              </a:rPr>
              <a:t>Halal </a:t>
            </a:r>
            <a:r>
              <a:rPr lang="tr-TR" sz="3200" dirty="0" err="1" smtClean="0">
                <a:solidFill>
                  <a:srgbClr val="FF0000"/>
                </a:solidFill>
              </a:rPr>
              <a:t>Standards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result</a:t>
            </a:r>
            <a:r>
              <a:rPr lang="tr-TR" sz="3200" dirty="0"/>
              <a:t> of a </a:t>
            </a:r>
            <a:r>
              <a:rPr lang="tr-TR" sz="3200" dirty="0" err="1"/>
              <a:t>common</a:t>
            </a:r>
            <a:r>
              <a:rPr lang="tr-TR" sz="3200" dirty="0"/>
              <a:t> </a:t>
            </a:r>
            <a:r>
              <a:rPr lang="tr-TR" sz="3200" dirty="0" err="1"/>
              <a:t>study</a:t>
            </a:r>
            <a:r>
              <a:rPr lang="tr-TR" sz="3200" dirty="0"/>
              <a:t>  of OIC </a:t>
            </a:r>
            <a:r>
              <a:rPr lang="tr-TR" sz="3200" dirty="0" err="1" smtClean="0"/>
              <a:t>Members</a:t>
            </a:r>
            <a:r>
              <a:rPr lang="tr-TR" sz="3200" dirty="0" smtClean="0"/>
              <a:t> 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Institutions</a:t>
            </a:r>
            <a:r>
              <a:rPr lang="tr-TR" sz="3200" dirty="0"/>
              <a:t> </a:t>
            </a:r>
            <a:r>
              <a:rPr lang="tr-TR" sz="3200" dirty="0" err="1"/>
              <a:t>through</a:t>
            </a:r>
            <a:r>
              <a:rPr lang="tr-TR" sz="3200" dirty="0"/>
              <a:t> Technical </a:t>
            </a:r>
            <a:r>
              <a:rPr lang="tr-TR" sz="3200" dirty="0" err="1"/>
              <a:t>Committees</a:t>
            </a:r>
            <a:r>
              <a:rPr lang="tr-TR" sz="3200" dirty="0"/>
              <a:t>.</a:t>
            </a:r>
            <a:br>
              <a:rPr lang="tr-TR" sz="3200" dirty="0"/>
            </a:b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3658411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endParaRPr lang="tr-TR" sz="2800" dirty="0" smtClean="0"/>
          </a:p>
          <a:p>
            <a:pPr marL="109728" indent="0" algn="ctr">
              <a:buNone/>
            </a:pPr>
            <a:endParaRPr lang="tr-TR" sz="2800" dirty="0"/>
          </a:p>
          <a:p>
            <a:pPr marL="109728" indent="0" algn="ctr">
              <a:buNone/>
            </a:pPr>
            <a:endParaRPr lang="tr-TR" sz="2800" dirty="0" smtClean="0"/>
          </a:p>
          <a:p>
            <a:pPr marL="109728" indent="0" algn="ctr">
              <a:buNone/>
            </a:pPr>
            <a:r>
              <a:rPr lang="tr-TR" sz="4400" b="1" dirty="0" smtClean="0"/>
              <a:t>COMMON Platform </a:t>
            </a:r>
            <a:r>
              <a:rPr lang="tr-TR" sz="4400" b="1" dirty="0" err="1" smtClean="0"/>
              <a:t>to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make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Common</a:t>
            </a:r>
            <a:r>
              <a:rPr lang="tr-TR" sz="4400" b="1" dirty="0" smtClean="0"/>
              <a:t> </a:t>
            </a:r>
            <a:r>
              <a:rPr lang="tr-TR" sz="4400" b="1" dirty="0" err="1" smtClean="0"/>
              <a:t>Standards</a:t>
            </a:r>
            <a:r>
              <a:rPr lang="tr-TR" sz="4400" b="1" dirty="0" smtClean="0"/>
              <a:t>: SMIIC</a:t>
            </a:r>
            <a:endParaRPr lang="tr-TR" sz="4400" b="1" dirty="0"/>
          </a:p>
          <a:p>
            <a:pPr marL="109728" indent="0">
              <a:buNone/>
            </a:pPr>
            <a:endParaRPr lang="tr-TR" dirty="0" smtClean="0"/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endParaRPr lang="tr-TR" dirty="0"/>
          </a:p>
          <a:p>
            <a:pPr marL="109728" indent="0">
              <a:buNone/>
            </a:pP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0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smtClean="0"/>
              <a:t>2. </a:t>
            </a:r>
            <a:r>
              <a:rPr lang="tr-TR" sz="3600" dirty="0" err="1" smtClean="0"/>
              <a:t>Adoption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Implementation</a:t>
            </a:r>
            <a:r>
              <a:rPr lang="tr-TR" sz="3600" dirty="0" smtClean="0"/>
              <a:t> of Halal </a:t>
            </a:r>
            <a:r>
              <a:rPr lang="tr-TR" sz="3600" dirty="0" err="1" smtClean="0"/>
              <a:t>Standards</a:t>
            </a:r>
            <a:r>
              <a:rPr lang="tr-TR" sz="3600" dirty="0" smtClean="0"/>
              <a:t> </a:t>
            </a:r>
            <a:r>
              <a:rPr lang="tr-TR" sz="3600" dirty="0" err="1" smtClean="0"/>
              <a:t>by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related</a:t>
            </a:r>
            <a:r>
              <a:rPr lang="tr-TR" sz="3600" dirty="0" smtClean="0"/>
              <a:t> </a:t>
            </a:r>
            <a:r>
              <a:rPr lang="tr-TR" sz="3600" dirty="0" err="1" smtClean="0"/>
              <a:t>parties</a:t>
            </a:r>
            <a:r>
              <a:rPr lang="tr-TR" sz="3600" dirty="0" smtClean="0"/>
              <a:t> is of </a:t>
            </a:r>
            <a:r>
              <a:rPr lang="tr-TR" sz="3600" dirty="0" err="1" smtClean="0"/>
              <a:t>vital</a:t>
            </a:r>
            <a:r>
              <a:rPr lang="tr-TR" sz="3600" dirty="0" smtClean="0"/>
              <a:t> </a:t>
            </a:r>
            <a:r>
              <a:rPr lang="tr-TR" sz="3600" dirty="0" err="1" smtClean="0"/>
              <a:t>importance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sz="4000" b="1" dirty="0" smtClean="0"/>
              <a:t>OIC/SMIIC 1 </a:t>
            </a:r>
            <a:r>
              <a:rPr lang="tr-TR" sz="4000" b="1" dirty="0" err="1" smtClean="0"/>
              <a:t>for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production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certification</a:t>
            </a:r>
            <a:endParaRPr lang="tr-TR" sz="4000" b="1" dirty="0" smtClean="0"/>
          </a:p>
          <a:p>
            <a:pPr marL="109728" indent="0">
              <a:buNone/>
            </a:pPr>
            <a:endParaRPr lang="tr-TR" sz="4000" b="1" dirty="0" smtClean="0"/>
          </a:p>
          <a:p>
            <a:r>
              <a:rPr lang="tr-TR" sz="4000" b="1" dirty="0" smtClean="0"/>
              <a:t>OIC/SMIIC 2 </a:t>
            </a:r>
            <a:r>
              <a:rPr lang="tr-TR" sz="4000" b="1" dirty="0" err="1" smtClean="0"/>
              <a:t>for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certification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and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accreditation</a:t>
            </a:r>
            <a:endParaRPr lang="tr-TR" sz="4000" b="1" dirty="0" smtClean="0"/>
          </a:p>
          <a:p>
            <a:pPr marL="109728" indent="0">
              <a:buNone/>
            </a:pPr>
            <a:endParaRPr lang="tr-TR" sz="4000" b="1" dirty="0" smtClean="0"/>
          </a:p>
          <a:p>
            <a:r>
              <a:rPr lang="tr-TR" sz="4000" b="1" dirty="0" smtClean="0"/>
              <a:t>OIC/SMIIC 3 </a:t>
            </a:r>
            <a:r>
              <a:rPr lang="tr-TR" sz="4000" b="1" dirty="0" err="1" smtClean="0"/>
              <a:t>for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Accreditation</a:t>
            </a:r>
            <a:r>
              <a:rPr lang="tr-TR" sz="4000" b="1" dirty="0" smtClean="0"/>
              <a:t> 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77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071563" y="1981200"/>
            <a:ext cx="7615237" cy="3886200"/>
          </a:xfrm>
        </p:spPr>
        <p:txBody>
          <a:bodyPr>
            <a:normAutofit/>
          </a:bodyPr>
          <a:lstStyle/>
          <a:p>
            <a:pPr marL="109728" indent="0">
              <a:buSzPct val="100000"/>
              <a:buNone/>
            </a:pPr>
            <a:r>
              <a:rPr lang="tr-TR" sz="3600" b="1" dirty="0" smtClean="0"/>
              <a:t>- </a:t>
            </a:r>
            <a:r>
              <a:rPr lang="tr-TR" sz="3600" b="1" dirty="0" err="1" smtClean="0"/>
              <a:t>One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standard</a:t>
            </a:r>
            <a:r>
              <a:rPr lang="tr-TR" sz="3600" b="1" dirty="0" smtClean="0"/>
              <a:t>, </a:t>
            </a:r>
          </a:p>
          <a:p>
            <a:pPr marL="109728" indent="0">
              <a:buSzPct val="100000"/>
              <a:buNone/>
            </a:pPr>
            <a:endParaRPr lang="tr-TR" sz="3600" b="1" dirty="0" smtClean="0"/>
          </a:p>
          <a:p>
            <a:pPr marL="109728" indent="0">
              <a:buSzPct val="100000"/>
              <a:buNone/>
            </a:pPr>
            <a:r>
              <a:rPr lang="tr-TR" sz="3600" b="1" dirty="0" smtClean="0"/>
              <a:t>- </a:t>
            </a:r>
            <a:r>
              <a:rPr lang="tr-TR" sz="3600" b="1" dirty="0" err="1" smtClean="0"/>
              <a:t>One</a:t>
            </a:r>
            <a:r>
              <a:rPr lang="tr-TR" sz="3600" b="1" dirty="0" smtClean="0"/>
              <a:t> test, </a:t>
            </a:r>
          </a:p>
          <a:p>
            <a:pPr marL="109728" indent="0">
              <a:buSzPct val="100000"/>
              <a:buNone/>
            </a:pPr>
            <a:endParaRPr lang="tr-TR" sz="3600" b="1" dirty="0" smtClean="0">
              <a:solidFill>
                <a:srgbClr val="FF0000"/>
              </a:solidFill>
            </a:endParaRPr>
          </a:p>
          <a:p>
            <a:pPr marL="109728" indent="0">
              <a:buSzPct val="100000"/>
              <a:buNone/>
            </a:pPr>
            <a:r>
              <a:rPr lang="tr-TR" sz="3600" b="1" dirty="0" smtClean="0"/>
              <a:t>- </a:t>
            </a:r>
            <a:r>
              <a:rPr lang="tr-TR" sz="3600" b="1" dirty="0" err="1" smtClean="0"/>
              <a:t>One</a:t>
            </a:r>
            <a:r>
              <a:rPr lang="tr-TR" sz="3600" b="1" dirty="0" smtClean="0"/>
              <a:t> mark (wherever possible).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SMIIC and Halal Food Standards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CC1FF-87C9-48AE-94BB-F883106E16AA}" type="slidenum">
              <a:rPr lang="tr-TR" smtClean="0"/>
              <a:pPr>
                <a:defRPr/>
              </a:pPr>
              <a:t>39</a:t>
            </a:fld>
            <a:endParaRPr lang="tr-TR"/>
          </a:p>
        </p:txBody>
      </p:sp>
      <p:pic>
        <p:nvPicPr>
          <p:cNvPr id="4506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5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916" y="12037"/>
            <a:ext cx="1060596" cy="74996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4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915D-68C6-489B-A6FD-C2243527DF79}" type="slidenum">
              <a:rPr lang="en-US" smtClean="0"/>
              <a:t>4</a:t>
            </a:fld>
            <a:endParaRPr lang="en-US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17672" y="83671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tr-TR" sz="9600" dirty="0" smtClean="0"/>
              <a:t>OIC</a:t>
            </a:r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5984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/>
              <a:pPr>
                <a:defRPr/>
              </a:pPr>
              <a:t>40</a:t>
            </a:fld>
            <a:endParaRPr lang="tr-TR"/>
          </a:p>
        </p:txBody>
      </p:sp>
      <p:sp>
        <p:nvSpPr>
          <p:cNvPr id="5" name="Unvan 3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78632" cy="4525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tr-TR" sz="6600" dirty="0" smtClean="0"/>
              <a:t>THANKS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21346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828675"/>
          </a:xfrm>
        </p:spPr>
        <p:txBody>
          <a:bodyPr>
            <a:noAutofit/>
          </a:bodyPr>
          <a:lstStyle/>
          <a:p>
            <a:r>
              <a:rPr lang="tr-TR" sz="3400" dirty="0" err="1" smtClean="0">
                <a:solidFill>
                  <a:schemeClr val="tx1"/>
                </a:solidFill>
              </a:rPr>
              <a:t>Organization</a:t>
            </a:r>
            <a:r>
              <a:rPr lang="tr-TR" sz="3400" dirty="0" smtClean="0">
                <a:solidFill>
                  <a:schemeClr val="tx1"/>
                </a:solidFill>
              </a:rPr>
              <a:t> of </a:t>
            </a:r>
            <a:r>
              <a:rPr lang="tr-TR" sz="3400" dirty="0" err="1" smtClean="0">
                <a:solidFill>
                  <a:schemeClr val="tx1"/>
                </a:solidFill>
              </a:rPr>
              <a:t>Islamic</a:t>
            </a:r>
            <a:r>
              <a:rPr lang="tr-TR" sz="3400" dirty="0" smtClean="0">
                <a:solidFill>
                  <a:schemeClr val="tx1"/>
                </a:solidFill>
              </a:rPr>
              <a:t> </a:t>
            </a:r>
            <a:r>
              <a:rPr lang="tr-TR" sz="3400" dirty="0" err="1" smtClean="0">
                <a:solidFill>
                  <a:schemeClr val="tx1"/>
                </a:solidFill>
              </a:rPr>
              <a:t>Cooperation</a:t>
            </a:r>
            <a:r>
              <a:rPr lang="tr-TR" sz="3400" dirty="0" smtClean="0">
                <a:solidFill>
                  <a:schemeClr val="tx1"/>
                </a:solidFill>
              </a:rPr>
              <a:t> (OIC</a:t>
            </a:r>
            <a:r>
              <a:rPr lang="tr-TR" sz="3400" dirty="0">
                <a:solidFill>
                  <a:schemeClr val="tx1"/>
                </a:solidFill>
              </a:rPr>
              <a:t>)</a:t>
            </a:r>
            <a:endParaRPr lang="tr-TR" sz="3400" dirty="0" smtClean="0">
              <a:solidFill>
                <a:schemeClr val="tx1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6730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second largest inter-governmental organization after the United Nations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/>
          </a:p>
          <a:p>
            <a:r>
              <a:rPr lang="en-US" sz="2800" dirty="0"/>
              <a:t>Established in September 1969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/>
          </a:p>
          <a:p>
            <a:r>
              <a:rPr lang="en-US" sz="2800" dirty="0"/>
              <a:t>57 Member States spread over four continents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en-US" sz="2800" dirty="0"/>
          </a:p>
          <a:p>
            <a:r>
              <a:rPr lang="en-US" sz="2800" dirty="0"/>
              <a:t>Collective voice of the Muslim world and ensuring to safeguard and protect the interests of the Muslim </a:t>
            </a:r>
            <a:r>
              <a:rPr lang="en-US" sz="2800" dirty="0" smtClean="0"/>
              <a:t>world</a:t>
            </a:r>
            <a:r>
              <a:rPr lang="tr-TR" sz="2800" dirty="0" smtClean="0"/>
              <a:t>.</a:t>
            </a:r>
            <a:endParaRPr lang="tr-TR" dirty="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CEA7DC-A9FA-4607-834F-F16668D9837E}" type="slidenum">
              <a:rPr lang="tr-T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0" y="6522373"/>
            <a:ext cx="2051720" cy="378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1800" b="0" dirty="0" smtClean="0">
                <a:solidFill>
                  <a:schemeClr val="bg1"/>
                </a:solidFill>
                <a:effectLst/>
              </a:rPr>
              <a:t>OIC</a:t>
            </a:r>
            <a:endParaRPr lang="en-US" sz="18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11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OIC </a:t>
            </a:r>
            <a:r>
              <a:rPr lang="tr-TR" dirty="0" err="1" smtClean="0">
                <a:solidFill>
                  <a:schemeClr val="tx1"/>
                </a:solidFill>
              </a:rPr>
              <a:t>Member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States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http://upload.wikimedia.org/wikipedia/commons/1/10/OIC_Member_Stat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99" y="1417638"/>
            <a:ext cx="8683601" cy="398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aşlık 1"/>
          <p:cNvSpPr txBox="1">
            <a:spLocks/>
          </p:cNvSpPr>
          <p:nvPr/>
        </p:nvSpPr>
        <p:spPr>
          <a:xfrm>
            <a:off x="0" y="6522373"/>
            <a:ext cx="2051720" cy="378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1800" b="0" dirty="0" smtClean="0">
                <a:solidFill>
                  <a:schemeClr val="bg1"/>
                </a:solidFill>
                <a:effectLst/>
              </a:rPr>
              <a:t>OIC</a:t>
            </a:r>
            <a:endParaRPr lang="en-US" sz="18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4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007D"/>
                </a:solidFill>
              </a:rPr>
              <a:t>Share</a:t>
            </a:r>
            <a:r>
              <a:rPr lang="tr-TR" dirty="0" smtClean="0">
                <a:solidFill>
                  <a:srgbClr val="00007D"/>
                </a:solidFill>
              </a:rPr>
              <a:t> of </a:t>
            </a:r>
            <a:r>
              <a:rPr lang="tr-TR" dirty="0" err="1" smtClean="0">
                <a:solidFill>
                  <a:srgbClr val="00007D"/>
                </a:solidFill>
              </a:rPr>
              <a:t>the</a:t>
            </a:r>
            <a:r>
              <a:rPr lang="tr-TR" dirty="0" smtClean="0">
                <a:solidFill>
                  <a:srgbClr val="00007D"/>
                </a:solidFill>
              </a:rPr>
              <a:t> OIC </a:t>
            </a:r>
            <a:r>
              <a:rPr lang="tr-TR" dirty="0" err="1" smtClean="0">
                <a:solidFill>
                  <a:srgbClr val="00007D"/>
                </a:solidFill>
              </a:rPr>
              <a:t>Countries</a:t>
            </a:r>
            <a:r>
              <a:rPr lang="tr-TR" dirty="0" smtClean="0">
                <a:solidFill>
                  <a:srgbClr val="00007D"/>
                </a:solidFill>
              </a:rPr>
              <a:t> (1)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6707" y="1556792"/>
            <a:ext cx="8229600" cy="4968552"/>
          </a:xfrm>
        </p:spPr>
        <p:txBody>
          <a:bodyPr/>
          <a:lstStyle/>
          <a:p>
            <a:r>
              <a:rPr lang="tr-TR" dirty="0" smtClean="0"/>
              <a:t>US$ 79 </a:t>
            </a:r>
            <a:r>
              <a:rPr lang="tr-TR" dirty="0" err="1" smtClean="0"/>
              <a:t>trillion</a:t>
            </a:r>
            <a:r>
              <a:rPr lang="tr-TR" dirty="0" smtClean="0"/>
              <a:t>, 2011 World GDP(total)</a:t>
            </a:r>
          </a:p>
          <a:p>
            <a:r>
              <a:rPr lang="tr-TR" dirty="0" smtClean="0"/>
              <a:t>US$ 8.6 </a:t>
            </a:r>
            <a:r>
              <a:rPr lang="tr-TR" dirty="0" err="1" smtClean="0"/>
              <a:t>trillion</a:t>
            </a:r>
            <a:r>
              <a:rPr lang="tr-TR" dirty="0" smtClean="0"/>
              <a:t>, 2011 OIC </a:t>
            </a:r>
            <a:r>
              <a:rPr lang="tr-TR" dirty="0" err="1" smtClean="0"/>
              <a:t>Countries</a:t>
            </a:r>
            <a:r>
              <a:rPr lang="tr-TR" dirty="0" smtClean="0"/>
              <a:t> GDP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sz="2000" dirty="0" smtClean="0"/>
          </a:p>
          <a:p>
            <a:r>
              <a:rPr lang="tr-TR" sz="2000" b="1" dirty="0" smtClean="0"/>
              <a:t>Source:</a:t>
            </a:r>
            <a:r>
              <a:rPr lang="tr-TR" sz="2000" dirty="0" smtClean="0"/>
              <a:t> SESRIC 2012 </a:t>
            </a:r>
            <a:r>
              <a:rPr lang="tr-TR" sz="2000" dirty="0" err="1" smtClean="0"/>
              <a:t>Annual</a:t>
            </a:r>
            <a:r>
              <a:rPr lang="tr-TR" sz="2000" dirty="0" smtClean="0"/>
              <a:t> </a:t>
            </a:r>
            <a:r>
              <a:rPr lang="tr-TR" sz="2000" dirty="0" err="1" smtClean="0"/>
              <a:t>Economic</a:t>
            </a:r>
            <a:r>
              <a:rPr lang="tr-TR" sz="2000" dirty="0" smtClean="0"/>
              <a:t> Report</a:t>
            </a:r>
            <a:endParaRPr lang="tr-TR" sz="200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tr-TR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5040560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SMIIC and Halal Food Standards</a:t>
            </a:r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12" name="Başlık 1"/>
          <p:cNvSpPr txBox="1">
            <a:spLocks/>
          </p:cNvSpPr>
          <p:nvPr/>
        </p:nvSpPr>
        <p:spPr>
          <a:xfrm>
            <a:off x="0" y="6522373"/>
            <a:ext cx="2051720" cy="378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1800" b="0" dirty="0" smtClean="0">
                <a:solidFill>
                  <a:schemeClr val="bg1"/>
                </a:solidFill>
                <a:effectLst/>
              </a:rPr>
              <a:t>OIC</a:t>
            </a:r>
            <a:endParaRPr lang="en-US" sz="18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12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1004"/>
            <a:ext cx="8435280" cy="4184104"/>
          </a:xfrm>
        </p:spPr>
        <p:txBody>
          <a:bodyPr/>
          <a:lstStyle/>
          <a:p>
            <a:r>
              <a:rPr lang="tr-TR" smtClean="0"/>
              <a:t>World population approx. 7 billion</a:t>
            </a:r>
          </a:p>
          <a:p>
            <a:r>
              <a:rPr lang="tr-TR" smtClean="0"/>
              <a:t>OIC Countries population approx. 1.8 billion</a:t>
            </a:r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pPr marL="0" indent="0">
              <a:buNone/>
            </a:pPr>
            <a:r>
              <a:rPr lang="tr-TR" smtClean="0"/>
              <a:t>		</a:t>
            </a:r>
            <a:r>
              <a:rPr lang="tr-TR" smtClean="0">
                <a:solidFill>
                  <a:srgbClr val="FF0000"/>
                </a:solidFill>
              </a:rPr>
              <a:t>World</a:t>
            </a:r>
            <a:r>
              <a:rPr lang="tr-TR" smtClean="0"/>
              <a:t>			</a:t>
            </a:r>
            <a:r>
              <a:rPr lang="tr-TR" smtClean="0">
                <a:solidFill>
                  <a:srgbClr val="FF0000"/>
                </a:solidFill>
              </a:rPr>
              <a:t>OIC Countries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00007D"/>
                </a:solidFill>
              </a:rPr>
              <a:t>Share of the OIC Countries (2)</a:t>
            </a:r>
            <a:endParaRPr lang="tr-TR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573016"/>
            <a:ext cx="10096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254" y="3323360"/>
            <a:ext cx="10096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3933056"/>
            <a:ext cx="10096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23360"/>
            <a:ext cx="10096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33056"/>
            <a:ext cx="10096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Başlık 1"/>
          <p:cNvSpPr txBox="1">
            <a:spLocks/>
          </p:cNvSpPr>
          <p:nvPr/>
        </p:nvSpPr>
        <p:spPr>
          <a:xfrm>
            <a:off x="0" y="6522373"/>
            <a:ext cx="2051720" cy="378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1800" b="0" dirty="0" smtClean="0">
                <a:solidFill>
                  <a:schemeClr val="bg1"/>
                </a:solidFill>
                <a:effectLst/>
              </a:rPr>
              <a:t>OIC</a:t>
            </a:r>
            <a:endParaRPr lang="en-US" sz="18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27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7D"/>
                </a:solidFill>
              </a:rPr>
              <a:t>Share</a:t>
            </a:r>
            <a:r>
              <a:rPr lang="tr-TR" dirty="0">
                <a:solidFill>
                  <a:srgbClr val="00007D"/>
                </a:solidFill>
              </a:rPr>
              <a:t> of </a:t>
            </a:r>
            <a:r>
              <a:rPr lang="tr-TR" dirty="0" err="1">
                <a:solidFill>
                  <a:srgbClr val="00007D"/>
                </a:solidFill>
              </a:rPr>
              <a:t>the</a:t>
            </a:r>
            <a:r>
              <a:rPr lang="tr-TR" dirty="0">
                <a:solidFill>
                  <a:srgbClr val="00007D"/>
                </a:solidFill>
              </a:rPr>
              <a:t> OIC </a:t>
            </a:r>
            <a:r>
              <a:rPr lang="tr-TR" dirty="0" err="1">
                <a:solidFill>
                  <a:srgbClr val="00007D"/>
                </a:solidFill>
              </a:rPr>
              <a:t>Countries</a:t>
            </a:r>
            <a:r>
              <a:rPr lang="tr-TR" dirty="0">
                <a:solidFill>
                  <a:srgbClr val="00007D"/>
                </a:solidFill>
              </a:rPr>
              <a:t> </a:t>
            </a:r>
            <a:r>
              <a:rPr lang="tr-TR" dirty="0" smtClean="0">
                <a:solidFill>
                  <a:srgbClr val="00007D"/>
                </a:solidFill>
              </a:rPr>
              <a:t>(3)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20"/>
          </a:xfrm>
        </p:spPr>
        <p:txBody>
          <a:bodyPr/>
          <a:lstStyle/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picture</a:t>
            </a:r>
            <a:r>
              <a:rPr lang="tr-TR" dirty="0" smtClean="0"/>
              <a:t> is </a:t>
            </a:r>
            <a:r>
              <a:rPr lang="tr-TR" b="1" dirty="0" smtClean="0"/>
              <a:t>not </a:t>
            </a:r>
            <a:r>
              <a:rPr lang="tr-TR" b="1" dirty="0" err="1" smtClean="0"/>
              <a:t>fair</a:t>
            </a:r>
            <a:endParaRPr lang="tr-TR" b="1" dirty="0" smtClean="0"/>
          </a:p>
          <a:p>
            <a:r>
              <a:rPr lang="tr-TR" dirty="0" smtClean="0"/>
              <a:t>A </a:t>
            </a:r>
            <a:r>
              <a:rPr lang="tr-TR" u="sng" dirty="0" err="1" smtClean="0"/>
              <a:t>quarter</a:t>
            </a:r>
            <a:r>
              <a:rPr lang="tr-TR" u="sng" dirty="0" smtClean="0"/>
              <a:t>(25%) </a:t>
            </a:r>
            <a:r>
              <a:rPr lang="tr-TR" u="sng" dirty="0" err="1" smtClean="0"/>
              <a:t>population</a:t>
            </a:r>
            <a:r>
              <a:rPr lang="tr-TR" u="sng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u="sng" dirty="0" smtClean="0"/>
              <a:t>%10 </a:t>
            </a:r>
            <a:r>
              <a:rPr lang="tr-TR" u="sng" dirty="0" err="1" smtClean="0"/>
              <a:t>share</a:t>
            </a:r>
            <a:r>
              <a:rPr lang="tr-TR" u="sng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economy</a:t>
            </a:r>
            <a:endParaRPr lang="tr-TR" dirty="0" smtClean="0"/>
          </a:p>
          <a:p>
            <a:r>
              <a:rPr lang="tr-TR" dirty="0" smtClean="0"/>
              <a:t>OIC </a:t>
            </a:r>
            <a:r>
              <a:rPr lang="tr-TR" dirty="0" err="1" smtClean="0"/>
              <a:t>Countries</a:t>
            </a:r>
            <a:r>
              <a:rPr lang="tr-TR" dirty="0" smtClean="0"/>
              <a:t> do </a:t>
            </a:r>
            <a:r>
              <a:rPr lang="tr-TR" b="1" dirty="0" smtClean="0"/>
              <a:t>not </a:t>
            </a:r>
            <a:r>
              <a:rPr lang="tr-TR" b="1" dirty="0" err="1" smtClean="0"/>
              <a:t>deserve</a:t>
            </a:r>
            <a:r>
              <a:rPr lang="tr-TR" b="1" dirty="0" smtClean="0"/>
              <a:t> </a:t>
            </a:r>
            <a:r>
              <a:rPr lang="tr-TR" b="1" dirty="0" err="1" smtClean="0"/>
              <a:t>this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err="1" smtClean="0"/>
              <a:t>So</a:t>
            </a:r>
            <a:r>
              <a:rPr lang="tr-TR" dirty="0" smtClean="0"/>
              <a:t>;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SOLUTION / ACTION: </a:t>
            </a:r>
            <a:r>
              <a:rPr lang="tr-TR" b="1" dirty="0" err="1" smtClean="0">
                <a:solidFill>
                  <a:srgbClr val="FF0000"/>
                </a:solidFill>
              </a:rPr>
              <a:t>Trade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should</a:t>
            </a:r>
            <a:r>
              <a:rPr lang="tr-TR" b="1" dirty="0" smtClean="0">
                <a:solidFill>
                  <a:srgbClr val="FF0000"/>
                </a:solidFill>
              </a:rPr>
              <a:t> be </a:t>
            </a:r>
            <a:r>
              <a:rPr lang="tr-TR" b="1" dirty="0" err="1" smtClean="0">
                <a:solidFill>
                  <a:srgbClr val="FF0000"/>
                </a:solidFill>
              </a:rPr>
              <a:t>increased</a:t>
            </a:r>
            <a:endParaRPr lang="tr-TR" b="1" dirty="0" smtClean="0">
              <a:solidFill>
                <a:srgbClr val="FF0000"/>
              </a:solidFill>
            </a:endParaRPr>
          </a:p>
          <a:p>
            <a:pPr lvl="1">
              <a:buClr>
                <a:schemeClr val="bg2"/>
              </a:buClr>
              <a:buFont typeface="Wingdings" pitchFamily="2" charset="2"/>
              <a:buChar char="Ø"/>
            </a:pPr>
            <a:r>
              <a:rPr lang="tr-TR" dirty="0" err="1" smtClean="0">
                <a:solidFill>
                  <a:srgbClr val="FF0000"/>
                </a:solidFill>
              </a:rPr>
              <a:t>By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removing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technical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barriers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to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trade</a:t>
            </a:r>
            <a:endParaRPr lang="tr-TR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D6E8E-6199-4D4F-A42C-23B2619BC1BE}" type="slidenum">
              <a:rPr lang="tr-TR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10" name="Başlık 1"/>
          <p:cNvSpPr txBox="1">
            <a:spLocks/>
          </p:cNvSpPr>
          <p:nvPr/>
        </p:nvSpPr>
        <p:spPr>
          <a:xfrm>
            <a:off x="0" y="6522373"/>
            <a:ext cx="2051720" cy="37829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z="1800" b="0" dirty="0" smtClean="0">
                <a:solidFill>
                  <a:schemeClr val="bg1"/>
                </a:solidFill>
                <a:effectLst/>
              </a:rPr>
              <a:t>OIC</a:t>
            </a:r>
            <a:endParaRPr lang="en-US" sz="1800" b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04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8264</TotalTime>
  <Words>1280</Words>
  <Application>Microsoft Office PowerPoint</Application>
  <PresentationFormat>On-screen Show (4:3)</PresentationFormat>
  <Paragraphs>268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Kalabalık</vt:lpstr>
      <vt:lpstr>PowerPoint Presentation</vt:lpstr>
      <vt:lpstr>SMIIC, OIC/SMIIC HALAL STANDARDS and increase of intra-OIC trade.</vt:lpstr>
      <vt:lpstr>OUTLINE</vt:lpstr>
      <vt:lpstr>OIC</vt:lpstr>
      <vt:lpstr>Organization of Islamic Cooperation (OIC)</vt:lpstr>
      <vt:lpstr>OIC Member States</vt:lpstr>
      <vt:lpstr>Share of the OIC Countries (1)</vt:lpstr>
      <vt:lpstr>Share of the OIC Countries (2)</vt:lpstr>
      <vt:lpstr>Share of the OIC Countries (3)</vt:lpstr>
      <vt:lpstr>SMIIC</vt:lpstr>
      <vt:lpstr> What is SMIIC?</vt:lpstr>
      <vt:lpstr>Main Objectives OF SMIIC</vt:lpstr>
      <vt:lpstr> SMIIC MEMBERS  </vt:lpstr>
      <vt:lpstr>STANDARDIZATION</vt:lpstr>
      <vt:lpstr>WHAT IS A STANDARD?</vt:lpstr>
      <vt:lpstr>STANDARDIZATION IS:</vt:lpstr>
      <vt:lpstr>CONSENSUS IN STANDARDIZATION</vt:lpstr>
      <vt:lpstr>TECHNICAL COMMITTEES</vt:lpstr>
      <vt:lpstr>TECHNICAL COMITTEES are:</vt:lpstr>
      <vt:lpstr>  SMIIC TCs </vt:lpstr>
      <vt:lpstr>Accreditation </vt:lpstr>
      <vt:lpstr>Accreditation (1)</vt:lpstr>
      <vt:lpstr> SMIIC Accreditation Committee</vt:lpstr>
      <vt:lpstr>SMIIC Metrology Committee</vt:lpstr>
      <vt:lpstr>HALAL AND SMIIC</vt:lpstr>
      <vt:lpstr>The need of a Global Halal Food Std.</vt:lpstr>
      <vt:lpstr>PowerPoint Presentation</vt:lpstr>
      <vt:lpstr>Solution ?</vt:lpstr>
      <vt:lpstr>OIC/SMIIC Standards on Halal Food</vt:lpstr>
      <vt:lpstr>Certification and Accreditation Mechanism in Brief</vt:lpstr>
      <vt:lpstr>Briefly the mechanism is,</vt:lpstr>
      <vt:lpstr>The Result,</vt:lpstr>
      <vt:lpstr>Central Asian Countries</vt:lpstr>
      <vt:lpstr>PowerPoint Presentation</vt:lpstr>
      <vt:lpstr>PowerPoint Presentation</vt:lpstr>
      <vt:lpstr>CONCLUSION</vt:lpstr>
      <vt:lpstr>1. OIC/SMIIC Halal Standards are the result of a common study  of OIC Members  and Institutions through Technical Committees. </vt:lpstr>
      <vt:lpstr>2. Adoption and Implementation of Halal Standards by the related parties is of vital importance</vt:lpstr>
      <vt:lpstr>PowerPoint Presentation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yasin</dc:creator>
  <cp:lastModifiedBy>Gholamhossein Darzi</cp:lastModifiedBy>
  <cp:revision>236</cp:revision>
  <dcterms:created xsi:type="dcterms:W3CDTF">2012-10-29T07:52:32Z</dcterms:created>
  <dcterms:modified xsi:type="dcterms:W3CDTF">2014-11-02T06:56:08Z</dcterms:modified>
</cp:coreProperties>
</file>