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2"/>
  </p:notesMasterIdLst>
  <p:handoutMasterIdLst>
    <p:handoutMasterId r:id="rId13"/>
  </p:handoutMasterIdLst>
  <p:sldIdLst>
    <p:sldId id="261" r:id="rId3"/>
    <p:sldId id="324" r:id="rId4"/>
    <p:sldId id="269" r:id="rId5"/>
    <p:sldId id="325" r:id="rId6"/>
    <p:sldId id="332" r:id="rId7"/>
    <p:sldId id="331" r:id="rId8"/>
    <p:sldId id="333" r:id="rId9"/>
    <p:sldId id="330" r:id="rId10"/>
    <p:sldId id="334" r:id="rId11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2112">
          <p15:clr>
            <a:srgbClr val="A4A3A4"/>
          </p15:clr>
        </p15:guide>
        <p15:guide id="3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6600"/>
    <a:srgbClr val="FDDFF7"/>
    <a:srgbClr val="FFFFFF"/>
    <a:srgbClr val="C3C800"/>
    <a:srgbClr val="1B912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36" autoAdjust="0"/>
  </p:normalViewPr>
  <p:slideViewPr>
    <p:cSldViewPr>
      <p:cViewPr varScale="1">
        <p:scale>
          <a:sx n="87" d="100"/>
          <a:sy n="87" d="100"/>
        </p:scale>
        <p:origin x="1512" y="90"/>
      </p:cViewPr>
      <p:guideLst>
        <p:guide orient="horz" pos="3552"/>
        <p:guide pos="2112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59958B-D903-408A-AD52-FC0FCB864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53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00C1D-C3B7-4EF4-A8B5-610D9738A986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A263-30CE-4751-BFFA-A8A7C627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2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263-30CE-4751-BFFA-A8A7C627D3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447800"/>
            <a:ext cx="36068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Main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78400" y="1905000"/>
            <a:ext cx="35814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altLang="en-US" noProof="0" smtClean="0"/>
              <a:t>Sub Title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75F268-060A-43B4-A6AE-332977563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90" cy="16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8839200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9CEA-5F44-4364-B581-04363185C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3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28600"/>
            <a:ext cx="2247900" cy="5181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91300" cy="518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86658-0D61-4902-9BF3-00C102E6E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8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DD02-1DBC-419E-ABC5-243040FF3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08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D90E-5DD8-4581-B883-807EE5464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91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F9BC-3665-4A79-8E93-C300BCC33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037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028700"/>
            <a:ext cx="411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28700"/>
            <a:ext cx="411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4B82-3E37-4AB3-B4D0-A36F521B9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81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27E7-3E48-49BD-8F62-762F6DE56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4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DD0B-BBB0-42DE-BEDE-FB222957B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46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1136-0F57-44EB-81A7-4CEC26E4B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93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8D74A-FBE9-41F5-832C-CD41594D3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839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5434-85AF-4EAE-A331-D808BBD05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 rot="5400000">
            <a:off x="5627987" y="3350022"/>
            <a:ext cx="6894865" cy="13716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5000">
                <a:srgbClr val="0070C0"/>
              </a:gs>
              <a:gs pos="75000">
                <a:srgbClr val="002060"/>
              </a:gs>
              <a:gs pos="50000">
                <a:srgbClr val="00B0F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7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5C0A-9A31-4F13-B637-7BC0BF0B5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68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4071-3423-44F0-8C29-465F2391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3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77800"/>
            <a:ext cx="2124075" cy="5072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77800"/>
            <a:ext cx="6219825" cy="5072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617F-5D58-4D62-9A9E-06541668B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7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1847-8F2B-447B-83E7-39B5971B0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79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3434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066800"/>
            <a:ext cx="43434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CA26C-2EC7-4AC9-88FC-7D9A24B55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8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076D-78ED-43EA-8F0B-D0472FF4F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75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217C8-95E4-4611-907F-EC11EB651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9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7586C-C6F0-49D8-9E93-C6DD7AAC2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46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6748C-722B-4C61-B009-B426727E3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C0D7-04A2-436A-AE87-8C3ABB825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68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control" Target="../activeX/activeX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0" y="1066800"/>
            <a:ext cx="91440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ffectLst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57200" y="6629400"/>
            <a:ext cx="800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800">
                <a:solidFill>
                  <a:srgbClr val="FFFFFF"/>
                </a:solidFill>
                <a:latin typeface="MS Reference Sans Serif" pitchFamily="34" charset="0"/>
              </a:rPr>
              <a:t>ISLAMIC DEVELOPMENT BANK GROUP: </a:t>
            </a:r>
            <a:r>
              <a:rPr lang="en-US" sz="800" b="0">
                <a:solidFill>
                  <a:srgbClr val="FFFFFF"/>
                </a:solidFill>
                <a:latin typeface="MS Reference Sans Serif" pitchFamily="34" charset="0"/>
              </a:rPr>
              <a:t>ISLAMIC CORPORATION FOR THE INSURANCE OF INVESTMENT AND EXPORT CREDIT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8851" y="6591300"/>
            <a:ext cx="796167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900" b="1" dirty="0">
                <a:solidFill>
                  <a:schemeClr val="tx1"/>
                </a:solidFill>
                <a:latin typeface="MS Reference Sans Serif" pitchFamily="34" charset="0"/>
              </a:rPr>
              <a:t>ISLAMIC </a:t>
            </a:r>
            <a:r>
              <a:rPr lang="en-US" sz="900" b="1" dirty="0" smtClean="0">
                <a:solidFill>
                  <a:schemeClr val="tx1"/>
                </a:solidFill>
                <a:latin typeface="MS Reference Sans Serif" pitchFamily="34" charset="0"/>
              </a:rPr>
              <a:t> DEVELOPMENT </a:t>
            </a:r>
            <a:r>
              <a:rPr lang="en-US" sz="900" b="1" dirty="0">
                <a:solidFill>
                  <a:schemeClr val="tx1"/>
                </a:solidFill>
                <a:latin typeface="MS Reference Sans Serif" pitchFamily="34" charset="0"/>
              </a:rPr>
              <a:t>BANK </a:t>
            </a:r>
            <a:r>
              <a:rPr lang="en-US" sz="900" b="1" dirty="0" smtClean="0">
                <a:solidFill>
                  <a:schemeClr val="tx1"/>
                </a:solidFill>
                <a:latin typeface="MS Reference Sans Serif" pitchFamily="34" charset="0"/>
              </a:rPr>
              <a:t>GROUP</a:t>
            </a:r>
            <a:r>
              <a:rPr lang="en-US" sz="900" b="1" baseline="0" dirty="0" smtClean="0">
                <a:solidFill>
                  <a:schemeClr val="tx1"/>
                </a:solidFill>
                <a:latin typeface="MS Reference Sans Serif" pitchFamily="34" charset="0"/>
              </a:rPr>
              <a:t>:</a:t>
            </a:r>
            <a:r>
              <a:rPr lang="en-US" sz="900" b="1" dirty="0" smtClean="0">
                <a:solidFill>
                  <a:schemeClr val="tx1"/>
                </a:solidFill>
                <a:latin typeface="MS Reference Sans Serif" pitchFamily="34" charset="0"/>
              </a:rPr>
              <a:t> </a:t>
            </a:r>
            <a:r>
              <a:rPr lang="en-US" sz="900" b="0" dirty="0">
                <a:solidFill>
                  <a:schemeClr val="tx1"/>
                </a:solidFill>
                <a:latin typeface="MS Reference Sans Serif" pitchFamily="34" charset="0"/>
              </a:rPr>
              <a:t>ISLAMIC CORPORATION FOR THE INSURANCE OF INVESTMENT AND EXPORT CREDIT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62725"/>
            <a:ext cx="30330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1"/>
          <p:cNvSpPr txBox="1">
            <a:spLocks noGrp="1"/>
          </p:cNvSpPr>
          <p:nvPr/>
        </p:nvSpPr>
        <p:spPr bwMode="auto">
          <a:xfrm>
            <a:off x="8534400" y="6572250"/>
            <a:ext cx="609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8FD52E3F-8676-4588-AB46-0A99C87E84B1}" type="slidenum">
              <a:rPr lang="ar-SA" sz="1000" b="0">
                <a:solidFill>
                  <a:schemeClr val="tx1"/>
                </a:solidFill>
                <a:latin typeface="Perpetua Titling MT" pitchFamily="18" charset="0"/>
              </a:rPr>
              <a:pPr algn="ctr" eaLnBrk="1" hangingPunct="1"/>
              <a:t>‹#›</a:t>
            </a:fld>
            <a:endParaRPr lang="en-US" sz="1000" b="0" dirty="0">
              <a:solidFill>
                <a:schemeClr val="tx1"/>
              </a:solidFill>
              <a:latin typeface="Perpetua Titling MT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78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28700"/>
            <a:ext cx="83820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392809B-4657-49D9-B573-F7E0023A7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07" r:id="rId14" imgW="2209680" imgH="2201760"/>
        </mc:Choice>
        <mc:Fallback>
          <p:control r:id="rId14" imgW="2209680" imgH="22017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4495800"/>
                  <a:ext cx="2209800" cy="2201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iciec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4" descr="IDB logo - hi rez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-5000" r="11823" b="-5000"/>
          <a:stretch>
            <a:fillRect/>
          </a:stretch>
        </p:blipFill>
        <p:spPr bwMode="auto">
          <a:xfrm>
            <a:off x="6689677" y="4191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8" descr="ICIE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524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20823" y="2362200"/>
            <a:ext cx="682615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b="1" kern="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en-US" b="1" kern="0" dirty="0" smtClean="0">
                <a:solidFill>
                  <a:schemeClr val="tx1"/>
                </a:solidFill>
              </a:rPr>
              <a:t>Enhancing Trade and Investments among OIC Countries</a:t>
            </a:r>
            <a:endParaRPr lang="en-US" altLang="en-US" sz="2400" b="1" i="1" kern="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90" cy="1681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58477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27-28 October 2014, Dushanbe, Tajikistan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258" y="1721644"/>
            <a:ext cx="1263650" cy="1004888"/>
            <a:chOff x="288" y="2256"/>
            <a:chExt cx="796" cy="633"/>
          </a:xfrm>
        </p:grpSpPr>
        <p:pic>
          <p:nvPicPr>
            <p:cNvPr id="22938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9" y="2410"/>
              <a:ext cx="612" cy="27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sp>
          <p:nvSpPr>
            <p:cNvPr id="229384" name="Oval 8"/>
            <p:cNvSpPr>
              <a:spLocks noChangeArrowheads="1"/>
            </p:cNvSpPr>
            <p:nvPr/>
          </p:nvSpPr>
          <p:spPr bwMode="auto">
            <a:xfrm>
              <a:off x="288" y="2256"/>
              <a:ext cx="796" cy="633"/>
            </a:xfrm>
            <a:prstGeom prst="ellipse">
              <a:avLst/>
            </a:prstGeom>
            <a:noFill/>
            <a:ln w="317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8707" y="3214033"/>
            <a:ext cx="1263650" cy="1004887"/>
            <a:chOff x="336" y="3303"/>
            <a:chExt cx="796" cy="633"/>
          </a:xfrm>
        </p:grpSpPr>
        <p:pic>
          <p:nvPicPr>
            <p:cNvPr id="229390" name="Picture 14" descr="060117_PR_BDI_Acquisition_Coface_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" y="3456"/>
              <a:ext cx="576" cy="167"/>
            </a:xfrm>
            <a:prstGeom prst="rect">
              <a:avLst/>
            </a:prstGeom>
            <a:noFill/>
          </p:spPr>
        </p:pic>
        <p:sp>
          <p:nvSpPr>
            <p:cNvPr id="229391" name="Text Box 15"/>
            <p:cNvSpPr txBox="1">
              <a:spLocks noChangeArrowheads="1"/>
            </p:cNvSpPr>
            <p:nvPr/>
          </p:nvSpPr>
          <p:spPr bwMode="auto">
            <a:xfrm>
              <a:off x="391" y="3628"/>
              <a:ext cx="713" cy="16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3399"/>
                  </a:solidFill>
                </a:rPr>
                <a:t>Credit Alliance</a:t>
              </a:r>
            </a:p>
          </p:txBody>
        </p:sp>
        <p:sp>
          <p:nvSpPr>
            <p:cNvPr id="229392" name="Oval 16"/>
            <p:cNvSpPr>
              <a:spLocks noChangeArrowheads="1"/>
            </p:cNvSpPr>
            <p:nvPr/>
          </p:nvSpPr>
          <p:spPr bwMode="auto">
            <a:xfrm>
              <a:off x="336" y="3303"/>
              <a:ext cx="796" cy="633"/>
            </a:xfrm>
            <a:prstGeom prst="ellipse">
              <a:avLst/>
            </a:prstGeom>
            <a:noFill/>
            <a:ln w="317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1752600" y="1162188"/>
            <a:ext cx="7019925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ICIEC is a multinational institution with full juridical personality and multilateral status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Established in 1994 &amp; based in Jeddah – KSA with a representative office in DIFC - Dubai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Owned by the Islamic Development Bank Group in addition </a:t>
            </a:r>
            <a:r>
              <a:rPr lang="en-US" sz="2100" b="0" smtClean="0">
                <a:solidFill>
                  <a:schemeClr val="tx1"/>
                </a:solidFill>
              </a:rPr>
              <a:t>to 41 </a:t>
            </a:r>
            <a:r>
              <a:rPr lang="en-US" sz="2100" b="0" dirty="0" smtClean="0">
                <a:solidFill>
                  <a:schemeClr val="tx1"/>
                </a:solidFill>
              </a:rPr>
              <a:t>member countries from Asia, Africa and Europe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Authorized Capital is US$ 600 million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Rated Aa3 by Moody's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The only Export Credit Agency in the world that provides export credit &amp; investment insurance in compliance with the Islamic Shariah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Permanent Member in Berne Union, Coface Alliance, Prague club and founding member of AMAN Union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6199" y="0"/>
            <a:ext cx="8696325" cy="1066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Islamic Corporation for the Insurance of Investment and Export Credit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676775"/>
            <a:ext cx="14287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7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21" y="3217860"/>
            <a:ext cx="1771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3573"/>
            <a:ext cx="1771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480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A broad mandate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C25D2FE-02EF-4E54-8F3E-4C0F6C24688B}" type="slidenum">
              <a:rPr lang="ar-SA" sz="1000" smtClean="0">
                <a:solidFill>
                  <a:srgbClr val="FFFFFF"/>
                </a:solidFill>
                <a:latin typeface="Perpetua Titling MT" pitchFamily="18" charset="0"/>
              </a:rPr>
              <a:pPr/>
              <a:t>3</a:t>
            </a:fld>
            <a:endParaRPr lang="en-US" sz="1000" smtClean="0">
              <a:solidFill>
                <a:srgbClr val="FFFFFF"/>
              </a:solidFill>
              <a:latin typeface="Perpetua Titling MT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9186" y="1130638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Export Credit Insurance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00200" y="2820988"/>
            <a:ext cx="2451100" cy="457200"/>
          </a:xfrm>
          <a:prstGeom prst="curvedDownArrow">
            <a:avLst>
              <a:gd name="adj1" fmla="val 107222"/>
              <a:gd name="adj2" fmla="val 214444"/>
              <a:gd name="adj3" fmla="val 33333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5350" y="3384550"/>
            <a:ext cx="1562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Member </a:t>
            </a:r>
          </a:p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Countries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1843" y="1562393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To encourage exports from Member Countries to the rest of the World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07593" y="1130638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Investment Insurance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24400" y="1558309"/>
            <a:ext cx="373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To Encourage the Flow of 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 Capital and Investments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 from the World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 to Member Countries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168900" y="2820988"/>
            <a:ext cx="2451100" cy="457200"/>
          </a:xfrm>
          <a:prstGeom prst="curvedDownArrow">
            <a:avLst>
              <a:gd name="adj1" fmla="val 107222"/>
              <a:gd name="adj2" fmla="val 214444"/>
              <a:gd name="adj3" fmla="val 33333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362700" y="3384550"/>
            <a:ext cx="1562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>
                <a:latin typeface="+mj-lt"/>
                <a:cs typeface="Times New Roman" panose="02020603050405020304" pitchFamily="18" charset="0"/>
              </a:rPr>
              <a:t>Member </a:t>
            </a:r>
          </a:p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>
                <a:latin typeface="+mj-lt"/>
                <a:cs typeface="Times New Roman" panose="02020603050405020304" pitchFamily="18" charset="0"/>
              </a:rPr>
              <a:t>Countries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 rot="10800000">
            <a:off x="1371600" y="4952999"/>
            <a:ext cx="2451100" cy="457200"/>
          </a:xfrm>
          <a:prstGeom prst="curvedDownArrow">
            <a:avLst>
              <a:gd name="adj1" fmla="val 107222"/>
              <a:gd name="adj2" fmla="val 214444"/>
              <a:gd name="adj3" fmla="val 33333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04800" y="5562600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Provide Export Credit Insurance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suppliers of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capital equipment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essential commodities &amp; food security related items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to Member Countries</a:t>
            </a:r>
          </a:p>
        </p:txBody>
      </p:sp>
    </p:spTree>
    <p:extLst>
      <p:ext uri="{BB962C8B-B14F-4D97-AF65-F5344CB8AC3E}">
        <p14:creationId xmlns:p14="http://schemas.microsoft.com/office/powerpoint/2010/main" val="18389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795951"/>
              </p:ext>
            </p:extLst>
          </p:nvPr>
        </p:nvGraphicFramePr>
        <p:xfrm>
          <a:off x="228600" y="1143000"/>
          <a:ext cx="16002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ARAB</a:t>
                      </a:r>
                    </a:p>
                    <a:p>
                      <a:r>
                        <a:rPr lang="en-US" sz="1600" dirty="0" smtClean="0"/>
                        <a:t>COUNTRIES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ALGERIA</a:t>
                      </a:r>
                    </a:p>
                    <a:p>
                      <a:r>
                        <a:rPr lang="en-US" sz="1600" dirty="0" smtClean="0"/>
                        <a:t>EGYPT</a:t>
                      </a:r>
                    </a:p>
                    <a:p>
                      <a:r>
                        <a:rPr lang="en-US" sz="1600" dirty="0" smtClean="0"/>
                        <a:t>BAHRAIN</a:t>
                      </a:r>
                    </a:p>
                    <a:p>
                      <a:r>
                        <a:rPr lang="en-US" sz="1600" dirty="0" smtClean="0"/>
                        <a:t>JORDAN</a:t>
                      </a:r>
                    </a:p>
                    <a:p>
                      <a:r>
                        <a:rPr lang="en-US" sz="1600" dirty="0" smtClean="0"/>
                        <a:t>KUWAIT</a:t>
                      </a:r>
                    </a:p>
                    <a:p>
                      <a:r>
                        <a:rPr lang="en-US" sz="1600" dirty="0" smtClean="0"/>
                        <a:t>LEBANON</a:t>
                      </a:r>
                    </a:p>
                    <a:p>
                      <a:r>
                        <a:rPr lang="en-US" sz="1600" dirty="0" smtClean="0"/>
                        <a:t>LIBYA</a:t>
                      </a:r>
                    </a:p>
                    <a:p>
                      <a:r>
                        <a:rPr lang="en-US" sz="1600" dirty="0" smtClean="0"/>
                        <a:t>MAURITANIA</a:t>
                      </a:r>
                    </a:p>
                    <a:p>
                      <a:r>
                        <a:rPr lang="en-US" sz="1600" dirty="0" smtClean="0"/>
                        <a:t>MOROCCO</a:t>
                      </a:r>
                    </a:p>
                    <a:p>
                      <a:r>
                        <a:rPr lang="en-US" sz="1600" dirty="0" smtClean="0"/>
                        <a:t>OMAN</a:t>
                      </a:r>
                    </a:p>
                    <a:p>
                      <a:r>
                        <a:rPr lang="en-US" sz="1600" dirty="0" smtClean="0"/>
                        <a:t>QATAR</a:t>
                      </a:r>
                    </a:p>
                    <a:p>
                      <a:r>
                        <a:rPr lang="en-US" sz="1600" dirty="0" smtClean="0"/>
                        <a:t>SAUDI ARABIA</a:t>
                      </a:r>
                    </a:p>
                    <a:p>
                      <a:r>
                        <a:rPr lang="en-US" sz="1600" dirty="0" smtClean="0"/>
                        <a:t>SUDAN</a:t>
                      </a:r>
                    </a:p>
                    <a:p>
                      <a:r>
                        <a:rPr lang="en-US" sz="1600" dirty="0" smtClean="0"/>
                        <a:t>SYRIA</a:t>
                      </a:r>
                    </a:p>
                    <a:p>
                      <a:r>
                        <a:rPr lang="en-US" sz="1600" dirty="0" smtClean="0"/>
                        <a:t>TUNISIA</a:t>
                      </a:r>
                    </a:p>
                    <a:p>
                      <a:r>
                        <a:rPr lang="en-US" sz="1600" dirty="0" smtClean="0"/>
                        <a:t>U.A.E.</a:t>
                      </a:r>
                    </a:p>
                    <a:p>
                      <a:r>
                        <a:rPr lang="en-US" sz="1600" dirty="0" smtClean="0"/>
                        <a:t>YEMEN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6400800" cy="762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ICIEC Member Countries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788705"/>
              </p:ext>
            </p:extLst>
          </p:nvPr>
        </p:nvGraphicFramePr>
        <p:xfrm>
          <a:off x="1981200" y="1143000"/>
          <a:ext cx="2209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SUB-SAHARAN</a:t>
                      </a:r>
                    </a:p>
                    <a:p>
                      <a:r>
                        <a:rPr lang="en-US" sz="1600" dirty="0" smtClean="0"/>
                        <a:t>AFRICAN  COUNTRIES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BENIN</a:t>
                      </a:r>
                    </a:p>
                    <a:p>
                      <a:r>
                        <a:rPr lang="en-US" sz="1600" dirty="0" smtClean="0"/>
                        <a:t>BURKINO FASO</a:t>
                      </a:r>
                    </a:p>
                    <a:p>
                      <a:r>
                        <a:rPr lang="en-US" sz="1600" dirty="0" smtClean="0"/>
                        <a:t>CAMEROON</a:t>
                      </a:r>
                    </a:p>
                    <a:p>
                      <a:r>
                        <a:rPr lang="en-US" sz="1600" dirty="0" smtClean="0"/>
                        <a:t>IVORY COAST</a:t>
                      </a:r>
                    </a:p>
                    <a:p>
                      <a:r>
                        <a:rPr lang="en-US" sz="1600" dirty="0" smtClean="0"/>
                        <a:t>CHAD</a:t>
                      </a:r>
                    </a:p>
                    <a:p>
                      <a:r>
                        <a:rPr lang="en-US" sz="1600" dirty="0" smtClean="0"/>
                        <a:t>DJIBOUTI</a:t>
                      </a:r>
                    </a:p>
                    <a:p>
                      <a:r>
                        <a:rPr lang="en-US" sz="1600" dirty="0" smtClean="0"/>
                        <a:t>GABON</a:t>
                      </a:r>
                    </a:p>
                    <a:p>
                      <a:r>
                        <a:rPr lang="en-US" sz="1600" dirty="0" smtClean="0"/>
                        <a:t>GAMBIA</a:t>
                      </a:r>
                    </a:p>
                    <a:p>
                      <a:r>
                        <a:rPr lang="en-US" sz="1600" dirty="0" smtClean="0"/>
                        <a:t>GUINEA</a:t>
                      </a:r>
                    </a:p>
                    <a:p>
                      <a:r>
                        <a:rPr lang="en-US" sz="1600" dirty="0" smtClean="0"/>
                        <a:t>MALI</a:t>
                      </a:r>
                    </a:p>
                    <a:p>
                      <a:r>
                        <a:rPr lang="en-US" sz="1600" dirty="0" smtClean="0"/>
                        <a:t>MOZAMBIQUE</a:t>
                      </a:r>
                    </a:p>
                    <a:p>
                      <a:r>
                        <a:rPr lang="en-US" sz="1600" dirty="0" smtClean="0"/>
                        <a:t>NIGER</a:t>
                      </a:r>
                    </a:p>
                    <a:p>
                      <a:r>
                        <a:rPr lang="en-US" sz="1600" dirty="0" smtClean="0"/>
                        <a:t>NIGERIA</a:t>
                      </a:r>
                    </a:p>
                    <a:p>
                      <a:r>
                        <a:rPr lang="en-US" sz="1600" dirty="0" smtClean="0"/>
                        <a:t>SENEGAL</a:t>
                      </a:r>
                    </a:p>
                    <a:p>
                      <a:r>
                        <a:rPr lang="en-US" sz="1600" dirty="0" smtClean="0"/>
                        <a:t>UGANDA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67915"/>
              </p:ext>
            </p:extLst>
          </p:nvPr>
        </p:nvGraphicFramePr>
        <p:xfrm>
          <a:off x="4267200" y="1143000"/>
          <a:ext cx="1752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EURASIAN </a:t>
                      </a:r>
                    </a:p>
                    <a:p>
                      <a:r>
                        <a:rPr lang="en-US" sz="1600" dirty="0" smtClean="0"/>
                        <a:t>COUNTRIES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ALBANIA</a:t>
                      </a:r>
                    </a:p>
                    <a:p>
                      <a:r>
                        <a:rPr lang="en-US" sz="1600" dirty="0" smtClean="0"/>
                        <a:t>BANGLADESH</a:t>
                      </a:r>
                    </a:p>
                    <a:p>
                      <a:r>
                        <a:rPr lang="en-US" sz="1600" dirty="0" smtClean="0"/>
                        <a:t>BRUNEI</a:t>
                      </a:r>
                    </a:p>
                    <a:p>
                      <a:r>
                        <a:rPr lang="en-US" sz="1600" dirty="0" smtClean="0"/>
                        <a:t>INDONESIA</a:t>
                      </a:r>
                    </a:p>
                    <a:p>
                      <a:r>
                        <a:rPr lang="en-US" sz="1600" dirty="0" smtClean="0"/>
                        <a:t>IRAN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KAZAKHSTAN</a:t>
                      </a:r>
                    </a:p>
                    <a:p>
                      <a:r>
                        <a:rPr lang="en-US" sz="1600" dirty="0" smtClean="0"/>
                        <a:t>MALAYSIA</a:t>
                      </a:r>
                    </a:p>
                    <a:p>
                      <a:r>
                        <a:rPr lang="en-US" sz="1600" dirty="0" smtClean="0"/>
                        <a:t>PAKISTAN</a:t>
                      </a:r>
                    </a:p>
                    <a:p>
                      <a:r>
                        <a:rPr lang="en-US" sz="1600" dirty="0" smtClean="0"/>
                        <a:t>TURKEY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907695"/>
              </p:ext>
            </p:extLst>
          </p:nvPr>
        </p:nvGraphicFramePr>
        <p:xfrm>
          <a:off x="6019800" y="1143000"/>
          <a:ext cx="27432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MEMBERSHIP APPLICATIONS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UNDER PROCESS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GUINEA BISAU</a:t>
                      </a:r>
                    </a:p>
                    <a:p>
                      <a:r>
                        <a:rPr lang="en-US" sz="1600" dirty="0" smtClean="0"/>
                        <a:t>PALASTINE</a:t>
                      </a:r>
                    </a:p>
                    <a:p>
                      <a:r>
                        <a:rPr lang="en-US" sz="1600" dirty="0" smtClean="0"/>
                        <a:t>SURINAME</a:t>
                      </a:r>
                    </a:p>
                    <a:p>
                      <a:r>
                        <a:rPr lang="en-US" sz="1600" dirty="0" smtClean="0"/>
                        <a:t>TOGO</a:t>
                      </a:r>
                    </a:p>
                    <a:p>
                      <a:r>
                        <a:rPr lang="en-US" sz="1600" dirty="0" smtClean="0"/>
                        <a:t>UNION</a:t>
                      </a:r>
                      <a:r>
                        <a:rPr lang="en-US" sz="1600" baseline="0" dirty="0" smtClean="0"/>
                        <a:t> OF COMOROS</a:t>
                      </a:r>
                    </a:p>
                    <a:p>
                      <a:r>
                        <a:rPr lang="en-US" sz="1600" dirty="0" smtClean="0"/>
                        <a:t>IRAQ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AZERBAIJAN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5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762000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How does ICIEC extend its services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343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directly to exporters in Member countries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to banks in member countries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cooperation with Export Credit Agencies (ECA) of member countries (reinsurance)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directly to equity investors investing in member countries</a:t>
            </a:r>
          </a:p>
          <a:p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en-US" sz="2600" dirty="0" smtClean="0">
                <a:solidFill>
                  <a:schemeClr val="tx1"/>
                </a:solidFill>
              </a:rPr>
              <a:t>o international banks financing investments in member countries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to ECAs of non member countries ( </a:t>
            </a:r>
            <a:r>
              <a:rPr lang="en-US" sz="2600" dirty="0" err="1" smtClean="0">
                <a:solidFill>
                  <a:schemeClr val="tx1"/>
                </a:solidFill>
              </a:rPr>
              <a:t>Sinosure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Atradius</a:t>
            </a:r>
            <a:r>
              <a:rPr lang="en-US" sz="2600" dirty="0" smtClean="0">
                <a:solidFill>
                  <a:schemeClr val="tx1"/>
                </a:solidFill>
              </a:rPr>
              <a:t> etc.) for imports of capital goods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990600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Sample transactions of intra-OIC Trade &amp; Investment Insurance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76400"/>
            <a:ext cx="8839200" cy="4343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Export of cables from Egypt to Sudan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Exports of pharmaceuticals from Jordan to Algeria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Export of livestock from Sudan to Saudi Arabia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Exports of oil from Saudi Arabia to Pakistan, Bangladesh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 pharmaceutical factory investment from Jordan to Algeria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 steel factory investment from Turkey to Algeria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An energy investment from Turkey to Lebanon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76200"/>
            <a:ext cx="8991600" cy="990600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Other sample transactions of Trade &amp; Investment Insurance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76400"/>
            <a:ext cx="8839200" cy="4343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Export of cables, aluminum, petrochemicals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Dubai Metro, UAE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French investment of dairy products, Iran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Container Terminal Project, Djibouti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Import of excavators and trucks for SSGPO, Kazakhstan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Power plants in Senegal and Indonesia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Dakar Int. Airport, Senegal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Istanbul Metro, Turkey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Oil exploration project, Pakistan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5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921625" cy="639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en-US" sz="3000" b="1" dirty="0">
                <a:solidFill>
                  <a:schemeClr val="tx1"/>
                </a:solidFill>
              </a:rPr>
              <a:t>Benefits of ICIEC </a:t>
            </a:r>
            <a:r>
              <a:rPr lang="en-US" sz="3000" b="1" dirty="0" smtClean="0">
                <a:solidFill>
                  <a:schemeClr val="tx1"/>
                </a:solidFill>
              </a:rPr>
              <a:t>membership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93576" name="Text Box 8"/>
          <p:cNvSpPr txBox="1">
            <a:spLocks noChangeArrowheads="1"/>
          </p:cNvSpPr>
          <p:nvPr/>
        </p:nvSpPr>
        <p:spPr bwMode="auto">
          <a:xfrm>
            <a:off x="447292" y="1447800"/>
            <a:ext cx="8085521" cy="443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0" indent="-342900" algn="r" defTabSz="34290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485900" algn="r" defTabSz="34290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828800" indent="-228600" algn="r" defTabSz="34290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1700" indent="-228600" algn="r" defTabSz="34290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14600" indent="-228600" algn="r" defTabSz="34290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71800" indent="-228600" algn="r" defTabSz="342900" rtl="1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29000" indent="-228600" algn="r" defTabSz="342900" rtl="1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86200" indent="-228600" algn="r" defTabSz="342900" rtl="1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43400" indent="-228600" algn="r" defTabSz="342900" rtl="1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r>
              <a:rPr lang="en-US" sz="2600" dirty="0" smtClean="0">
                <a:latin typeface="+mn-lt"/>
                <a:cs typeface="Times New Roman" pitchFamily="18" charset="0"/>
              </a:rPr>
              <a:t>In Export Credit Insurance:</a:t>
            </a:r>
          </a:p>
          <a:p>
            <a:pPr lvl="2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r>
              <a:rPr lang="en-US" sz="2600" b="0" dirty="0" smtClean="0">
                <a:latin typeface="+mn-lt"/>
                <a:cs typeface="Times New Roman" pitchFamily="18" charset="0"/>
              </a:rPr>
              <a:t>Protects </a:t>
            </a:r>
            <a:r>
              <a:rPr lang="en-US" sz="2600" b="0" dirty="0">
                <a:latin typeface="+mn-lt"/>
                <a:cs typeface="Times New Roman" pitchFamily="18" charset="0"/>
              </a:rPr>
              <a:t>Foreign </a:t>
            </a:r>
            <a:r>
              <a:rPr lang="en-US" sz="2600" b="0" dirty="0" smtClean="0">
                <a:latin typeface="+mn-lt"/>
                <a:cs typeface="Times New Roman" pitchFamily="18" charset="0"/>
              </a:rPr>
              <a:t>Receivables</a:t>
            </a:r>
            <a:endParaRPr lang="en-US" sz="2600" b="0" dirty="0">
              <a:latin typeface="+mn-lt"/>
              <a:cs typeface="Times New Roman" pitchFamily="18" charset="0"/>
            </a:endParaRPr>
          </a:p>
          <a:p>
            <a:pPr lvl="2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r>
              <a:rPr lang="en-US" sz="2600" b="0" dirty="0">
                <a:latin typeface="+mn-lt"/>
                <a:cs typeface="Times New Roman" pitchFamily="18" charset="0"/>
              </a:rPr>
              <a:t>Creates Global Competitiveness</a:t>
            </a:r>
          </a:p>
          <a:p>
            <a:pPr lvl="2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r>
              <a:rPr lang="en-US" sz="2600" b="0" dirty="0">
                <a:latin typeface="+mn-lt"/>
                <a:cs typeface="Times New Roman" pitchFamily="18" charset="0"/>
              </a:rPr>
              <a:t>Enhances Export Volume</a:t>
            </a:r>
          </a:p>
          <a:p>
            <a:pPr lvl="2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r>
              <a:rPr lang="en-US" sz="2600" b="0" dirty="0">
                <a:latin typeface="+mn-lt"/>
                <a:cs typeface="Times New Roman" pitchFamily="18" charset="0"/>
              </a:rPr>
              <a:t>Increases </a:t>
            </a:r>
            <a:r>
              <a:rPr lang="en-US" sz="2600" b="0" dirty="0" smtClean="0">
                <a:latin typeface="+mn-lt"/>
                <a:cs typeface="Times New Roman" pitchFamily="18" charset="0"/>
              </a:rPr>
              <a:t>Number of Export </a:t>
            </a:r>
            <a:r>
              <a:rPr lang="en-US" sz="2600" b="0" dirty="0">
                <a:latin typeface="+mn-lt"/>
                <a:cs typeface="Times New Roman" pitchFamily="18" charset="0"/>
              </a:rPr>
              <a:t>Markets</a:t>
            </a:r>
          </a:p>
          <a:p>
            <a:pPr lvl="2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r>
              <a:rPr lang="en-US" sz="2600" b="0" dirty="0" smtClean="0">
                <a:latin typeface="+mn-lt"/>
                <a:cs typeface="Times New Roman" pitchFamily="18" charset="0"/>
              </a:rPr>
              <a:t>Enhances </a:t>
            </a:r>
            <a:r>
              <a:rPr lang="en-US" sz="2600" b="0" dirty="0">
                <a:latin typeface="+mn-lt"/>
                <a:cs typeface="Times New Roman" pitchFamily="18" charset="0"/>
              </a:rPr>
              <a:t>Risk Capacity</a:t>
            </a:r>
          </a:p>
          <a:p>
            <a:pPr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r>
              <a:rPr lang="en-US" sz="2600" dirty="0" smtClean="0">
                <a:latin typeface="+mn-lt"/>
                <a:cs typeface="Times New Roman" pitchFamily="18" charset="0"/>
              </a:rPr>
              <a:t> In Foreign </a:t>
            </a:r>
            <a:r>
              <a:rPr lang="en-US" sz="2600" dirty="0">
                <a:latin typeface="+mn-lt"/>
                <a:cs typeface="Times New Roman" pitchFamily="18" charset="0"/>
              </a:rPr>
              <a:t>Investment </a:t>
            </a:r>
            <a:r>
              <a:rPr lang="en-US" sz="2600" dirty="0" smtClean="0">
                <a:latin typeface="+mn-lt"/>
                <a:cs typeface="Times New Roman" pitchFamily="18" charset="0"/>
              </a:rPr>
              <a:t>Insurance:</a:t>
            </a:r>
            <a:endParaRPr lang="en-US" sz="2600" dirty="0">
              <a:latin typeface="+mn-lt"/>
              <a:cs typeface="Times New Roman" pitchFamily="18" charset="0"/>
            </a:endParaRPr>
          </a:p>
          <a:p>
            <a:pPr lvl="2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r>
              <a:rPr lang="en-US" sz="2600" b="0" dirty="0" smtClean="0">
                <a:latin typeface="+mn-lt"/>
                <a:cs typeface="Times New Roman" pitchFamily="18" charset="0"/>
              </a:rPr>
              <a:t>Encourages </a:t>
            </a:r>
            <a:r>
              <a:rPr lang="en-US" sz="2600" b="0" dirty="0">
                <a:latin typeface="+mn-lt"/>
                <a:cs typeface="Times New Roman" pitchFamily="18" charset="0"/>
              </a:rPr>
              <a:t>Foreign Direct </a:t>
            </a:r>
            <a:r>
              <a:rPr lang="en-US" sz="2600" b="0" dirty="0" smtClean="0">
                <a:latin typeface="+mn-lt"/>
                <a:cs typeface="Times New Roman" pitchFamily="18" charset="0"/>
              </a:rPr>
              <a:t>Investment from member as well as non-member countries’ investors and banks</a:t>
            </a:r>
          </a:p>
          <a:p>
            <a:pPr marL="1262063" lvl="2" indent="-463550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endParaRPr lang="en-US" sz="2400" b="0" dirty="0" smtClean="0">
              <a:latin typeface="+mn-lt"/>
              <a:cs typeface="Times New Roman" pitchFamily="18" charset="0"/>
            </a:endParaRPr>
          </a:p>
          <a:p>
            <a:pPr marL="1204913" lvl="2" indent="-406400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endParaRPr lang="en-US" sz="2400" b="0" dirty="0" smtClean="0">
              <a:latin typeface="+mn-lt"/>
              <a:cs typeface="Times New Roman" pitchFamily="18" charset="0"/>
            </a:endParaRPr>
          </a:p>
          <a:p>
            <a:pPr marL="1204913" lvl="2" indent="-406400" algn="l" rtl="0">
              <a:spcBef>
                <a:spcPct val="20000"/>
              </a:spcBef>
              <a:buClr>
                <a:srgbClr val="CC9900"/>
              </a:buClr>
              <a:buSzPct val="150000"/>
              <a:buFontTx/>
              <a:buChar char="•"/>
            </a:pPr>
            <a:endParaRPr lang="en-US" sz="2400" b="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428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343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information please visit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www.iciec.com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ontact:</a:t>
            </a:r>
          </a:p>
          <a:p>
            <a:r>
              <a:rPr lang="en-US" dirty="0" smtClean="0">
                <a:hlinkClick r:id="rId2"/>
              </a:rPr>
              <a:t>oaktuna@isdb.org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16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504</Words>
  <Application>Microsoft Office PowerPoint</Application>
  <PresentationFormat>On-screen Show (4:3)</PresentationFormat>
  <Paragraphs>123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MS Reference Sans Serif</vt:lpstr>
      <vt:lpstr>Perpetua Titling MT</vt:lpstr>
      <vt:lpstr>Times New Roman</vt:lpstr>
      <vt:lpstr>Wingdings</vt:lpstr>
      <vt:lpstr>Default Design</vt:lpstr>
      <vt:lpstr>1_Custom Design</vt:lpstr>
      <vt:lpstr>PowerPoint Presentation</vt:lpstr>
      <vt:lpstr>PowerPoint Presentation</vt:lpstr>
      <vt:lpstr>PowerPoint Presentation</vt:lpstr>
      <vt:lpstr>ICIEC Member Countries</vt:lpstr>
      <vt:lpstr>How does ICIEC extend its services</vt:lpstr>
      <vt:lpstr>Sample transactions of intra-OIC Trade &amp; Investment Insurance</vt:lpstr>
      <vt:lpstr>Other sample transactions of Trade &amp; Investment Insurance</vt:lpstr>
      <vt:lpstr>Benefits of ICIEC membership</vt:lpstr>
      <vt:lpstr>PowerPoint Presentation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eclipse</dc:creator>
  <cp:lastModifiedBy>Gholamhossein Darzi</cp:lastModifiedBy>
  <cp:revision>276</cp:revision>
  <cp:lastPrinted>2014-10-23T10:18:35Z</cp:lastPrinted>
  <dcterms:created xsi:type="dcterms:W3CDTF">2008-06-20T19:53:10Z</dcterms:created>
  <dcterms:modified xsi:type="dcterms:W3CDTF">2014-11-02T07:21:33Z</dcterms:modified>
</cp:coreProperties>
</file>