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2"/>
  </p:notesMasterIdLst>
  <p:sldIdLst>
    <p:sldId id="256" r:id="rId6"/>
    <p:sldId id="257" r:id="rId7"/>
    <p:sldId id="263" r:id="rId8"/>
    <p:sldId id="264" r:id="rId9"/>
    <p:sldId id="259" r:id="rId10"/>
    <p:sldId id="262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rgbClr val="0070C0"/>
                </a:solidFill>
              </a:rPr>
              <a:t>TRADE</a:t>
            </a:r>
            <a:r>
              <a:rPr lang="en-US" sz="2400" baseline="0" dirty="0" smtClean="0"/>
              <a:t> is </a:t>
            </a:r>
            <a:r>
              <a:rPr lang="en-US" sz="2400" baseline="0" dirty="0" smtClean="0">
                <a:solidFill>
                  <a:srgbClr val="FF0000"/>
                </a:solidFill>
              </a:rPr>
              <a:t>the main area </a:t>
            </a:r>
            <a:r>
              <a:rPr lang="en-US" sz="2400" baseline="0" dirty="0" smtClean="0"/>
              <a:t>of </a:t>
            </a:r>
            <a:r>
              <a:rPr lang="en-US" sz="2400" baseline="0" dirty="0" smtClean="0">
                <a:solidFill>
                  <a:srgbClr val="0070C0"/>
                </a:solidFill>
              </a:rPr>
              <a:t>the IDB Group</a:t>
            </a:r>
            <a:r>
              <a:rPr lang="en-US" sz="2400" baseline="0" dirty="0" smtClean="0"/>
              <a:t> </a:t>
            </a:r>
            <a:r>
              <a:rPr lang="en-US" sz="2400" baseline="0" dirty="0" smtClean="0">
                <a:solidFill>
                  <a:srgbClr val="FF0000"/>
                </a:solidFill>
              </a:rPr>
              <a:t>Development Assistance</a:t>
            </a:r>
            <a:endParaRPr lang="en-US" sz="2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7.4822470107903175E-2"/>
          <c:y val="2.5323738711948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884976183532614E-2"/>
          <c:y val="0.18393100921715205"/>
          <c:w val="0.79207798677943031"/>
          <c:h val="0.71634675431060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Trade Infrastructure Finance</c:v>
                </c:pt>
                <c:pt idx="1">
                  <c:v>Trade Finance</c:v>
                </c:pt>
                <c:pt idx="2">
                  <c:v>Export &amp;Investment Insurance</c:v>
                </c:pt>
                <c:pt idx="3">
                  <c:v>Private Sector Investment Finance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Trade Infrastructure Finance</c:v>
                </c:pt>
                <c:pt idx="1">
                  <c:v>Trade Finance</c:v>
                </c:pt>
                <c:pt idx="2">
                  <c:v>Export &amp;Investment Insurance</c:v>
                </c:pt>
                <c:pt idx="3">
                  <c:v>Private Sector Investment Finance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Trade Infrastructure Finance</c:v>
                </c:pt>
                <c:pt idx="1">
                  <c:v>Trade Finance</c:v>
                </c:pt>
                <c:pt idx="2">
                  <c:v>Export &amp;Investment Insurance</c:v>
                </c:pt>
                <c:pt idx="3">
                  <c:v>Private Sector Investment Finance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32272"/>
        <c:axId val="148532664"/>
      </c:barChart>
      <c:catAx>
        <c:axId val="14853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32664"/>
        <c:crosses val="autoZero"/>
        <c:auto val="1"/>
        <c:lblAlgn val="ctr"/>
        <c:lblOffset val="100"/>
        <c:noMultiLvlLbl val="0"/>
      </c:catAx>
      <c:valAx>
        <c:axId val="14853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3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EFBE4-6FF8-4A1B-B03F-A9B24EBE3B84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1A84577-CD0D-4EE8-83D0-FBEEADD8DD93}">
      <dgm:prSet custT="1"/>
      <dgm:spPr/>
      <dgm:t>
        <a:bodyPr/>
        <a:lstStyle/>
        <a:p>
          <a:pPr rtl="0"/>
          <a:r>
            <a:rPr lang="en-US" sz="2400" b="1" dirty="0" smtClean="0"/>
            <a:t>Develop Key Economic Infrastructure to facilitate Trade</a:t>
          </a:r>
          <a:endParaRPr lang="en-US" sz="2400" b="1" dirty="0"/>
        </a:p>
      </dgm:t>
    </dgm:pt>
    <dgm:pt modelId="{15A87A68-F118-401D-8BEB-ABFDEF40675C}" type="parTrans" cxnId="{14C19795-06A5-4B41-B458-303F47D3DA7A}">
      <dgm:prSet/>
      <dgm:spPr/>
      <dgm:t>
        <a:bodyPr/>
        <a:lstStyle/>
        <a:p>
          <a:endParaRPr lang="en-US" sz="3200" b="1"/>
        </a:p>
      </dgm:t>
    </dgm:pt>
    <dgm:pt modelId="{5092AB86-D99B-4CF3-A6C7-28E83BF071E4}" type="sibTrans" cxnId="{14C19795-06A5-4B41-B458-303F47D3DA7A}">
      <dgm:prSet/>
      <dgm:spPr/>
      <dgm:t>
        <a:bodyPr/>
        <a:lstStyle/>
        <a:p>
          <a:endParaRPr lang="en-US" sz="3200" b="1"/>
        </a:p>
      </dgm:t>
    </dgm:pt>
    <dgm:pt modelId="{C6FF4990-9DE6-4C27-9942-1348D8A29457}">
      <dgm:prSet custT="1"/>
      <dgm:spPr/>
      <dgm:t>
        <a:bodyPr/>
        <a:lstStyle/>
        <a:p>
          <a:pPr rtl="0"/>
          <a:r>
            <a:rPr lang="en-US" sz="2400" b="1" dirty="0" smtClean="0"/>
            <a:t>Enhance regional integration and economic cooperation</a:t>
          </a:r>
          <a:endParaRPr lang="en-US" sz="2400" b="1" dirty="0"/>
        </a:p>
      </dgm:t>
    </dgm:pt>
    <dgm:pt modelId="{0AD0BCC0-65D9-47B9-9536-053A0054FBE3}" type="parTrans" cxnId="{9AF10CA5-81BE-4476-863D-96E1069A4AD9}">
      <dgm:prSet/>
      <dgm:spPr/>
      <dgm:t>
        <a:bodyPr/>
        <a:lstStyle/>
        <a:p>
          <a:endParaRPr lang="en-US" sz="3200" b="1"/>
        </a:p>
      </dgm:t>
    </dgm:pt>
    <dgm:pt modelId="{B0299053-95AB-4EF3-93EB-047353E8844A}" type="sibTrans" cxnId="{9AF10CA5-81BE-4476-863D-96E1069A4AD9}">
      <dgm:prSet/>
      <dgm:spPr/>
      <dgm:t>
        <a:bodyPr/>
        <a:lstStyle/>
        <a:p>
          <a:endParaRPr lang="en-US" sz="3200" b="1"/>
        </a:p>
      </dgm:t>
    </dgm:pt>
    <dgm:pt modelId="{92102292-A616-4621-8DC8-5E49823ECCC0}">
      <dgm:prSet custT="1"/>
      <dgm:spPr/>
      <dgm:t>
        <a:bodyPr/>
        <a:lstStyle/>
        <a:p>
          <a:pPr rtl="0"/>
          <a:r>
            <a:rPr lang="en-US" sz="2400" b="1" dirty="0" smtClean="0"/>
            <a:t>Foster trade promotion and cooperation</a:t>
          </a:r>
          <a:endParaRPr lang="en-US" sz="2400" b="1" dirty="0"/>
        </a:p>
      </dgm:t>
    </dgm:pt>
    <dgm:pt modelId="{FB57E409-A9E3-403D-972A-510243E75309}" type="parTrans" cxnId="{F383B1A2-4776-48FD-B5A8-D3B31B98A2F9}">
      <dgm:prSet/>
      <dgm:spPr/>
      <dgm:t>
        <a:bodyPr/>
        <a:lstStyle/>
        <a:p>
          <a:endParaRPr lang="en-US" sz="3200" b="1"/>
        </a:p>
      </dgm:t>
    </dgm:pt>
    <dgm:pt modelId="{B6A3F3BB-8AB0-49F7-B034-601A9998CA98}" type="sibTrans" cxnId="{F383B1A2-4776-48FD-B5A8-D3B31B98A2F9}">
      <dgm:prSet/>
      <dgm:spPr/>
      <dgm:t>
        <a:bodyPr/>
        <a:lstStyle/>
        <a:p>
          <a:endParaRPr lang="en-US" sz="3200" b="1"/>
        </a:p>
      </dgm:t>
    </dgm:pt>
    <dgm:pt modelId="{E19E5846-D798-49D8-9E8A-34DF7438DC09}">
      <dgm:prSet custT="1"/>
      <dgm:spPr/>
      <dgm:t>
        <a:bodyPr/>
        <a:lstStyle/>
        <a:p>
          <a:pPr rtl="0"/>
          <a:r>
            <a:rPr lang="en-US" sz="2400" b="1" dirty="0" smtClean="0"/>
            <a:t>Extend competitive trade financing solutions </a:t>
          </a:r>
          <a:endParaRPr lang="en-US" sz="2400" b="1" dirty="0"/>
        </a:p>
      </dgm:t>
    </dgm:pt>
    <dgm:pt modelId="{415D21D6-6C4C-45E5-BBF9-1D2ADAAD1930}" type="parTrans" cxnId="{4D96F6CB-704A-40FE-85E4-A80976B6494B}">
      <dgm:prSet/>
      <dgm:spPr/>
      <dgm:t>
        <a:bodyPr/>
        <a:lstStyle/>
        <a:p>
          <a:endParaRPr lang="en-US" sz="3200" b="1"/>
        </a:p>
      </dgm:t>
    </dgm:pt>
    <dgm:pt modelId="{A063CC8E-E53B-429E-8867-5930241386F9}" type="sibTrans" cxnId="{4D96F6CB-704A-40FE-85E4-A80976B6494B}">
      <dgm:prSet/>
      <dgm:spPr/>
      <dgm:t>
        <a:bodyPr/>
        <a:lstStyle/>
        <a:p>
          <a:endParaRPr lang="en-US" sz="3200" b="1"/>
        </a:p>
      </dgm:t>
    </dgm:pt>
    <dgm:pt modelId="{6EB5CE9E-995D-45C2-921D-281A7E82C2D8}">
      <dgm:prSet custT="1"/>
      <dgm:spPr/>
      <dgm:t>
        <a:bodyPr/>
        <a:lstStyle/>
        <a:p>
          <a:pPr rtl="0"/>
          <a:r>
            <a:rPr lang="en-US" sz="2400" b="1" dirty="0" smtClean="0"/>
            <a:t>Mainstream trade as a driver of development</a:t>
          </a:r>
          <a:endParaRPr lang="en-US" sz="2400" b="1" dirty="0"/>
        </a:p>
      </dgm:t>
    </dgm:pt>
    <dgm:pt modelId="{24239101-EA2F-405C-8C0F-12B4D109A5A5}" type="parTrans" cxnId="{EAA734E5-9545-47EE-9AE2-DA33A610BA66}">
      <dgm:prSet/>
      <dgm:spPr/>
      <dgm:t>
        <a:bodyPr/>
        <a:lstStyle/>
        <a:p>
          <a:endParaRPr lang="en-US" sz="3200" b="1"/>
        </a:p>
      </dgm:t>
    </dgm:pt>
    <dgm:pt modelId="{7E83557C-FDDF-401D-8040-964FD8CE063F}" type="sibTrans" cxnId="{EAA734E5-9545-47EE-9AE2-DA33A610BA66}">
      <dgm:prSet/>
      <dgm:spPr/>
      <dgm:t>
        <a:bodyPr/>
        <a:lstStyle/>
        <a:p>
          <a:endParaRPr lang="en-US" sz="3200" b="1"/>
        </a:p>
      </dgm:t>
    </dgm:pt>
    <dgm:pt modelId="{D503DC58-C360-48B7-8A0F-57117EEB8815}">
      <dgm:prSet custT="1"/>
      <dgm:spPr/>
      <dgm:t>
        <a:bodyPr/>
        <a:lstStyle/>
        <a:p>
          <a:pPr rtl="0"/>
          <a:r>
            <a:rPr lang="en-US" sz="2400" b="1" dirty="0" smtClean="0"/>
            <a:t>Build capacity in member countries </a:t>
          </a:r>
          <a:endParaRPr lang="en-US" sz="2400" b="1" dirty="0"/>
        </a:p>
      </dgm:t>
    </dgm:pt>
    <dgm:pt modelId="{1D9D04A8-1877-41EB-BF4E-1F9A72E2CBD2}" type="parTrans" cxnId="{323AEA5D-D7D3-4693-A01B-94C3FE43FD09}">
      <dgm:prSet/>
      <dgm:spPr/>
      <dgm:t>
        <a:bodyPr/>
        <a:lstStyle/>
        <a:p>
          <a:endParaRPr lang="en-US" sz="3200" b="1"/>
        </a:p>
      </dgm:t>
    </dgm:pt>
    <dgm:pt modelId="{38E36B4A-61B9-4C0B-A6E2-7052C623B19D}" type="sibTrans" cxnId="{323AEA5D-D7D3-4693-A01B-94C3FE43FD09}">
      <dgm:prSet/>
      <dgm:spPr/>
      <dgm:t>
        <a:bodyPr/>
        <a:lstStyle/>
        <a:p>
          <a:endParaRPr lang="en-US" sz="3200" b="1"/>
        </a:p>
      </dgm:t>
    </dgm:pt>
    <dgm:pt modelId="{974B222A-CA5B-4B7D-8663-94B5021DD8E9}">
      <dgm:prSet custT="1"/>
      <dgm:spPr/>
      <dgm:t>
        <a:bodyPr/>
        <a:lstStyle/>
        <a:p>
          <a:pPr rtl="0"/>
          <a:r>
            <a:rPr lang="en-US" sz="2400" b="1" dirty="0" smtClean="0"/>
            <a:t>Support Private Sector Investments </a:t>
          </a:r>
          <a:endParaRPr lang="en-US" sz="2400" b="1" dirty="0"/>
        </a:p>
      </dgm:t>
    </dgm:pt>
    <dgm:pt modelId="{25500F8F-0EAB-4B13-9B77-B23EAD334F85}" type="parTrans" cxnId="{C2F35447-18B3-47FC-B44D-992C0CA0FCDD}">
      <dgm:prSet/>
      <dgm:spPr/>
      <dgm:t>
        <a:bodyPr/>
        <a:lstStyle/>
        <a:p>
          <a:endParaRPr lang="en-US" sz="3200" b="1"/>
        </a:p>
      </dgm:t>
    </dgm:pt>
    <dgm:pt modelId="{2D129E47-B34E-4395-91CE-5F9BBA19DF8A}" type="sibTrans" cxnId="{C2F35447-18B3-47FC-B44D-992C0CA0FCDD}">
      <dgm:prSet/>
      <dgm:spPr/>
      <dgm:t>
        <a:bodyPr/>
        <a:lstStyle/>
        <a:p>
          <a:endParaRPr lang="en-US" sz="3200" b="1"/>
        </a:p>
      </dgm:t>
    </dgm:pt>
    <dgm:pt modelId="{69E250ED-F344-4B2F-B8B7-A58237B06F58}">
      <dgm:prSet custT="1"/>
      <dgm:spPr/>
      <dgm:t>
        <a:bodyPr/>
        <a:lstStyle/>
        <a:p>
          <a:pPr rtl="0"/>
          <a:r>
            <a:rPr lang="en-US" sz="2400" b="1" dirty="0" smtClean="0"/>
            <a:t>Enhance trade transactions through export credit</a:t>
          </a:r>
          <a:endParaRPr lang="en-US" sz="2400" b="1" dirty="0"/>
        </a:p>
      </dgm:t>
    </dgm:pt>
    <dgm:pt modelId="{DF569056-8C88-4CDD-8B6F-81EAE0DB3D93}" type="parTrans" cxnId="{67D668BC-195C-4A8A-A4B9-BCB3F8379DA0}">
      <dgm:prSet/>
      <dgm:spPr/>
      <dgm:t>
        <a:bodyPr/>
        <a:lstStyle/>
        <a:p>
          <a:endParaRPr lang="en-US" sz="2000" b="1"/>
        </a:p>
      </dgm:t>
    </dgm:pt>
    <dgm:pt modelId="{F7C4E8E5-437A-4C91-A11C-F2BE60A63838}" type="sibTrans" cxnId="{67D668BC-195C-4A8A-A4B9-BCB3F8379DA0}">
      <dgm:prSet/>
      <dgm:spPr/>
      <dgm:t>
        <a:bodyPr/>
        <a:lstStyle/>
        <a:p>
          <a:endParaRPr lang="en-US" sz="2000" b="1"/>
        </a:p>
      </dgm:t>
    </dgm:pt>
    <dgm:pt modelId="{77F4D353-8DE4-44C7-9E3A-6AB89D6D5737}" type="pres">
      <dgm:prSet presAssocID="{7CCEFBE4-6FF8-4A1B-B03F-A9B24EBE3B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E39DE43-DA3B-43A3-9B3C-7A264CF017D0}" type="pres">
      <dgm:prSet presAssocID="{C1A84577-CD0D-4EE8-83D0-FBEEADD8DD93}" presName="composite" presStyleCnt="0"/>
      <dgm:spPr/>
      <dgm:t>
        <a:bodyPr/>
        <a:lstStyle/>
        <a:p>
          <a:endParaRPr lang="en-US"/>
        </a:p>
      </dgm:t>
    </dgm:pt>
    <dgm:pt modelId="{EC52FB9F-4A1F-441E-A931-052D65B200B2}" type="pres">
      <dgm:prSet presAssocID="{C1A84577-CD0D-4EE8-83D0-FBEEADD8DD93}" presName="imgShp" presStyleLbl="fgImgPlace1" presStyleIdx="0" presStyleCnt="8" custLinFactX="-24299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1E7522-0D44-4255-8CB2-36D21D111DA2}" type="pres">
      <dgm:prSet presAssocID="{C1A84577-CD0D-4EE8-83D0-FBEEADD8DD93}" presName="txShp" presStyleLbl="node1" presStyleIdx="0" presStyleCnt="8" custScaleX="121608" custScaleY="828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D0FCCA-6E63-4852-BF2B-69710A03275D}" type="pres">
      <dgm:prSet presAssocID="{5092AB86-D99B-4CF3-A6C7-28E83BF071E4}" presName="spacing" presStyleCnt="0"/>
      <dgm:spPr/>
      <dgm:t>
        <a:bodyPr/>
        <a:lstStyle/>
        <a:p>
          <a:endParaRPr lang="en-US"/>
        </a:p>
      </dgm:t>
    </dgm:pt>
    <dgm:pt modelId="{88DAFBA4-8713-4900-B7C3-106E6C026C93}" type="pres">
      <dgm:prSet presAssocID="{C6FF4990-9DE6-4C27-9942-1348D8A29457}" presName="composite" presStyleCnt="0"/>
      <dgm:spPr/>
      <dgm:t>
        <a:bodyPr/>
        <a:lstStyle/>
        <a:p>
          <a:endParaRPr lang="en-US"/>
        </a:p>
      </dgm:t>
    </dgm:pt>
    <dgm:pt modelId="{936C0074-A513-49B0-803D-BDDA901775A5}" type="pres">
      <dgm:prSet presAssocID="{C6FF4990-9DE6-4C27-9942-1348D8A29457}" presName="imgShp" presStyleLbl="fgImgPlace1" presStyleIdx="1" presStyleCnt="8" custScaleX="172181" custScaleY="132686" custLinFactX="-23357" custLinFactNeighborX="-100000" custLinFactNeighborY="12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123B65-9608-4341-839D-44124737B915}" type="pres">
      <dgm:prSet presAssocID="{C6FF4990-9DE6-4C27-9942-1348D8A29457}" presName="txShp" presStyleLbl="node1" presStyleIdx="1" presStyleCnt="8" custScaleX="121608" custScaleY="828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8A7D55-699D-48BF-AA5E-910BF0A1BE88}" type="pres">
      <dgm:prSet presAssocID="{B0299053-95AB-4EF3-93EB-047353E8844A}" presName="spacing" presStyleCnt="0"/>
      <dgm:spPr/>
      <dgm:t>
        <a:bodyPr/>
        <a:lstStyle/>
        <a:p>
          <a:endParaRPr lang="en-US"/>
        </a:p>
      </dgm:t>
    </dgm:pt>
    <dgm:pt modelId="{9CD9244C-BB0E-4783-93BB-DFB553814805}" type="pres">
      <dgm:prSet presAssocID="{92102292-A616-4621-8DC8-5E49823ECCC0}" presName="composite" presStyleCnt="0"/>
      <dgm:spPr/>
      <dgm:t>
        <a:bodyPr/>
        <a:lstStyle/>
        <a:p>
          <a:endParaRPr lang="en-US"/>
        </a:p>
      </dgm:t>
    </dgm:pt>
    <dgm:pt modelId="{8587039A-2093-467C-B6F3-E9551160023F}" type="pres">
      <dgm:prSet presAssocID="{92102292-A616-4621-8DC8-5E49823ECCC0}" presName="imgShp" presStyleLbl="fgImgPlace1" presStyleIdx="2" presStyleCnt="8" custScaleX="124266" custScaleY="107965" custLinFactX="-23224" custLinFactNeighborX="-100000" custLinFactNeighborY="-39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39D227-5B32-4A60-8C07-93845AECBC47}" type="pres">
      <dgm:prSet presAssocID="{92102292-A616-4621-8DC8-5E49823ECCC0}" presName="txShp" presStyleLbl="node1" presStyleIdx="2" presStyleCnt="8" custScaleX="121608" custScaleY="828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CC681A-C398-4EBA-BFE9-2ABCD2D42AB5}" type="pres">
      <dgm:prSet presAssocID="{B6A3F3BB-8AB0-49F7-B034-601A9998CA98}" presName="spacing" presStyleCnt="0"/>
      <dgm:spPr/>
      <dgm:t>
        <a:bodyPr/>
        <a:lstStyle/>
        <a:p>
          <a:endParaRPr lang="en-US"/>
        </a:p>
      </dgm:t>
    </dgm:pt>
    <dgm:pt modelId="{70BD66F2-AAD1-4AC7-97CE-9C79F5809051}" type="pres">
      <dgm:prSet presAssocID="{E19E5846-D798-49D8-9E8A-34DF7438DC09}" presName="composite" presStyleCnt="0"/>
      <dgm:spPr/>
      <dgm:t>
        <a:bodyPr/>
        <a:lstStyle/>
        <a:p>
          <a:endParaRPr lang="en-US"/>
        </a:p>
      </dgm:t>
    </dgm:pt>
    <dgm:pt modelId="{549E3854-0580-47AA-A36E-462623712CD2}" type="pres">
      <dgm:prSet presAssocID="{E19E5846-D798-49D8-9E8A-34DF7438DC09}" presName="imgShp" presStyleLbl="fgImgPlace1" presStyleIdx="3" presStyleCnt="8" custScaleX="123050" custScaleY="104423" custLinFactX="-18477" custLinFactNeighborX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069BF61-1F22-4F99-9C9B-AFA063EBA0BB}" type="pres">
      <dgm:prSet presAssocID="{E19E5846-D798-49D8-9E8A-34DF7438DC09}" presName="txShp" presStyleLbl="node1" presStyleIdx="3" presStyleCnt="8" custScaleX="121608" custScaleY="828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D81010-279F-4527-8C6A-50A85D70F65D}" type="pres">
      <dgm:prSet presAssocID="{A063CC8E-E53B-429E-8867-5930241386F9}" presName="spacing" presStyleCnt="0"/>
      <dgm:spPr/>
      <dgm:t>
        <a:bodyPr/>
        <a:lstStyle/>
        <a:p>
          <a:endParaRPr lang="en-US"/>
        </a:p>
      </dgm:t>
    </dgm:pt>
    <dgm:pt modelId="{667C9339-DE93-45DB-84E7-E2E997411B0A}" type="pres">
      <dgm:prSet presAssocID="{6EB5CE9E-995D-45C2-921D-281A7E82C2D8}" presName="composite" presStyleCnt="0"/>
      <dgm:spPr/>
      <dgm:t>
        <a:bodyPr/>
        <a:lstStyle/>
        <a:p>
          <a:endParaRPr lang="en-US"/>
        </a:p>
      </dgm:t>
    </dgm:pt>
    <dgm:pt modelId="{66527B0E-C7A7-40F8-A712-B65AE36707E4}" type="pres">
      <dgm:prSet presAssocID="{6EB5CE9E-995D-45C2-921D-281A7E82C2D8}" presName="imgShp" presStyleLbl="fgImgPlace1" presStyleIdx="4" presStyleCnt="8" custScaleX="105924" custLinFactX="-12177" custLinFactNeighborX="-100000" custLinFactNeighborY="1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A8C5E2-21A7-4BA5-B7F4-B43C4E5D2B59}" type="pres">
      <dgm:prSet presAssocID="{6EB5CE9E-995D-45C2-921D-281A7E82C2D8}" presName="txShp" presStyleLbl="node1" presStyleIdx="4" presStyleCnt="8" custScaleX="121608" custScaleY="828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7C6D97-3D12-46CE-8EDC-21AD4994D10C}" type="pres">
      <dgm:prSet presAssocID="{7E83557C-FDDF-401D-8040-964FD8CE063F}" presName="spacing" presStyleCnt="0"/>
      <dgm:spPr/>
      <dgm:t>
        <a:bodyPr/>
        <a:lstStyle/>
        <a:p>
          <a:endParaRPr lang="en-US"/>
        </a:p>
      </dgm:t>
    </dgm:pt>
    <dgm:pt modelId="{46BD80F1-83F4-4C3A-9F46-96F35AF97B13}" type="pres">
      <dgm:prSet presAssocID="{D503DC58-C360-48B7-8A0F-57117EEB8815}" presName="composite" presStyleCnt="0"/>
      <dgm:spPr/>
      <dgm:t>
        <a:bodyPr/>
        <a:lstStyle/>
        <a:p>
          <a:endParaRPr lang="en-US"/>
        </a:p>
      </dgm:t>
    </dgm:pt>
    <dgm:pt modelId="{588F0751-1FDA-45F1-A88F-0A09F676B829}" type="pres">
      <dgm:prSet presAssocID="{D503DC58-C360-48B7-8A0F-57117EEB8815}" presName="imgShp" presStyleLbl="fgImgPlace1" presStyleIdx="5" presStyleCnt="8" custLinFactX="-5819" custLinFactNeighborX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33216D-03B3-4740-BBC9-8386676DDE5B}" type="pres">
      <dgm:prSet presAssocID="{D503DC58-C360-48B7-8A0F-57117EEB8815}" presName="txShp" presStyleLbl="node1" presStyleIdx="5" presStyleCnt="8" custScaleX="121608" custScaleY="828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37576D-2096-40B8-B398-441989EBC4E6}" type="pres">
      <dgm:prSet presAssocID="{38E36B4A-61B9-4C0B-A6E2-7052C623B19D}" presName="spacing" presStyleCnt="0"/>
      <dgm:spPr/>
      <dgm:t>
        <a:bodyPr/>
        <a:lstStyle/>
        <a:p>
          <a:endParaRPr lang="en-US"/>
        </a:p>
      </dgm:t>
    </dgm:pt>
    <dgm:pt modelId="{409551A6-3F47-4C45-A592-64936B72486D}" type="pres">
      <dgm:prSet presAssocID="{974B222A-CA5B-4B7D-8663-94B5021DD8E9}" presName="composite" presStyleCnt="0"/>
      <dgm:spPr/>
      <dgm:t>
        <a:bodyPr/>
        <a:lstStyle/>
        <a:p>
          <a:endParaRPr lang="en-US"/>
        </a:p>
      </dgm:t>
    </dgm:pt>
    <dgm:pt modelId="{F158B7E1-C43E-48FF-82B2-6CC33EF78328}" type="pres">
      <dgm:prSet presAssocID="{974B222A-CA5B-4B7D-8663-94B5021DD8E9}" presName="imgShp" presStyleLbl="fgImgPlace1" presStyleIdx="6" presStyleCnt="8" custScaleX="121163" custScaleY="92040" custLinFactX="-16557" custLinFactNeighborX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4A1126-681E-460C-96DA-256D67411EF1}" type="pres">
      <dgm:prSet presAssocID="{974B222A-CA5B-4B7D-8663-94B5021DD8E9}" presName="txShp" presStyleLbl="node1" presStyleIdx="6" presStyleCnt="8" custScaleX="121608" custScaleY="82876" custLinFactNeighborX="-28" custLinFactNeighborY="25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5289E-555D-4E2D-9252-2139DA2320C6}" type="pres">
      <dgm:prSet presAssocID="{2D129E47-B34E-4395-91CE-5F9BBA19DF8A}" presName="spacing" presStyleCnt="0"/>
      <dgm:spPr/>
      <dgm:t>
        <a:bodyPr/>
        <a:lstStyle/>
        <a:p>
          <a:endParaRPr lang="en-US"/>
        </a:p>
      </dgm:t>
    </dgm:pt>
    <dgm:pt modelId="{39BBAEEE-3555-462B-8C92-BD22E575148D}" type="pres">
      <dgm:prSet presAssocID="{69E250ED-F344-4B2F-B8B7-A58237B06F58}" presName="composite" presStyleCnt="0"/>
      <dgm:spPr/>
      <dgm:t>
        <a:bodyPr/>
        <a:lstStyle/>
        <a:p>
          <a:endParaRPr lang="en-US"/>
        </a:p>
      </dgm:t>
    </dgm:pt>
    <dgm:pt modelId="{35857B28-B4E9-4390-8335-FFF14A7E4F60}" type="pres">
      <dgm:prSet presAssocID="{69E250ED-F344-4B2F-B8B7-A58237B06F58}" presName="imgShp" presStyleLbl="fgImgPlace1" presStyleIdx="7" presStyleCnt="8" custLinFactX="-24299" custLinFactNeighborX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1BD700-FACD-4966-A84F-E10BF58F2222}" type="pres">
      <dgm:prSet presAssocID="{69E250ED-F344-4B2F-B8B7-A58237B06F58}" presName="txShp" presStyleLbl="node1" presStyleIdx="7" presStyleCnt="8" custScaleX="121608" custScaleY="82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668BC-195C-4A8A-A4B9-BCB3F8379DA0}" srcId="{7CCEFBE4-6FF8-4A1B-B03F-A9B24EBE3B84}" destId="{69E250ED-F344-4B2F-B8B7-A58237B06F58}" srcOrd="7" destOrd="0" parTransId="{DF569056-8C88-4CDD-8B6F-81EAE0DB3D93}" sibTransId="{F7C4E8E5-437A-4C91-A11C-F2BE60A63838}"/>
    <dgm:cxn modelId="{EAA734E5-9545-47EE-9AE2-DA33A610BA66}" srcId="{7CCEFBE4-6FF8-4A1B-B03F-A9B24EBE3B84}" destId="{6EB5CE9E-995D-45C2-921D-281A7E82C2D8}" srcOrd="4" destOrd="0" parTransId="{24239101-EA2F-405C-8C0F-12B4D109A5A5}" sibTransId="{7E83557C-FDDF-401D-8040-964FD8CE063F}"/>
    <dgm:cxn modelId="{C2F35447-18B3-47FC-B44D-992C0CA0FCDD}" srcId="{7CCEFBE4-6FF8-4A1B-B03F-A9B24EBE3B84}" destId="{974B222A-CA5B-4B7D-8663-94B5021DD8E9}" srcOrd="6" destOrd="0" parTransId="{25500F8F-0EAB-4B13-9B77-B23EAD334F85}" sibTransId="{2D129E47-B34E-4395-91CE-5F9BBA19DF8A}"/>
    <dgm:cxn modelId="{3F9A7A15-299A-4A4C-8C3F-8B8E8DC6C7E3}" type="presOf" srcId="{6EB5CE9E-995D-45C2-921D-281A7E82C2D8}" destId="{77A8C5E2-21A7-4BA5-B7F4-B43C4E5D2B59}" srcOrd="0" destOrd="0" presId="urn:microsoft.com/office/officeart/2005/8/layout/vList3#1"/>
    <dgm:cxn modelId="{F383B1A2-4776-48FD-B5A8-D3B31B98A2F9}" srcId="{7CCEFBE4-6FF8-4A1B-B03F-A9B24EBE3B84}" destId="{92102292-A616-4621-8DC8-5E49823ECCC0}" srcOrd="2" destOrd="0" parTransId="{FB57E409-A9E3-403D-972A-510243E75309}" sibTransId="{B6A3F3BB-8AB0-49F7-B034-601A9998CA98}"/>
    <dgm:cxn modelId="{77C1A70F-0AE7-4F86-A616-A9418734D744}" type="presOf" srcId="{92102292-A616-4621-8DC8-5E49823ECCC0}" destId="{2C39D227-5B32-4A60-8C07-93845AECBC47}" srcOrd="0" destOrd="0" presId="urn:microsoft.com/office/officeart/2005/8/layout/vList3#1"/>
    <dgm:cxn modelId="{A0688524-E6BB-4A78-A520-5A0C672CD901}" type="presOf" srcId="{69E250ED-F344-4B2F-B8B7-A58237B06F58}" destId="{D21BD700-FACD-4966-A84F-E10BF58F2222}" srcOrd="0" destOrd="0" presId="urn:microsoft.com/office/officeart/2005/8/layout/vList3#1"/>
    <dgm:cxn modelId="{4D96F6CB-704A-40FE-85E4-A80976B6494B}" srcId="{7CCEFBE4-6FF8-4A1B-B03F-A9B24EBE3B84}" destId="{E19E5846-D798-49D8-9E8A-34DF7438DC09}" srcOrd="3" destOrd="0" parTransId="{415D21D6-6C4C-45E5-BBF9-1D2ADAAD1930}" sibTransId="{A063CC8E-E53B-429E-8867-5930241386F9}"/>
    <dgm:cxn modelId="{E5CBC558-69A8-4C64-8000-BAB165357337}" type="presOf" srcId="{974B222A-CA5B-4B7D-8663-94B5021DD8E9}" destId="{7D4A1126-681E-460C-96DA-256D67411EF1}" srcOrd="0" destOrd="0" presId="urn:microsoft.com/office/officeart/2005/8/layout/vList3#1"/>
    <dgm:cxn modelId="{14C19795-06A5-4B41-B458-303F47D3DA7A}" srcId="{7CCEFBE4-6FF8-4A1B-B03F-A9B24EBE3B84}" destId="{C1A84577-CD0D-4EE8-83D0-FBEEADD8DD93}" srcOrd="0" destOrd="0" parTransId="{15A87A68-F118-401D-8BEB-ABFDEF40675C}" sibTransId="{5092AB86-D99B-4CF3-A6C7-28E83BF071E4}"/>
    <dgm:cxn modelId="{6A1F7ABD-76F7-4CEE-8CD3-3C8C5934CFA9}" type="presOf" srcId="{E19E5846-D798-49D8-9E8A-34DF7438DC09}" destId="{2069BF61-1F22-4F99-9C9B-AFA063EBA0BB}" srcOrd="0" destOrd="0" presId="urn:microsoft.com/office/officeart/2005/8/layout/vList3#1"/>
    <dgm:cxn modelId="{323AEA5D-D7D3-4693-A01B-94C3FE43FD09}" srcId="{7CCEFBE4-6FF8-4A1B-B03F-A9B24EBE3B84}" destId="{D503DC58-C360-48B7-8A0F-57117EEB8815}" srcOrd="5" destOrd="0" parTransId="{1D9D04A8-1877-41EB-BF4E-1F9A72E2CBD2}" sibTransId="{38E36B4A-61B9-4C0B-A6E2-7052C623B19D}"/>
    <dgm:cxn modelId="{5CC7870E-1051-4DDC-B76E-70C05913CCF4}" type="presOf" srcId="{C6FF4990-9DE6-4C27-9942-1348D8A29457}" destId="{8B123B65-9608-4341-839D-44124737B915}" srcOrd="0" destOrd="0" presId="urn:microsoft.com/office/officeart/2005/8/layout/vList3#1"/>
    <dgm:cxn modelId="{346AA683-50BC-49C6-83ED-FDF3FF2FB307}" type="presOf" srcId="{C1A84577-CD0D-4EE8-83D0-FBEEADD8DD93}" destId="{8A1E7522-0D44-4255-8CB2-36D21D111DA2}" srcOrd="0" destOrd="0" presId="urn:microsoft.com/office/officeart/2005/8/layout/vList3#1"/>
    <dgm:cxn modelId="{50AB38AB-4A26-4044-8BC9-73464D3DAABB}" type="presOf" srcId="{7CCEFBE4-6FF8-4A1B-B03F-A9B24EBE3B84}" destId="{77F4D353-8DE4-44C7-9E3A-6AB89D6D5737}" srcOrd="0" destOrd="0" presId="urn:microsoft.com/office/officeart/2005/8/layout/vList3#1"/>
    <dgm:cxn modelId="{3FE53280-5C47-4D06-AEBF-64920642C3E0}" type="presOf" srcId="{D503DC58-C360-48B7-8A0F-57117EEB8815}" destId="{B633216D-03B3-4740-BBC9-8386676DDE5B}" srcOrd="0" destOrd="0" presId="urn:microsoft.com/office/officeart/2005/8/layout/vList3#1"/>
    <dgm:cxn modelId="{9AF10CA5-81BE-4476-863D-96E1069A4AD9}" srcId="{7CCEFBE4-6FF8-4A1B-B03F-A9B24EBE3B84}" destId="{C6FF4990-9DE6-4C27-9942-1348D8A29457}" srcOrd="1" destOrd="0" parTransId="{0AD0BCC0-65D9-47B9-9536-053A0054FBE3}" sibTransId="{B0299053-95AB-4EF3-93EB-047353E8844A}"/>
    <dgm:cxn modelId="{49F7FDBA-1131-40F7-B989-6B87D9C3ADF9}" type="presParOf" srcId="{77F4D353-8DE4-44C7-9E3A-6AB89D6D5737}" destId="{5E39DE43-DA3B-43A3-9B3C-7A264CF017D0}" srcOrd="0" destOrd="0" presId="urn:microsoft.com/office/officeart/2005/8/layout/vList3#1"/>
    <dgm:cxn modelId="{BF160A18-EAD3-442D-BE38-EBCF2FA7BA33}" type="presParOf" srcId="{5E39DE43-DA3B-43A3-9B3C-7A264CF017D0}" destId="{EC52FB9F-4A1F-441E-A931-052D65B200B2}" srcOrd="0" destOrd="0" presId="urn:microsoft.com/office/officeart/2005/8/layout/vList3#1"/>
    <dgm:cxn modelId="{FFEA8832-024E-4875-9317-E4E370FED71F}" type="presParOf" srcId="{5E39DE43-DA3B-43A3-9B3C-7A264CF017D0}" destId="{8A1E7522-0D44-4255-8CB2-36D21D111DA2}" srcOrd="1" destOrd="0" presId="urn:microsoft.com/office/officeart/2005/8/layout/vList3#1"/>
    <dgm:cxn modelId="{E0ECAB4C-B661-4AAB-88E8-CB751B1D024D}" type="presParOf" srcId="{77F4D353-8DE4-44C7-9E3A-6AB89D6D5737}" destId="{FED0FCCA-6E63-4852-BF2B-69710A03275D}" srcOrd="1" destOrd="0" presId="urn:microsoft.com/office/officeart/2005/8/layout/vList3#1"/>
    <dgm:cxn modelId="{21F91DD7-9500-4F55-B1D0-EC9FDF591395}" type="presParOf" srcId="{77F4D353-8DE4-44C7-9E3A-6AB89D6D5737}" destId="{88DAFBA4-8713-4900-B7C3-106E6C026C93}" srcOrd="2" destOrd="0" presId="urn:microsoft.com/office/officeart/2005/8/layout/vList3#1"/>
    <dgm:cxn modelId="{A7773045-A128-4882-BA05-F062E6942511}" type="presParOf" srcId="{88DAFBA4-8713-4900-B7C3-106E6C026C93}" destId="{936C0074-A513-49B0-803D-BDDA901775A5}" srcOrd="0" destOrd="0" presId="urn:microsoft.com/office/officeart/2005/8/layout/vList3#1"/>
    <dgm:cxn modelId="{630D3252-8B93-41E8-AC9F-24F9F91760BD}" type="presParOf" srcId="{88DAFBA4-8713-4900-B7C3-106E6C026C93}" destId="{8B123B65-9608-4341-839D-44124737B915}" srcOrd="1" destOrd="0" presId="urn:microsoft.com/office/officeart/2005/8/layout/vList3#1"/>
    <dgm:cxn modelId="{59DD251C-B6B9-4821-AAEF-F82A0D97CFBD}" type="presParOf" srcId="{77F4D353-8DE4-44C7-9E3A-6AB89D6D5737}" destId="{0A8A7D55-699D-48BF-AA5E-910BF0A1BE88}" srcOrd="3" destOrd="0" presId="urn:microsoft.com/office/officeart/2005/8/layout/vList3#1"/>
    <dgm:cxn modelId="{13CA386D-432A-4807-8994-44D9607D9BA5}" type="presParOf" srcId="{77F4D353-8DE4-44C7-9E3A-6AB89D6D5737}" destId="{9CD9244C-BB0E-4783-93BB-DFB553814805}" srcOrd="4" destOrd="0" presId="urn:microsoft.com/office/officeart/2005/8/layout/vList3#1"/>
    <dgm:cxn modelId="{B02497E5-B007-4E69-A891-774D47A6A6A4}" type="presParOf" srcId="{9CD9244C-BB0E-4783-93BB-DFB553814805}" destId="{8587039A-2093-467C-B6F3-E9551160023F}" srcOrd="0" destOrd="0" presId="urn:microsoft.com/office/officeart/2005/8/layout/vList3#1"/>
    <dgm:cxn modelId="{CD071498-1F41-4004-8290-28F03D01F47B}" type="presParOf" srcId="{9CD9244C-BB0E-4783-93BB-DFB553814805}" destId="{2C39D227-5B32-4A60-8C07-93845AECBC47}" srcOrd="1" destOrd="0" presId="urn:microsoft.com/office/officeart/2005/8/layout/vList3#1"/>
    <dgm:cxn modelId="{5C8911E3-FCF0-44E5-AA6E-55E99342C90F}" type="presParOf" srcId="{77F4D353-8DE4-44C7-9E3A-6AB89D6D5737}" destId="{37CC681A-C398-4EBA-BFE9-2ABCD2D42AB5}" srcOrd="5" destOrd="0" presId="urn:microsoft.com/office/officeart/2005/8/layout/vList3#1"/>
    <dgm:cxn modelId="{2D3C0907-D254-42E6-B62D-B6F2BB452ECF}" type="presParOf" srcId="{77F4D353-8DE4-44C7-9E3A-6AB89D6D5737}" destId="{70BD66F2-AAD1-4AC7-97CE-9C79F5809051}" srcOrd="6" destOrd="0" presId="urn:microsoft.com/office/officeart/2005/8/layout/vList3#1"/>
    <dgm:cxn modelId="{4E1AA632-BCA3-45E0-92DA-3F7B02C31AAB}" type="presParOf" srcId="{70BD66F2-AAD1-4AC7-97CE-9C79F5809051}" destId="{549E3854-0580-47AA-A36E-462623712CD2}" srcOrd="0" destOrd="0" presId="urn:microsoft.com/office/officeart/2005/8/layout/vList3#1"/>
    <dgm:cxn modelId="{81C7F63E-0B0A-44D8-9A26-9B92E607010E}" type="presParOf" srcId="{70BD66F2-AAD1-4AC7-97CE-9C79F5809051}" destId="{2069BF61-1F22-4F99-9C9B-AFA063EBA0BB}" srcOrd="1" destOrd="0" presId="urn:microsoft.com/office/officeart/2005/8/layout/vList3#1"/>
    <dgm:cxn modelId="{0A41B233-BC4A-4869-96C3-F9E3563502F4}" type="presParOf" srcId="{77F4D353-8DE4-44C7-9E3A-6AB89D6D5737}" destId="{63D81010-279F-4527-8C6A-50A85D70F65D}" srcOrd="7" destOrd="0" presId="urn:microsoft.com/office/officeart/2005/8/layout/vList3#1"/>
    <dgm:cxn modelId="{D492EC49-ABFD-4FB9-9100-81F95E90E184}" type="presParOf" srcId="{77F4D353-8DE4-44C7-9E3A-6AB89D6D5737}" destId="{667C9339-DE93-45DB-84E7-E2E997411B0A}" srcOrd="8" destOrd="0" presId="urn:microsoft.com/office/officeart/2005/8/layout/vList3#1"/>
    <dgm:cxn modelId="{64314F29-9963-4979-A39F-31232021212A}" type="presParOf" srcId="{667C9339-DE93-45DB-84E7-E2E997411B0A}" destId="{66527B0E-C7A7-40F8-A712-B65AE36707E4}" srcOrd="0" destOrd="0" presId="urn:microsoft.com/office/officeart/2005/8/layout/vList3#1"/>
    <dgm:cxn modelId="{8F4F6819-6F7D-4BE9-8BB6-54B66975A867}" type="presParOf" srcId="{667C9339-DE93-45DB-84E7-E2E997411B0A}" destId="{77A8C5E2-21A7-4BA5-B7F4-B43C4E5D2B59}" srcOrd="1" destOrd="0" presId="urn:microsoft.com/office/officeart/2005/8/layout/vList3#1"/>
    <dgm:cxn modelId="{5FAE1E36-49EC-4553-8226-50FA6972BF5E}" type="presParOf" srcId="{77F4D353-8DE4-44C7-9E3A-6AB89D6D5737}" destId="{DB7C6D97-3D12-46CE-8EDC-21AD4994D10C}" srcOrd="9" destOrd="0" presId="urn:microsoft.com/office/officeart/2005/8/layout/vList3#1"/>
    <dgm:cxn modelId="{1AC34D79-A4AD-4AB6-8F79-AF5FA6027731}" type="presParOf" srcId="{77F4D353-8DE4-44C7-9E3A-6AB89D6D5737}" destId="{46BD80F1-83F4-4C3A-9F46-96F35AF97B13}" srcOrd="10" destOrd="0" presId="urn:microsoft.com/office/officeart/2005/8/layout/vList3#1"/>
    <dgm:cxn modelId="{4DB6192B-CB69-4F07-840D-B86D8F907ED7}" type="presParOf" srcId="{46BD80F1-83F4-4C3A-9F46-96F35AF97B13}" destId="{588F0751-1FDA-45F1-A88F-0A09F676B829}" srcOrd="0" destOrd="0" presId="urn:microsoft.com/office/officeart/2005/8/layout/vList3#1"/>
    <dgm:cxn modelId="{00ED8394-C0EF-42F7-84CF-7763757D3A08}" type="presParOf" srcId="{46BD80F1-83F4-4C3A-9F46-96F35AF97B13}" destId="{B633216D-03B3-4740-BBC9-8386676DDE5B}" srcOrd="1" destOrd="0" presId="urn:microsoft.com/office/officeart/2005/8/layout/vList3#1"/>
    <dgm:cxn modelId="{F86C5FC4-8CEF-4A75-9683-D94F43E36D76}" type="presParOf" srcId="{77F4D353-8DE4-44C7-9E3A-6AB89D6D5737}" destId="{7137576D-2096-40B8-B398-441989EBC4E6}" srcOrd="11" destOrd="0" presId="urn:microsoft.com/office/officeart/2005/8/layout/vList3#1"/>
    <dgm:cxn modelId="{BC4011ED-9499-484C-A057-E1A29726CBE5}" type="presParOf" srcId="{77F4D353-8DE4-44C7-9E3A-6AB89D6D5737}" destId="{409551A6-3F47-4C45-A592-64936B72486D}" srcOrd="12" destOrd="0" presId="urn:microsoft.com/office/officeart/2005/8/layout/vList3#1"/>
    <dgm:cxn modelId="{2007E574-5C03-4DCD-91E8-B675EA087E6D}" type="presParOf" srcId="{409551A6-3F47-4C45-A592-64936B72486D}" destId="{F158B7E1-C43E-48FF-82B2-6CC33EF78328}" srcOrd="0" destOrd="0" presId="urn:microsoft.com/office/officeart/2005/8/layout/vList3#1"/>
    <dgm:cxn modelId="{6BEE1A48-5E27-4B9F-8A28-62AC936A2EC4}" type="presParOf" srcId="{409551A6-3F47-4C45-A592-64936B72486D}" destId="{7D4A1126-681E-460C-96DA-256D67411EF1}" srcOrd="1" destOrd="0" presId="urn:microsoft.com/office/officeart/2005/8/layout/vList3#1"/>
    <dgm:cxn modelId="{E3DAFF6A-27DC-4452-8452-F03C8329B421}" type="presParOf" srcId="{77F4D353-8DE4-44C7-9E3A-6AB89D6D5737}" destId="{26E5289E-555D-4E2D-9252-2139DA2320C6}" srcOrd="13" destOrd="0" presId="urn:microsoft.com/office/officeart/2005/8/layout/vList3#1"/>
    <dgm:cxn modelId="{A747AF32-6AAA-4DE1-8D83-08323CA0DC48}" type="presParOf" srcId="{77F4D353-8DE4-44C7-9E3A-6AB89D6D5737}" destId="{39BBAEEE-3555-462B-8C92-BD22E575148D}" srcOrd="14" destOrd="0" presId="urn:microsoft.com/office/officeart/2005/8/layout/vList3#1"/>
    <dgm:cxn modelId="{A83C86D1-68AD-4F3E-8576-225AFB309EE0}" type="presParOf" srcId="{39BBAEEE-3555-462B-8C92-BD22E575148D}" destId="{35857B28-B4E9-4390-8335-FFF14A7E4F60}" srcOrd="0" destOrd="0" presId="urn:microsoft.com/office/officeart/2005/8/layout/vList3#1"/>
    <dgm:cxn modelId="{C39BBA85-4022-4849-819E-4352305F333D}" type="presParOf" srcId="{39BBAEEE-3555-462B-8C92-BD22E575148D}" destId="{D21BD700-FACD-4966-A84F-E10BF58F222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BC8D9-3951-416E-BD83-17AA6C70A3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D0086-4DDD-4D01-9378-51419061ABC8}">
      <dgm:prSet custT="1"/>
      <dgm:spPr/>
      <dgm:t>
        <a:bodyPr/>
        <a:lstStyle/>
        <a:p>
          <a:r>
            <a:rPr lang="en-GB" sz="2400" dirty="0" smtClean="0"/>
            <a:t>Aiming to foster Arab trade </a:t>
          </a:r>
          <a:r>
            <a:rPr lang="en-GB" sz="2400" dirty="0" smtClean="0">
              <a:solidFill>
                <a:srgbClr val="FFFF00"/>
              </a:solidFill>
            </a:rPr>
            <a:t>BY IMPROVING COMPETITIVENESS, </a:t>
          </a:r>
          <a:r>
            <a:rPr lang="en-GB" sz="2400" dirty="0" smtClean="0">
              <a:solidFill>
                <a:srgbClr val="C00000"/>
              </a:solidFill>
            </a:rPr>
            <a:t>PROMOTING TRADE AND TRADE COOPERATION </a:t>
          </a:r>
          <a:r>
            <a:rPr lang="en-GB" sz="2400" dirty="0" smtClean="0">
              <a:solidFill>
                <a:srgbClr val="FFFF00"/>
              </a:solidFill>
            </a:rPr>
            <a:t>FOR</a:t>
          </a:r>
          <a:r>
            <a:rPr lang="en-GB" sz="2400" dirty="0" smtClean="0">
              <a:solidFill>
                <a:srgbClr val="C00000"/>
              </a:solidFill>
            </a:rPr>
            <a:t> </a:t>
          </a:r>
          <a:r>
            <a:rPr lang="en-GB" sz="2400" dirty="0" smtClean="0">
              <a:solidFill>
                <a:srgbClr val="FFFF00"/>
              </a:solidFill>
            </a:rPr>
            <a:t>ECONOMIC INTEGRATION AND NEW JOBS FOR YOUTH  </a:t>
          </a:r>
          <a:endParaRPr lang="en-US" sz="2400" dirty="0">
            <a:solidFill>
              <a:srgbClr val="FFFF00"/>
            </a:solidFill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3F0770F1-22F9-4098-9E5D-AFA9E7CC1DE2}" type="parTrans" cxnId="{F2959DE8-97D8-4D1B-ABFA-1D1461274418}">
      <dgm:prSet/>
      <dgm:spPr/>
      <dgm:t>
        <a:bodyPr/>
        <a:lstStyle/>
        <a:p>
          <a:endParaRPr lang="en-US"/>
        </a:p>
      </dgm:t>
    </dgm:pt>
    <dgm:pt modelId="{C5E9E0FD-F480-42B0-9280-2E678E70418C}" type="sibTrans" cxnId="{F2959DE8-97D8-4D1B-ABFA-1D1461274418}">
      <dgm:prSet/>
      <dgm:spPr/>
      <dgm:t>
        <a:bodyPr/>
        <a:lstStyle/>
        <a:p>
          <a:endParaRPr lang="en-US"/>
        </a:p>
      </dgm:t>
    </dgm:pt>
    <dgm:pt modelId="{EB74813C-C290-4877-812C-29D083CF5CF7}">
      <dgm:prSet custT="1"/>
      <dgm:spPr/>
      <dgm:t>
        <a:bodyPr/>
        <a:lstStyle/>
        <a:p>
          <a:pPr algn="ctr"/>
          <a:r>
            <a:rPr lang="en-GB" sz="2400" dirty="0" smtClean="0"/>
            <a:t>Multi-Donor, Multi-Country and Multi-Agency  </a:t>
          </a:r>
          <a:r>
            <a:rPr lang="en-US" sz="2400" dirty="0" smtClean="0"/>
            <a:t>Regional Trade Development &amp; Integration Program </a:t>
          </a:r>
        </a:p>
        <a:p>
          <a:pPr algn="ctr"/>
          <a:r>
            <a:rPr lang="en-US" sz="2400" dirty="0" smtClean="0"/>
            <a:t>under the theme of Aid for Trade </a:t>
          </a:r>
          <a:endParaRPr lang="en-US" sz="2400" dirty="0"/>
        </a:p>
      </dgm:t>
    </dgm:pt>
    <dgm:pt modelId="{E6AC81D7-E88E-4F41-8FBB-4C63E6923AAD}" type="parTrans" cxnId="{D7EE5A70-01DE-4A27-B834-8DD6ECD2A138}">
      <dgm:prSet/>
      <dgm:spPr/>
      <dgm:t>
        <a:bodyPr/>
        <a:lstStyle/>
        <a:p>
          <a:endParaRPr lang="en-US"/>
        </a:p>
      </dgm:t>
    </dgm:pt>
    <dgm:pt modelId="{473AC4C8-D70D-4B2B-BCDD-ED3EC68C4ABB}" type="sibTrans" cxnId="{D7EE5A70-01DE-4A27-B834-8DD6ECD2A138}">
      <dgm:prSet/>
      <dgm:spPr/>
      <dgm:t>
        <a:bodyPr/>
        <a:lstStyle/>
        <a:p>
          <a:endParaRPr lang="en-US"/>
        </a:p>
      </dgm:t>
    </dgm:pt>
    <dgm:pt modelId="{75599391-1EC2-484F-AF9F-AA494B8DEF99}" type="pres">
      <dgm:prSet presAssocID="{ED4BC8D9-3951-416E-BD83-17AA6C70A3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8F6B1A-70FB-4D0F-BB85-8C0C80FD855F}" type="pres">
      <dgm:prSet presAssocID="{EB74813C-C290-4877-812C-29D083CF5CF7}" presName="parentText" presStyleLbl="node1" presStyleIdx="0" presStyleCnt="2" custScaleY="94371" custLinFactY="-49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3F538-FBB1-420F-AD10-7B3EAEFB8FC4}" type="pres">
      <dgm:prSet presAssocID="{473AC4C8-D70D-4B2B-BCDD-ED3EC68C4ABB}" presName="spacer" presStyleCnt="0"/>
      <dgm:spPr/>
    </dgm:pt>
    <dgm:pt modelId="{924E0BD3-33FF-4D31-9761-180A9A438AC2}" type="pres">
      <dgm:prSet presAssocID="{52DD0086-4DDD-4D01-9378-51419061ABC8}" presName="parentText" presStyleLbl="node1" presStyleIdx="1" presStyleCnt="2" custLinFactNeighborY="-693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59DE8-97D8-4D1B-ABFA-1D1461274418}" srcId="{ED4BC8D9-3951-416E-BD83-17AA6C70A35B}" destId="{52DD0086-4DDD-4D01-9378-51419061ABC8}" srcOrd="1" destOrd="0" parTransId="{3F0770F1-22F9-4098-9E5D-AFA9E7CC1DE2}" sibTransId="{C5E9E0FD-F480-42B0-9280-2E678E70418C}"/>
    <dgm:cxn modelId="{CF6B7C2A-1558-415A-AFA7-B78F69FB82B4}" type="presOf" srcId="{52DD0086-4DDD-4D01-9378-51419061ABC8}" destId="{924E0BD3-33FF-4D31-9761-180A9A438AC2}" srcOrd="0" destOrd="0" presId="urn:microsoft.com/office/officeart/2005/8/layout/vList2"/>
    <dgm:cxn modelId="{D7EE5A70-01DE-4A27-B834-8DD6ECD2A138}" srcId="{ED4BC8D9-3951-416E-BD83-17AA6C70A35B}" destId="{EB74813C-C290-4877-812C-29D083CF5CF7}" srcOrd="0" destOrd="0" parTransId="{E6AC81D7-E88E-4F41-8FBB-4C63E6923AAD}" sibTransId="{473AC4C8-D70D-4B2B-BCDD-ED3EC68C4ABB}"/>
    <dgm:cxn modelId="{5CB8FF21-850F-4755-AB12-101FCEC2054A}" type="presOf" srcId="{EB74813C-C290-4877-812C-29D083CF5CF7}" destId="{228F6B1A-70FB-4D0F-BB85-8C0C80FD855F}" srcOrd="0" destOrd="0" presId="urn:microsoft.com/office/officeart/2005/8/layout/vList2"/>
    <dgm:cxn modelId="{762939C0-69FA-4C35-8454-9FACF1DD1BA8}" type="presOf" srcId="{ED4BC8D9-3951-416E-BD83-17AA6C70A35B}" destId="{75599391-1EC2-484F-AF9F-AA494B8DEF99}" srcOrd="0" destOrd="0" presId="urn:microsoft.com/office/officeart/2005/8/layout/vList2"/>
    <dgm:cxn modelId="{51B30F2E-BD38-41F3-AFD3-678C02ABCA48}" type="presParOf" srcId="{75599391-1EC2-484F-AF9F-AA494B8DEF99}" destId="{228F6B1A-70FB-4D0F-BB85-8C0C80FD855F}" srcOrd="0" destOrd="0" presId="urn:microsoft.com/office/officeart/2005/8/layout/vList2"/>
    <dgm:cxn modelId="{09CCB999-6EEF-471F-9F36-252640071EC4}" type="presParOf" srcId="{75599391-1EC2-484F-AF9F-AA494B8DEF99}" destId="{2723F538-FBB1-420F-AD10-7B3EAEFB8FC4}" srcOrd="1" destOrd="0" presId="urn:microsoft.com/office/officeart/2005/8/layout/vList2"/>
    <dgm:cxn modelId="{CA641A99-432D-45FB-9641-45468B3DD9F4}" type="presParOf" srcId="{75599391-1EC2-484F-AF9F-AA494B8DEF99}" destId="{924E0BD3-33FF-4D31-9761-180A9A438A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DC692-5CCF-4EAC-8251-ABD228979B7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F3C57-F727-46B9-9B71-62769BA78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082305-2F4A-42BC-861A-3F0B97B6076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3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B361FE-2521-4453-BF95-A487D56CA151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0181B-A8F2-483E-90B2-91B9FBD6E9FF}" type="slidenum">
              <a:rPr lang="en-US" smtClean="0">
                <a:solidFill>
                  <a:srgbClr val="000000"/>
                </a:solidFill>
                <a:latin typeface="Lucida Grande"/>
                <a:ea typeface="MS PGothic"/>
                <a:cs typeface="MS PGothic"/>
              </a:rPr>
              <a:pPr/>
              <a:t>5</a:t>
            </a:fld>
            <a:endParaRPr lang="en-US" smtClean="0">
              <a:solidFill>
                <a:srgbClr val="000000"/>
              </a:solidFill>
              <a:latin typeface="Lucida Grande"/>
              <a:ea typeface="MS PGothic"/>
              <a:cs typeface="MS PGothic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429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207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self explanatory slide demonstrating TCPP’s old modus operandi. Slide #6 explain that ITFC was not able to properly</a:t>
            </a:r>
            <a:r>
              <a:rPr lang="en-US" baseline="0" dirty="0" smtClean="0"/>
              <a:t> address the needs of MCs with this approach. In the slide #7, we give the detail information why TCPP was not able to response properly to the needs of MCs.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F5C2-E5C9-4DEC-A808-F80997ACC1E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of 96 different activities, projects, initiatives were undertaken by ITFC/TCPP,</a:t>
            </a:r>
            <a:r>
              <a:rPr lang="en-US" baseline="0" dirty="0" smtClean="0"/>
              <a:t> which were integrated into the Executive 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F5C2-E5C9-4DEC-A808-F80997ACC1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0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err="1" smtClean="0"/>
              <a:t>Bismillah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Salat</a:t>
            </a:r>
            <a:r>
              <a:rPr lang="en-US" baseline="0" dirty="0" smtClean="0"/>
              <a:t> &amp; Salam on </a:t>
            </a:r>
            <a:r>
              <a:rPr lang="en-US" baseline="0" dirty="0" err="1" smtClean="0"/>
              <a:t>Rasul</a:t>
            </a:r>
            <a:r>
              <a:rPr lang="en-US" baseline="0" dirty="0" smtClean="0"/>
              <a:t> SAV and His </a:t>
            </a:r>
            <a:r>
              <a:rPr lang="en-US" baseline="0" dirty="0" err="1" smtClean="0"/>
              <a:t>Ehli-Beyt</a:t>
            </a:r>
            <a:r>
              <a:rPr lang="en-US" baseline="0" dirty="0" smtClean="0"/>
              <a:t> and his close friends;</a:t>
            </a:r>
          </a:p>
          <a:p>
            <a:pPr rtl="0"/>
            <a:endParaRPr lang="en-US" baseline="0" dirty="0" smtClean="0"/>
          </a:p>
          <a:p>
            <a:pPr rtl="0"/>
            <a:r>
              <a:rPr lang="en-US" baseline="0" dirty="0" smtClean="0"/>
              <a:t>Actually, this first slight is giving the main message of the presentation;</a:t>
            </a:r>
          </a:p>
          <a:p>
            <a:pPr rtl="0"/>
            <a:endParaRPr lang="en-US" baseline="0" dirty="0" smtClean="0"/>
          </a:p>
          <a:p>
            <a:pPr rtl="0"/>
            <a:r>
              <a:rPr lang="en-US" baseline="0" dirty="0" err="1" smtClean="0"/>
              <a:t>i</a:t>
            </a:r>
            <a:r>
              <a:rPr lang="en-US" baseline="0" dirty="0" smtClean="0"/>
              <a:t>) There is a paradigm change in TCPP’s modus operandi, where developing partnership is the way taken to meet the trade development needs of MCs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F5C2-E5C9-4DEC-A808-F80997ACC1E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2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B361FE-2521-4453-BF95-A487D56CA151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58A9-63A1-4320-9675-B34DD10427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3622-4ACF-4C02-98FB-B552C7545EA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0698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A0D1-606C-43D4-B044-55CA25362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902C-08F1-489F-8172-FCA9FA5A1235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7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FE90-F200-4AAE-B536-A4B704EAB4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C452-9D4D-4ADC-8B10-49A728BCFC9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6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6400" y="3770313"/>
            <a:ext cx="5689600" cy="990600"/>
          </a:xfrm>
        </p:spPr>
        <p:txBody>
          <a:bodyPr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6985" y="4876800"/>
            <a:ext cx="5679017" cy="838200"/>
          </a:xfrm>
        </p:spPr>
        <p:txBody>
          <a:bodyPr/>
          <a:lstStyle>
            <a:lvl1pPr marL="0" indent="0">
              <a:buFont typeface="Times" pitchFamily="48" charset="0"/>
              <a:buNone/>
              <a:defRPr sz="2400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499D-5ED9-4A88-B0D0-8446DDA326AF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D72D-C149-4008-99C1-8E7414D2EA96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0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9EA5-99EF-4E4D-8F28-632FBFCA69B6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6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2" y="1447801"/>
            <a:ext cx="5651500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1403" y="1447801"/>
            <a:ext cx="5651500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1518-01D3-456A-92FE-F8A029C8E92F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6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2846-33F1-48E3-9672-15B7FE6CAD24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3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2058-B8D7-40CA-9B19-7F9B4ECBAA66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6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9834-84BE-47C1-AF44-544670A0D4CD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15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4012-3DDD-4BFB-A8C3-4FD4CE81DD4E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new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6"/>
            <a:ext cx="12192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2"/>
          <p:cNvSpPr txBox="1"/>
          <p:nvPr userDrawn="1"/>
        </p:nvSpPr>
        <p:spPr>
          <a:xfrm>
            <a:off x="4405474" y="6640514"/>
            <a:ext cx="338105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spc="300" dirty="0">
                <a:solidFill>
                  <a:srgbClr val="C0504D">
                    <a:lumMod val="50000"/>
                  </a:srgbClr>
                </a:solidFill>
                <a:latin typeface="Perpetua Titling MT" pitchFamily="18" charset="0"/>
              </a:rPr>
              <a:t>Islamic Development Bank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11772900" y="6650038"/>
            <a:ext cx="609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eaLnBrk="1" hangingPunct="1">
              <a:defRPr lang="en-GB" sz="2000" b="1" kern="1200" spc="300" baseline="0">
                <a:solidFill>
                  <a:srgbClr val="99FFCC"/>
                </a:solidFill>
                <a:latin typeface="Perpetua Titling MT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2D6CDB-7896-406B-B1D2-81100C7B716E}" type="slidenum">
              <a:rPr lang="ar-SA" sz="1050" b="0" smtClean="0">
                <a:solidFill>
                  <a:srgbClr val="4F81BD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n-US" sz="1050" b="0" dirty="0">
              <a:solidFill>
                <a:srgbClr val="4F81BD">
                  <a:lumMod val="10000"/>
                </a:srgbClr>
              </a:solidFill>
            </a:endParaRPr>
          </a:p>
        </p:txBody>
      </p:sp>
      <p:cxnSp>
        <p:nvCxnSpPr>
          <p:cNvPr id="7" name="Straight Connector 11"/>
          <p:cNvCxnSpPr>
            <a:cxnSpLocks noChangeShapeType="1"/>
          </p:cNvCxnSpPr>
          <p:nvPr userDrawn="1"/>
        </p:nvCxnSpPr>
        <p:spPr bwMode="auto">
          <a:xfrm>
            <a:off x="2495551" y="6678614"/>
            <a:ext cx="7315200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1143000"/>
          </a:xfrm>
        </p:spPr>
        <p:txBody>
          <a:bodyPr/>
          <a:lstStyle>
            <a:lvl1pPr algn="l"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C48F-EE44-4E49-8891-ED7DC3E4C1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6DFD-B5D2-4A3A-9C60-5490955415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79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5833-3ABE-4159-BDB1-21703967D395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57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DE59-947D-4501-8ED3-319EFB3B320C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3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6351" y="381001"/>
            <a:ext cx="2876549" cy="5405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2" y="381001"/>
            <a:ext cx="8426452" cy="5405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8768-0D25-4BA4-A30D-48E9B3ECD89B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2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06400" y="3770313"/>
            <a:ext cx="5689600" cy="990600"/>
          </a:xfrm>
        </p:spPr>
        <p:txBody>
          <a:bodyPr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6985" y="4876800"/>
            <a:ext cx="5679017" cy="838200"/>
          </a:xfrm>
        </p:spPr>
        <p:txBody>
          <a:bodyPr/>
          <a:lstStyle>
            <a:lvl1pPr marL="0" indent="0">
              <a:buFont typeface="Times" pitchFamily="48" charset="0"/>
              <a:buNone/>
              <a:defRPr sz="2400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499D-5ED9-4A88-B0D0-8446DDA326AF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18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D72D-C149-4008-99C1-8E7414D2EA96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9EA5-99EF-4E4D-8F28-632FBFCA69B6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2" y="1447801"/>
            <a:ext cx="5651500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1403" y="1447801"/>
            <a:ext cx="5651500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1518-01D3-456A-92FE-F8A029C8E92F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6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2846-33F1-48E3-9672-15B7FE6CAD24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3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2058-B8D7-40CA-9B19-7F9B4ECBAA66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15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9834-84BE-47C1-AF44-544670A0D4CD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4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C0C9-CD2F-42FF-8D89-83CCB1CD68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974F-844E-4F25-B2AD-A3EE4A4624D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4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4012-3DDD-4BFB-A8C3-4FD4CE81DD4E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32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5833-3ABE-4159-BDB1-21703967D395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6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DE59-947D-4501-8ED3-319EFB3B320C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15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6351" y="381001"/>
            <a:ext cx="2876549" cy="5405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2" y="381001"/>
            <a:ext cx="8426452" cy="5405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8768-0D25-4BA4-A30D-48E9B3ECD89B}" type="slidenum">
              <a:rPr lang="en-US">
                <a:solidFill>
                  <a:srgbClr val="C400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75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06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49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50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11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13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02FB-CAF4-4C52-8F02-D15A04D76D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2C4E-C595-4FF1-90F0-0C068A1DB2E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2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56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56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63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92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89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A84-111B-4E02-9CB1-81C5BC28846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0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E92-45DC-4348-8FAE-69FFB32BE8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22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F3BA-2FE0-4CB8-96DF-1A02534AAE1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53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B2E2-49A9-46B9-8A3D-0F91687766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50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E747-01E9-4CD4-B308-935FB63105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1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BC66-E717-4BCF-8D91-D8BE6786FA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ED6A-EA40-4F8D-9908-D8A87B6A973E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24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50F6-2ADA-4740-9068-B2F5007C08B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75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CB84-70E9-4762-88E2-188D084CB1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49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939E-48B9-414B-90E3-D8EDC603A6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09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3F5D-5379-421F-BBD3-62FA287E0B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2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9F10-92DA-4C75-A9E1-FDDE0929AAE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75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823F-D51A-429D-8FFB-3C8C9F4E7C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240C-5FD8-40A4-A7BE-42110120FC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0E3E-DDAB-4314-BE14-001621398F3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4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E26E-4F34-4E3D-97E1-098E3D6C36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9500-8DCF-4D92-A7E8-97D65393F18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5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D83D-87E1-4354-8FAC-087FF300F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8138-021F-4E31-AEB1-4B0540DE832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7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8D47-FCB3-44DB-A368-E49D718E91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1E69-96B1-4424-BC1D-73E062C55BA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1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57C999-A1CA-4D03-9A6C-DA1EB0FDB5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D52463-5E67-4277-82B1-A48A2784F8FF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5" name="Line 19"/>
          <p:cNvSpPr>
            <a:spLocks noChangeShapeType="1"/>
          </p:cNvSpPr>
          <p:nvPr/>
        </p:nvSpPr>
        <p:spPr bwMode="auto">
          <a:xfrm>
            <a:off x="381001" y="6473825"/>
            <a:ext cx="11391900" cy="0"/>
          </a:xfrm>
          <a:prstGeom prst="line">
            <a:avLst/>
          </a:prstGeom>
          <a:noFill/>
          <a:ln w="9525">
            <a:solidFill>
              <a:srgbClr val="BBADA7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300" y="6524627"/>
            <a:ext cx="386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chemeClr val="bg2"/>
                </a:solidFill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68367" y="653415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tx2"/>
                </a:solidFill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9796AB-CC70-4A21-9F4A-9F72A4219BAC}" type="slidenum">
              <a:rPr lang="en-US">
                <a:solidFill>
                  <a:srgbClr val="C4006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66701" y="381000"/>
            <a:ext cx="11506201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1" y="1447801"/>
            <a:ext cx="11506201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81002" y="1276350"/>
            <a:ext cx="11391900" cy="0"/>
          </a:xfrm>
          <a:prstGeom prst="line">
            <a:avLst/>
          </a:prstGeom>
          <a:noFill/>
          <a:ln w="9525">
            <a:solidFill>
              <a:srgbClr val="BBADA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Lucida Grande" pitchFamily="48" charset="0"/>
              <a:ea typeface="ＭＳ Ｐゴシック" pitchFamily="48" charset="-128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381002" y="6473825"/>
            <a:ext cx="11391900" cy="0"/>
          </a:xfrm>
          <a:prstGeom prst="line">
            <a:avLst/>
          </a:prstGeom>
          <a:noFill/>
          <a:ln w="9525">
            <a:solidFill>
              <a:srgbClr val="BBADA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Lucida Grande" pitchFamily="48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00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Times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9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300" y="6524627"/>
            <a:ext cx="386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chemeClr val="bg2"/>
                </a:solidFill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08080"/>
                </a:solidFill>
              </a:rPr>
              <a:t>Copyright © ITFC 2014</a:t>
            </a:r>
            <a:endParaRPr lang="en-US" sz="140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68367" y="653415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tx2"/>
                </a:solidFill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9796AB-CC70-4A21-9F4A-9F72A4219BAC}" type="slidenum">
              <a:rPr lang="en-US">
                <a:solidFill>
                  <a:srgbClr val="C4006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C40063"/>
              </a:solidFill>
            </a:endParaRP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66701" y="381000"/>
            <a:ext cx="11506201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1" y="1447801"/>
            <a:ext cx="11506201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81002" y="1276350"/>
            <a:ext cx="11391900" cy="0"/>
          </a:xfrm>
          <a:prstGeom prst="line">
            <a:avLst/>
          </a:prstGeom>
          <a:noFill/>
          <a:ln w="9525">
            <a:solidFill>
              <a:srgbClr val="BBADA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Lucida Grande" pitchFamily="48" charset="0"/>
              <a:ea typeface="ＭＳ Ｐゴシック" pitchFamily="48" charset="-128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381002" y="6473825"/>
            <a:ext cx="11391900" cy="0"/>
          </a:xfrm>
          <a:prstGeom prst="line">
            <a:avLst/>
          </a:prstGeom>
          <a:noFill/>
          <a:ln w="9525">
            <a:solidFill>
              <a:srgbClr val="BBADA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Lucida Grande" pitchFamily="48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50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Times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9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B625-B219-4E0E-8266-7726ED3CA6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C35B-06C0-408E-8410-254567CB9F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7A114-60D3-437B-839B-BFAF280AA6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0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diagramLayout" Target="../diagrams/layout2.xml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diagramData" Target="../diagrams/data2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5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5.gif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9.JP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a/Flag_of_Kuwait.svg" TargetMode="External"/><Relationship Id="rId13" Type="http://schemas.openxmlformats.org/officeDocument/2006/relationships/image" Target="../media/image67.png"/><Relationship Id="rId18" Type="http://schemas.openxmlformats.org/officeDocument/2006/relationships/hyperlink" Target="http://upload.wikimedia.org/wikipedia/commons/d/dd/Flag_of_Oman.svg" TargetMode="External"/><Relationship Id="rId26" Type="http://schemas.openxmlformats.org/officeDocument/2006/relationships/hyperlink" Target="http://upload.wikimedia.org/wikipedia/commons/0/00/Flag_of_Palestine.svg" TargetMode="External"/><Relationship Id="rId39" Type="http://schemas.openxmlformats.org/officeDocument/2006/relationships/image" Target="../media/image80.png"/><Relationship Id="rId3" Type="http://schemas.openxmlformats.org/officeDocument/2006/relationships/image" Target="../media/image62.png"/><Relationship Id="rId21" Type="http://schemas.openxmlformats.org/officeDocument/2006/relationships/image" Target="../media/image71.png"/><Relationship Id="rId34" Type="http://schemas.openxmlformats.org/officeDocument/2006/relationships/hyperlink" Target="http://upload.wikimedia.org/wikipedia/commons/5/59/Flag_of_Lebanon.svg" TargetMode="External"/><Relationship Id="rId42" Type="http://schemas.openxmlformats.org/officeDocument/2006/relationships/image" Target="../media/image82.png"/><Relationship Id="rId7" Type="http://schemas.openxmlformats.org/officeDocument/2006/relationships/image" Target="../media/image64.png"/><Relationship Id="rId12" Type="http://schemas.openxmlformats.org/officeDocument/2006/relationships/hyperlink" Target="http://upload.wikimedia.org/wikipedia/commons/c/ce/Flag_of_Tunisia.svg" TargetMode="External"/><Relationship Id="rId17" Type="http://schemas.openxmlformats.org/officeDocument/2006/relationships/image" Target="../media/image69.png"/><Relationship Id="rId25" Type="http://schemas.openxmlformats.org/officeDocument/2006/relationships/image" Target="../media/image73.png"/><Relationship Id="rId33" Type="http://schemas.openxmlformats.org/officeDocument/2006/relationships/image" Target="../media/image77.png"/><Relationship Id="rId38" Type="http://schemas.openxmlformats.org/officeDocument/2006/relationships/hyperlink" Target="http://upload.wikimedia.org/wikipedia/commons/3/34/Flag_of_Djibouti.svg" TargetMode="External"/><Relationship Id="rId2" Type="http://schemas.openxmlformats.org/officeDocument/2006/relationships/hyperlink" Target="http://upload.wikimedia.org/wikipedia/commons/c/c0/Flag_of_Jordan.svg" TargetMode="External"/><Relationship Id="rId16" Type="http://schemas.openxmlformats.org/officeDocument/2006/relationships/hyperlink" Target="http://upload.wikimedia.org/wikipedia/commons/7/77/Flag_of_Algeria.svg" TargetMode="External"/><Relationship Id="rId20" Type="http://schemas.openxmlformats.org/officeDocument/2006/relationships/hyperlink" Target="http://upload.wikimedia.org/wikipedia/commons/f/f6/Flag_of_Iraq.svg" TargetMode="External"/><Relationship Id="rId29" Type="http://schemas.openxmlformats.org/officeDocument/2006/relationships/image" Target="../media/image75.png"/><Relationship Id="rId41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pload.wikimedia.org/wikipedia/commons/f/fe/Flag_of_Egypt.svg" TargetMode="External"/><Relationship Id="rId11" Type="http://schemas.openxmlformats.org/officeDocument/2006/relationships/image" Target="../media/image66.png"/><Relationship Id="rId24" Type="http://schemas.openxmlformats.org/officeDocument/2006/relationships/hyperlink" Target="http://upload.wikimedia.org/wikipedia/commons/5/53/Flag_of_Syria.svg" TargetMode="External"/><Relationship Id="rId32" Type="http://schemas.openxmlformats.org/officeDocument/2006/relationships/hyperlink" Target="http://upload.wikimedia.org/wikipedia/commons/archive/4/43/20131222132140!Flag_of_Mauritania.svg" TargetMode="External"/><Relationship Id="rId37" Type="http://schemas.openxmlformats.org/officeDocument/2006/relationships/image" Target="../media/image79.png"/><Relationship Id="rId40" Type="http://schemas.openxmlformats.org/officeDocument/2006/relationships/hyperlink" Target="http://upload.wikimedia.org/wikipedia/commons/0/01/Flag_of_Sudan.svg" TargetMode="External"/><Relationship Id="rId5" Type="http://schemas.openxmlformats.org/officeDocument/2006/relationships/image" Target="../media/image63.png"/><Relationship Id="rId15" Type="http://schemas.openxmlformats.org/officeDocument/2006/relationships/image" Target="../media/image68.png"/><Relationship Id="rId23" Type="http://schemas.openxmlformats.org/officeDocument/2006/relationships/image" Target="../media/image72.png"/><Relationship Id="rId28" Type="http://schemas.openxmlformats.org/officeDocument/2006/relationships/hyperlink" Target="http://upload.wikimedia.org/wikipedia/commons/0/05/Flag_of_Libya.svg" TargetMode="External"/><Relationship Id="rId36" Type="http://schemas.openxmlformats.org/officeDocument/2006/relationships/hyperlink" Target="http://upload.wikimedia.org/wikipedia/commons/6/65/Flag_of_Qatar.svg" TargetMode="External"/><Relationship Id="rId10" Type="http://schemas.openxmlformats.org/officeDocument/2006/relationships/hyperlink" Target="http://upload.wikimedia.org/wikipedia/commons/c/cb/Flag_of_the_United_Arab_Emirates.svg" TargetMode="External"/><Relationship Id="rId19" Type="http://schemas.openxmlformats.org/officeDocument/2006/relationships/image" Target="../media/image70.png"/><Relationship Id="rId31" Type="http://schemas.openxmlformats.org/officeDocument/2006/relationships/image" Target="../media/image76.png"/><Relationship Id="rId4" Type="http://schemas.openxmlformats.org/officeDocument/2006/relationships/hyperlink" Target="http://upload.wikimedia.org/wikipedia/commons/0/0d/Flag_of_Saudi_Arabia.svg" TargetMode="External"/><Relationship Id="rId9" Type="http://schemas.openxmlformats.org/officeDocument/2006/relationships/image" Target="../media/image65.png"/><Relationship Id="rId14" Type="http://schemas.openxmlformats.org/officeDocument/2006/relationships/hyperlink" Target="http://upload.wikimedia.org/wikipedia/commons/2/2c/Flag_of_Bahrain.svg" TargetMode="External"/><Relationship Id="rId22" Type="http://schemas.openxmlformats.org/officeDocument/2006/relationships/hyperlink" Target="http://upload.wikimedia.org/wikipedia/commons/a/a0/Flag_of_Somalia.svg" TargetMode="External"/><Relationship Id="rId27" Type="http://schemas.openxmlformats.org/officeDocument/2006/relationships/image" Target="../media/image74.png"/><Relationship Id="rId30" Type="http://schemas.openxmlformats.org/officeDocument/2006/relationships/hyperlink" Target="http://upload.wikimedia.org/wikipedia/commons/2/2c/Flag_of_Morocco.svg" TargetMode="External"/><Relationship Id="rId35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8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5.jpeg"/><Relationship Id="rId7" Type="http://schemas.openxmlformats.org/officeDocument/2006/relationships/image" Target="../media/image8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6.jpeg"/><Relationship Id="rId5" Type="http://schemas.openxmlformats.org/officeDocument/2006/relationships/image" Target="../media/image89.jpg"/><Relationship Id="rId4" Type="http://schemas.openxmlformats.org/officeDocument/2006/relationships/image" Target="../media/image88.jpeg"/><Relationship Id="rId9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5.jpeg"/><Relationship Id="rId7" Type="http://schemas.openxmlformats.org/officeDocument/2006/relationships/image" Target="../media/image8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6.jpeg"/><Relationship Id="rId5" Type="http://schemas.openxmlformats.org/officeDocument/2006/relationships/image" Target="../media/image89.jpg"/><Relationship Id="rId4" Type="http://schemas.openxmlformats.org/officeDocument/2006/relationships/image" Target="../media/image88.jpeg"/><Relationship Id="rId9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karaca@isdb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4.jp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g"/><Relationship Id="rId10" Type="http://schemas.microsoft.com/office/2007/relationships/hdphoto" Target="../media/hdphoto2.wdp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29" y="5724477"/>
            <a:ext cx="816443" cy="86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1288472" y="622257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808080"/>
                </a:solidFill>
                <a:latin typeface="Arial" pitchFamily="34" charset="0"/>
              </a:rPr>
              <a:t>Islamic </a:t>
            </a:r>
            <a:r>
              <a:rPr lang="en-US" sz="1100" dirty="0">
                <a:solidFill>
                  <a:srgbClr val="808080"/>
                </a:solidFill>
                <a:latin typeface="Arial" pitchFamily="34" charset="0"/>
              </a:rPr>
              <a:t>Development Bank </a:t>
            </a:r>
            <a:r>
              <a:rPr lang="en-US" sz="1100" dirty="0" smtClean="0">
                <a:solidFill>
                  <a:srgbClr val="808080"/>
                </a:solidFill>
                <a:latin typeface="Arial" pitchFamily="34" charset="0"/>
              </a:rPr>
              <a:t> </a:t>
            </a:r>
            <a:r>
              <a:rPr lang="ar-SA" sz="1100" dirty="0" smtClean="0">
                <a:solidFill>
                  <a:srgbClr val="808080"/>
                </a:solidFill>
                <a:latin typeface="Arial" pitchFamily="34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latin typeface="Arial" pitchFamily="34" charset="0"/>
              </a:rPr>
              <a:t/>
            </a:r>
            <a:br>
              <a:rPr lang="en-US" sz="1100" dirty="0">
                <a:solidFill>
                  <a:srgbClr val="808080"/>
                </a:solidFill>
                <a:latin typeface="Arial" pitchFamily="34" charset="0"/>
              </a:rPr>
            </a:br>
            <a:endParaRPr lang="en-US" sz="1100" dirty="0">
              <a:solidFill>
                <a:srgbClr val="808080"/>
              </a:solidFill>
              <a:latin typeface="Arial" pitchFamily="34" charset="0"/>
            </a:endParaRPr>
          </a:p>
        </p:txBody>
      </p:sp>
      <p:pic>
        <p:nvPicPr>
          <p:cNvPr id="22" name="Picture 4" descr="C:\Documents and Settings\290860\Desktop\Slide158.TIF"/>
          <p:cNvPicPr>
            <a:picLocks noChangeAspect="1" noChangeArrowheads="1"/>
          </p:cNvPicPr>
          <p:nvPr/>
        </p:nvPicPr>
        <p:blipFill>
          <a:blip r:embed="rId4" cstate="print"/>
          <a:srcRect t="3085" b="7460"/>
          <a:stretch>
            <a:fillRect/>
          </a:stretch>
        </p:blipFill>
        <p:spPr bwMode="auto">
          <a:xfrm>
            <a:off x="3162924" y="4782360"/>
            <a:ext cx="1933415" cy="138074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77091" y="564817"/>
            <a:ext cx="95309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First Investment Forum on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OIC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Plan of Action for Cooperation with Central Asia</a:t>
            </a:r>
          </a:p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27-28 October 2014, Dushanbe, Republic of Tajikistan </a:t>
            </a: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</a:p>
        </p:txBody>
      </p:sp>
      <p:pic>
        <p:nvPicPr>
          <p:cNvPr id="18442" name="Picture 4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</a:blip>
          <a:srcRect l="4642" t="3436" r="4642" b="3436"/>
          <a:stretch>
            <a:fillRect/>
          </a:stretch>
        </p:blipFill>
        <p:spPr bwMode="auto">
          <a:xfrm>
            <a:off x="9824995" y="446363"/>
            <a:ext cx="2248504" cy="183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Documents and Settings\290860\Desktop\Story of ITFC\templat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50946" y="4773216"/>
            <a:ext cx="1929384" cy="1371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Documents and Settings\290860\Desktop\Story of ITFC\templat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5374" y="4760517"/>
            <a:ext cx="1929384" cy="13843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48" y="4773216"/>
            <a:ext cx="1911099" cy="138074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277091" y="2850844"/>
            <a:ext cx="1156854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ITFC/IDB GROUP’S AID FOR TRADE INITIATIVES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  <a:p>
            <a:pPr>
              <a:defRPr/>
            </a:pPr>
            <a:endParaRPr lang="en-US" sz="1000" dirty="0" smtClean="0">
              <a:solidFill>
                <a:srgbClr val="0070C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ENHANCING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INTRA-OIC TRADE AND TRADE COOPERATION AMONG OIC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MCs</a:t>
            </a:r>
          </a:p>
          <a:p>
            <a:pPr>
              <a:defRPr/>
            </a:pPr>
            <a:endParaRPr lang="en-US" sz="2400" dirty="0" smtClean="0">
              <a:solidFill>
                <a:srgbClr val="0070C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Ayhan Karaca, ITFC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838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76201"/>
            <a:ext cx="89154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WHAT IS AID FOR TRADE INITIATIVE FOR ARAB STATES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35" y="4355127"/>
            <a:ext cx="1102992" cy="965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36" y="4374915"/>
            <a:ext cx="909163" cy="85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35" y="4406365"/>
            <a:ext cx="10668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36" y="4378708"/>
            <a:ext cx="650741" cy="1024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12" y="5410200"/>
            <a:ext cx="1248589" cy="1174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5759012"/>
            <a:ext cx="1189811" cy="717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28" y="4406022"/>
            <a:ext cx="1103895" cy="665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35" y="4455895"/>
            <a:ext cx="1015020" cy="8648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12" y="5748338"/>
            <a:ext cx="1132687" cy="652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11" y="5715000"/>
            <a:ext cx="1247568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919" y="5748337"/>
            <a:ext cx="1483247" cy="444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5" y="4433952"/>
            <a:ext cx="1039902" cy="9353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36" y="4378709"/>
            <a:ext cx="1035265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12" y="5692054"/>
            <a:ext cx="1209811" cy="784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2" y="5502830"/>
            <a:ext cx="1061563" cy="11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676400" y="914400"/>
          <a:ext cx="8839200" cy="540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692400"/>
                <a:gridCol w="3200400"/>
              </a:tblGrid>
              <a:tr h="9403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Enhance regional competitiveness through trade reforms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Strengthen trade supply side and value chain integration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Strengthen regional and sub-regional organizations’ capacity to foster trade integration</a:t>
                      </a:r>
                    </a:p>
                  </a:txBody>
                  <a:tcPr marL="68580" marR="68580" marT="34290" marB="34290"/>
                </a:tc>
              </a:tr>
              <a:tr h="1344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Output #1: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Trade support institutions in the Arab states are more efficient in promoting regional trade environment and integration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Output #4: 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Bankable Project to support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roduction and trading capacity of SMES in priority export sectors</a:t>
                      </a:r>
                      <a:endParaRPr lang="en-US" sz="16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Output #7: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Intra-Arab trade development strategy developed and endorsed </a:t>
                      </a:r>
                    </a:p>
                    <a:p>
                      <a:endParaRPr lang="en-US" sz="1600" dirty="0"/>
                    </a:p>
                  </a:txBody>
                  <a:tcPr marL="68580" marR="68580" marT="34290" marB="34290"/>
                </a:tc>
              </a:tr>
              <a:tr h="1448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Output #2: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Regional Quality Infrastructure Strategy is adopted and implementation is carried away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Output #5: 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Bankable Project to support SMES’s integration to regional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value chains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Output #8: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Strengthened capacities of LAS, GCC, Agadir Agreement and Arab Maghreb Union to implement regional integration processes and the PAFTA</a:t>
                      </a:r>
                    </a:p>
                  </a:txBody>
                  <a:tcPr marL="68580" marR="68580" marT="34290" marB="34290"/>
                </a:tc>
              </a:tr>
              <a:tr h="1669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Output #3: 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Bankable Project to support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r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egional business environment improvement through reduction of regional barriers to trade and regulatory reform support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Output #6: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Skills Development strategies integrated into </a:t>
                      </a:r>
                      <a:r>
                        <a:rPr lang="en-US" sz="1800" dirty="0" err="1" smtClean="0">
                          <a:solidFill>
                            <a:schemeClr val="tx2"/>
                          </a:solidFill>
                        </a:rPr>
                        <a:t>sectoral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policies to support growth and expand opportunities for the creation of decent employment in priority export sectors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76200"/>
            <a:ext cx="89154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11623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52600" y="1219200"/>
            <a:ext cx="4267200" cy="4529456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FAST TRACK PROGRAM (2014)</a:t>
            </a:r>
          </a:p>
          <a:p>
            <a:pPr lvl="0"/>
            <a:endParaRPr lang="en-GB" sz="4000" dirty="0"/>
          </a:p>
          <a:p>
            <a:pPr>
              <a:spcAft>
                <a:spcPts val="600"/>
              </a:spcAft>
            </a:pPr>
            <a:r>
              <a:rPr lang="en-GB" sz="7600" dirty="0"/>
              <a:t>Studies and regional workshops on NTMs</a:t>
            </a:r>
          </a:p>
          <a:p>
            <a:pPr>
              <a:spcAft>
                <a:spcPts val="600"/>
              </a:spcAft>
            </a:pPr>
            <a:r>
              <a:rPr lang="en-GB" sz="7600" dirty="0"/>
              <a:t>Studies and projects on joint border gate management, multi-modal transport infrastructure and trade logistics</a:t>
            </a:r>
          </a:p>
          <a:p>
            <a:pPr>
              <a:spcAft>
                <a:spcPts val="600"/>
              </a:spcAft>
            </a:pPr>
            <a:r>
              <a:rPr lang="en-GB" sz="7600" dirty="0"/>
              <a:t>Skill Development Programs and trainings for Trade and Economic Diversification</a:t>
            </a:r>
          </a:p>
          <a:p>
            <a:pPr>
              <a:spcAft>
                <a:spcPts val="600"/>
              </a:spcAft>
            </a:pPr>
            <a:r>
              <a:rPr lang="en-GB" sz="7600" dirty="0"/>
              <a:t>Technical and institutional support to LAS for formulating trade policy recommendation</a:t>
            </a:r>
          </a:p>
          <a:p>
            <a:pPr>
              <a:spcAft>
                <a:spcPts val="600"/>
              </a:spcAft>
            </a:pPr>
            <a:r>
              <a:rPr lang="en-GB" sz="7600" dirty="0"/>
              <a:t>Technical support to selected MCs for WTO Accession process</a:t>
            </a:r>
            <a:endParaRPr lang="en-US" sz="7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43600" y="1189038"/>
            <a:ext cx="4343400" cy="4559619"/>
          </a:xfrm>
        </p:spPr>
        <p:txBody>
          <a:bodyPr>
            <a:normAutofit/>
          </a:bodyPr>
          <a:lstStyle/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PROJECT PIPELINE (Indicative 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GB" sz="18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900" dirty="0"/>
              <a:t>Export Diversification Programme through improved SME Competitiveness and value-chain integration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900" dirty="0"/>
              <a:t>Programme for Promoting Export of Services in Arab States</a:t>
            </a:r>
            <a:endParaRPr lang="en-US" sz="19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900" dirty="0" err="1"/>
              <a:t>Sectoral</a:t>
            </a:r>
            <a:r>
              <a:rPr lang="en-GB" sz="1900" dirty="0"/>
              <a:t> Export Development Programmes</a:t>
            </a:r>
            <a:endParaRPr lang="en-US" sz="19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1900" dirty="0"/>
              <a:t>Development of IT Business support services for SMEs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en-GB" sz="1900" dirty="0"/>
          </a:p>
        </p:txBody>
      </p:sp>
      <p:pic>
        <p:nvPicPr>
          <p:cNvPr id="8" name="Picture 7" descr="ملف:Flag of Jordan.sv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50" y="141911"/>
            <a:ext cx="798426" cy="62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ملف:Flag of Saudi Arabia.sv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73201"/>
            <a:ext cx="878269" cy="58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ملف:Flag of Egypt.sv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52400"/>
            <a:ext cx="732295" cy="62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ملف:Flag of Kuwait.sv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52401"/>
            <a:ext cx="805525" cy="58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ملف:Flag of the United Arab Emirates.sv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87" y="76201"/>
            <a:ext cx="665723" cy="6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ملف:Flag of Tunisia.svg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69" y="179895"/>
            <a:ext cx="725842" cy="67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ملف:Flag of Bahrain.svg">
            <a:hlinkClick r:id="rId14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066" y="182887"/>
            <a:ext cx="725842" cy="60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ملف:Flag of Algeria.svg">
            <a:hlinkClick r:id="rId16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76200"/>
            <a:ext cx="605203" cy="81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ملف:Flag of Oman.svg">
            <a:hlinkClick r:id="rId18"/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605204" cy="732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ملف:Flag of Iraq.svg">
            <a:hlinkClick r:id="rId20"/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47" y="112721"/>
            <a:ext cx="605203" cy="73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ملف:Flag of Somalia.svg">
            <a:hlinkClick r:id="rId22"/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04" y="6111956"/>
            <a:ext cx="798426" cy="59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ملف:Flag of Syria.svg">
            <a:hlinkClick r:id="rId24"/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59856" cy="65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ملف:Flag of Palestine.svg">
            <a:hlinkClick r:id="rId26"/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6082272"/>
            <a:ext cx="605203" cy="65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ملف:Flag of Libya.svg">
            <a:hlinkClick r:id="rId28"/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6096000"/>
            <a:ext cx="732295" cy="65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ملف:Flag of Morocco.svg">
            <a:hlinkClick r:id="rId30"/>
          </p:cNvPr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52048"/>
            <a:ext cx="725842" cy="62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ملف:Flag of Mauritania.svg">
            <a:hlinkClick r:id="rId32"/>
          </p:cNvPr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72201"/>
            <a:ext cx="725842" cy="56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ملف:Flag of Lebanon.svg">
            <a:hlinkClick r:id="rId34"/>
          </p:cNvPr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6141314"/>
            <a:ext cx="665723" cy="64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ملف:Flag of Qatar.svg">
            <a:hlinkClick r:id="rId36"/>
          </p:cNvPr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77" y="6096000"/>
            <a:ext cx="805525" cy="71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ملف:Flag of Djibouti.svg">
            <a:hlinkClick r:id="rId38"/>
          </p:cNvPr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132726"/>
            <a:ext cx="807890" cy="6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ملف:Flag of Sudan.svg">
            <a:hlinkClick r:id="rId40"/>
          </p:cNvPr>
          <p:cNvPicPr/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6096001"/>
            <a:ext cx="732295" cy="62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198223"/>
            <a:ext cx="798426" cy="5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51" y="2049745"/>
            <a:ext cx="10856890" cy="777135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EFFORTS TOWARDS PREPARATION AID FOR TRADE INITIATIVE FOR CENTRAL ASIA</a:t>
            </a:r>
            <a:endParaRPr lang="en-US" sz="2400" b="1" i="1" dirty="0"/>
          </a:p>
        </p:txBody>
      </p:sp>
      <p:pic>
        <p:nvPicPr>
          <p:cNvPr id="12" name="Picture 3" descr="logo UN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92" y="296226"/>
            <a:ext cx="1868237" cy="169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ttps://encrypted-tbn2.gstatic.com/images?q=tbn:ANd9GcT8UJRm-N56HvdFUXeRuvZ_B941UqQ5RxTa1uxKSOrU6h1sg5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4906849"/>
            <a:ext cx="1339404" cy="13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QzwGd6VE56ckB1GVvIPTz9qzUS4PwR9DvVlVJFHHhMt6eGstap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70" y="4799844"/>
            <a:ext cx="1616575" cy="15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QUaCMiDqF1inEFV00iX7xMAFvziMSI14zSTMGSomwWAP3REKK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47" y="4862550"/>
            <a:ext cx="1980269" cy="14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QFq18rlFcufRHLu1QYXojOrdroUSQkmNLF_YDp6RkfKJXzVMm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42" y="4735846"/>
            <a:ext cx="1863607" cy="16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1.gstatic.com/images?q=tbn:ANd9GcS-EYv5C63zZa2AUrPTZqh_nRtPp79nZ_SxqVXLcpePd9tXeREbA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83" y="4844064"/>
            <a:ext cx="1459403" cy="145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TFC_ENG_RGB_lge"/>
          <p:cNvPicPr>
            <a:picLocks noChangeAspect="1" noChangeArrowheads="1"/>
          </p:cNvPicPr>
          <p:nvPr/>
        </p:nvPicPr>
        <p:blipFill>
          <a:blip r:embed="rId8" cstate="print">
            <a:lum bright="-6000" contrast="12000"/>
          </a:blip>
          <a:srcRect l="4642" t="3436" r="4642" b="3436"/>
          <a:stretch>
            <a:fillRect/>
          </a:stretch>
        </p:blipFill>
        <p:spPr bwMode="auto">
          <a:xfrm>
            <a:off x="9462482" y="165151"/>
            <a:ext cx="2248504" cy="183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20" y="4865846"/>
            <a:ext cx="1437958" cy="14379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1673" y="3278685"/>
            <a:ext cx="1040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DEVELOPING REGIONAL VALUE CHAIN INTEGRATION</a:t>
            </a:r>
            <a:endParaRPr lang="en-US" sz="2800" b="1" dirty="0"/>
          </a:p>
        </p:txBody>
      </p:sp>
      <p:pic>
        <p:nvPicPr>
          <p:cNvPr id="23" name="Picture 2" descr="https://encrypted-tbn2.gstatic.com/images?q=tbn:ANd9GcT8UJRm-N56HvdFUXeRuvZ_B941UqQ5RxTa1uxKSOrU6h1sg5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2" y="4896102"/>
            <a:ext cx="1339404" cy="13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encrypted-tbn3.gstatic.com/images?q=tbn:ANd9GcQzwGd6VE56ckB1GVvIPTz9qzUS4PwR9DvVlVJFHHhMt6eGstap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9" y="4789097"/>
            <a:ext cx="1616575" cy="15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encrypted-tbn3.gstatic.com/images?q=tbn:ANd9GcQUaCMiDqF1inEFV00iX7xMAFvziMSI14zSTMGSomwWAP3REKK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69" y="4862550"/>
            <a:ext cx="1980269" cy="14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encrypted-tbn1.gstatic.com/images?q=tbn:ANd9GcQFq18rlFcufRHLu1QYXojOrdroUSQkmNLF_YDp6RkfKJXzVMm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64" y="4735846"/>
            <a:ext cx="1863607" cy="16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2.gstatic.com/images?q=tbn:ANd9GcT8UJRm-N56HvdFUXeRuvZ_B941UqQ5RxTa1uxKSOrU6h1sg5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4" y="4896102"/>
            <a:ext cx="1339404" cy="13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encrypted-tbn3.gstatic.com/images?q=tbn:ANd9GcQzwGd6VE56ckB1GVvIPTz9qzUS4PwR9DvVlVJFHHhMt6eGstap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1" y="4789097"/>
            <a:ext cx="1616575" cy="15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58" y="1054738"/>
            <a:ext cx="6542468" cy="777135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PRIORITY AREAS</a:t>
            </a:r>
            <a:endParaRPr lang="en-US" sz="2400" b="1" i="1" dirty="0"/>
          </a:p>
        </p:txBody>
      </p:sp>
      <p:pic>
        <p:nvPicPr>
          <p:cNvPr id="12" name="Picture 3" descr="logo UN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92" y="296226"/>
            <a:ext cx="1868237" cy="169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4" descr="ITFC_ENG_RGB_lge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4642" t="3436" r="4642" b="3436"/>
          <a:stretch>
            <a:fillRect/>
          </a:stretch>
        </p:blipFill>
        <p:spPr bwMode="auto">
          <a:xfrm>
            <a:off x="9462482" y="165151"/>
            <a:ext cx="2248504" cy="183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35950" y="2225707"/>
            <a:ext cx="10404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Support the creation of supply side capacities in agro-food and tourism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Enhance institutional capacities of trade support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Improve Business environment through regulatory reforms, improved market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Support accession efforts to multilateral trading system</a:t>
            </a:r>
            <a:endParaRPr lang="en-US" sz="2400" b="1" dirty="0"/>
          </a:p>
        </p:txBody>
      </p:sp>
      <p:pic>
        <p:nvPicPr>
          <p:cNvPr id="24" name="Picture 10" descr="https://encrypted-tbn1.gstatic.com/images?q=tbn:ANd9GcS-EYv5C63zZa2AUrPTZqh_nRtPp79nZ_SxqVXLcpePd9tXeREb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83" y="4844064"/>
            <a:ext cx="1459403" cy="145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20" y="4865846"/>
            <a:ext cx="1437958" cy="1437958"/>
          </a:xfrm>
          <a:prstGeom prst="rect">
            <a:avLst/>
          </a:prstGeom>
        </p:spPr>
      </p:pic>
      <p:pic>
        <p:nvPicPr>
          <p:cNvPr id="26" name="Picture 6" descr="https://encrypted-tbn3.gstatic.com/images?q=tbn:ANd9GcQUaCMiDqF1inEFV00iX7xMAFvziMSI14zSTMGSomwWAP3REKK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69" y="4862550"/>
            <a:ext cx="1980269" cy="14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encrypted-tbn1.gstatic.com/images?q=tbn:ANd9GcQFq18rlFcufRHLu1QYXojOrdroUSQkmNLF_YDp6RkfKJXzVMm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64" y="4735846"/>
            <a:ext cx="1863607" cy="16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2.gstatic.com/images?q=tbn:ANd9GcT8UJRm-N56HvdFUXeRuvZ_B941UqQ5RxTa1uxKSOrU6h1sg5T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4" y="4896102"/>
            <a:ext cx="1339404" cy="13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encrypted-tbn3.gstatic.com/images?q=tbn:ANd9GcQzwGd6VE56ckB1GVvIPTz9qzUS4PwR9DvVlVJFHHhMt6eGstapx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1" y="4789097"/>
            <a:ext cx="1616575" cy="15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logo UN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92" y="296226"/>
            <a:ext cx="1390919" cy="126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04E2-97C2-4287-8F61-90F91CBCF5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4" descr="ITFC_ENG_RGB_lge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4642" t="3436" r="4642" b="3436"/>
          <a:stretch>
            <a:fillRect/>
          </a:stretch>
        </p:blipFill>
        <p:spPr bwMode="auto">
          <a:xfrm>
            <a:off x="10110778" y="165151"/>
            <a:ext cx="1600207" cy="130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796218" y="816671"/>
            <a:ext cx="8828852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ctr">
              <a:buFont typeface="Arial" pitchFamily="34" charset="0"/>
              <a:buNone/>
            </a:pPr>
            <a:r>
              <a:rPr lang="en-GB" b="1" dirty="0" smtClean="0"/>
              <a:t>Phase I : </a:t>
            </a:r>
          </a:p>
          <a:p>
            <a:pPr marL="0" indent="0" fontAlgn="ctr">
              <a:buNone/>
            </a:pPr>
            <a:r>
              <a:rPr lang="en-GB" dirty="0" smtClean="0"/>
              <a:t>Preparation of Project Concept Note and Work Program</a:t>
            </a:r>
          </a:p>
          <a:p>
            <a:pPr marL="514350" indent="-514350" fontAlgn="ctr">
              <a:buFont typeface="Arial" pitchFamily="34" charset="0"/>
              <a:buNone/>
            </a:pPr>
            <a:r>
              <a:rPr lang="en-GB" b="1" dirty="0" smtClean="0"/>
              <a:t>Phase II: </a:t>
            </a:r>
          </a:p>
          <a:p>
            <a:pPr marL="514350" indent="-514350" fontAlgn="ctr">
              <a:buFont typeface="Arial" pitchFamily="34" charset="0"/>
              <a:buNone/>
            </a:pPr>
            <a:r>
              <a:rPr lang="en-GB" dirty="0" smtClean="0"/>
              <a:t>Resource Mobilization Efforts </a:t>
            </a:r>
          </a:p>
          <a:p>
            <a:pPr marL="514350" indent="-514350" fontAlgn="ctr">
              <a:buFont typeface="Arial" pitchFamily="34" charset="0"/>
              <a:buNone/>
            </a:pPr>
            <a:r>
              <a:rPr lang="en-GB" b="1" dirty="0" smtClean="0"/>
              <a:t>Time Frame : </a:t>
            </a:r>
          </a:p>
          <a:p>
            <a:pPr marL="514350" indent="-514350" fontAlgn="ctr">
              <a:buFont typeface="Arial" pitchFamily="34" charset="0"/>
              <a:buNone/>
            </a:pPr>
            <a:r>
              <a:rPr lang="en-GB" dirty="0" smtClean="0"/>
              <a:t>2015-2016</a:t>
            </a:r>
          </a:p>
          <a:p>
            <a:pPr marL="514350" indent="-514350" fontAlgn="ctr">
              <a:buFont typeface="Arial" pitchFamily="34" charset="0"/>
              <a:buNone/>
            </a:pPr>
            <a:r>
              <a:rPr lang="en-GB" b="1" dirty="0" smtClean="0"/>
              <a:t>Partners :</a:t>
            </a:r>
          </a:p>
          <a:p>
            <a:pPr marL="514350" indent="-514350" fontAlgn="ctr">
              <a:buFont typeface="Arial" pitchFamily="34" charset="0"/>
              <a:buNone/>
            </a:pPr>
            <a:r>
              <a:rPr lang="en-GB" dirty="0" smtClean="0"/>
              <a:t>UNDP, UNECE, ITFC/IDBG and Donor Community</a:t>
            </a:r>
          </a:p>
          <a:p>
            <a:pPr marL="514350" indent="-514350" fontAlgn="ctr">
              <a:buFont typeface="Arial" pitchFamily="34" charset="0"/>
              <a:buNone/>
            </a:pPr>
            <a:r>
              <a:rPr lang="en-GB" b="1" dirty="0" smtClean="0"/>
              <a:t>Outputs: </a:t>
            </a:r>
          </a:p>
          <a:p>
            <a:pPr marL="514350" indent="-514350" fontAlgn="ctr">
              <a:buFont typeface="Arial" pitchFamily="34" charset="0"/>
              <a:buNone/>
            </a:pPr>
            <a:r>
              <a:rPr lang="en-GB" dirty="0" smtClean="0"/>
              <a:t>Implementation of Pilot Projects in Selected Sectors</a:t>
            </a:r>
          </a:p>
        </p:txBody>
      </p:sp>
      <p:pic>
        <p:nvPicPr>
          <p:cNvPr id="17" name="Picture 10" descr="https://encrypted-tbn1.gstatic.com/images?q=tbn:ANd9GcS-EYv5C63zZa2AUrPTZqh_nRtPp79nZ_SxqVXLcpePd9tXeREb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287" y="4960311"/>
            <a:ext cx="1459403" cy="145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20" y="4981757"/>
            <a:ext cx="1437958" cy="1437958"/>
          </a:xfrm>
          <a:prstGeom prst="rect">
            <a:avLst/>
          </a:prstGeom>
        </p:spPr>
      </p:pic>
      <p:pic>
        <p:nvPicPr>
          <p:cNvPr id="19" name="Picture 6" descr="https://encrypted-tbn3.gstatic.com/images?q=tbn:ANd9GcQUaCMiDqF1inEFV00iX7xMAFvziMSI14zSTMGSomwWAP3REKK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59" y="5125239"/>
            <a:ext cx="1815539" cy="13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encrypted-tbn1.gstatic.com/images?q=tbn:ANd9GcQFq18rlFcufRHLu1QYXojOrdroUSQkmNLF_YDp6RkfKJXzVMm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24" y="4997943"/>
            <a:ext cx="1731164" cy="15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encrypted-tbn2.gstatic.com/images?q=tbn:ANd9GcT8UJRm-N56HvdFUXeRuvZ_B941UqQ5RxTa1uxKSOrU6h1sg5T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4" y="5127924"/>
            <a:ext cx="1339404" cy="13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encrypted-tbn3.gstatic.com/images?q=tbn:ANd9GcQzwGd6VE56ckB1GVvIPTz9qzUS4PwR9DvVlVJFHHhMt6eGstapx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1" y="5037770"/>
            <a:ext cx="1505457" cy="14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609600" y="1043189"/>
            <a:ext cx="10972800" cy="508297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CA" sz="4000" dirty="0"/>
              <a:t>Thank you</a:t>
            </a:r>
          </a:p>
          <a:p>
            <a:pPr algn="ctr">
              <a:buFont typeface="Arial" pitchFamily="34" charset="0"/>
              <a:buNone/>
            </a:pPr>
            <a:r>
              <a:rPr lang="en-CA" b="1" dirty="0" smtClean="0"/>
              <a:t>Questions, Comments?</a:t>
            </a:r>
            <a:endParaRPr lang="en-CA" b="1" dirty="0"/>
          </a:p>
          <a:p>
            <a:pPr algn="ctr">
              <a:buFont typeface="Arial" pitchFamily="34" charset="0"/>
              <a:buNone/>
            </a:pPr>
            <a:endParaRPr lang="en-CA" sz="2000" b="1" dirty="0"/>
          </a:p>
          <a:p>
            <a:pPr marL="0" indent="0" algn="ctr"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Ayhan Karaca </a:t>
            </a:r>
          </a:p>
          <a:p>
            <a:pPr marL="0" indent="0" algn="ctr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  <a:hlinkClick r:id="rId3"/>
              </a:rPr>
              <a:t>akaraca@isdb.org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fr-FR" sz="2000" b="1" dirty="0"/>
          </a:p>
          <a:p>
            <a:pPr algn="ctr">
              <a:buNone/>
            </a:pPr>
            <a:endParaRPr lang="en-C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87D6C-5CA8-494E-977B-0AA4E9BD83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1718" t="16113" r="37305" b="71436"/>
          <a:stretch>
            <a:fillRect/>
          </a:stretch>
        </p:blipFill>
        <p:spPr bwMode="auto">
          <a:xfrm>
            <a:off x="467140" y="5276070"/>
            <a:ext cx="4676884" cy="91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</a:blip>
          <a:srcRect l="4642" t="3436" r="4642" b="3436"/>
          <a:stretch>
            <a:fillRect/>
          </a:stretch>
        </p:blipFill>
        <p:spPr bwMode="auto">
          <a:xfrm>
            <a:off x="8586839" y="4295218"/>
            <a:ext cx="2248504" cy="183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8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52625" y="0"/>
            <a:ext cx="5104998" cy="571500"/>
          </a:xfrm>
        </p:spPr>
        <p:txBody>
          <a:bodyPr/>
          <a:lstStyle/>
          <a:p>
            <a:pPr eaLnBrk="1" hangingPunct="1"/>
            <a:r>
              <a:rPr lang="en-US" altLang="zh-TW" sz="3200" b="1" dirty="0"/>
              <a:t>Outline</a:t>
            </a:r>
          </a:p>
        </p:txBody>
      </p:sp>
      <p:sp>
        <p:nvSpPr>
          <p:cNvPr id="7" name="Freeform 488"/>
          <p:cNvSpPr>
            <a:spLocks/>
          </p:cNvSpPr>
          <p:nvPr/>
        </p:nvSpPr>
        <p:spPr bwMode="gray">
          <a:xfrm>
            <a:off x="1383319" y="3798193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F58233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reeform 485"/>
          <p:cNvSpPr>
            <a:spLocks/>
          </p:cNvSpPr>
          <p:nvPr/>
        </p:nvSpPr>
        <p:spPr bwMode="gray">
          <a:xfrm>
            <a:off x="2285019" y="3793826"/>
            <a:ext cx="7102899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9" name="Freeform 486"/>
          <p:cNvSpPr>
            <a:spLocks/>
          </p:cNvSpPr>
          <p:nvPr/>
        </p:nvSpPr>
        <p:spPr bwMode="gray">
          <a:xfrm>
            <a:off x="1421949" y="2932087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D93843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Freeform 483"/>
          <p:cNvSpPr>
            <a:spLocks/>
          </p:cNvSpPr>
          <p:nvPr/>
        </p:nvSpPr>
        <p:spPr bwMode="gray">
          <a:xfrm>
            <a:off x="2285019" y="2966356"/>
            <a:ext cx="6128274" cy="583461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D93843"/>
              </a:solidFill>
              <a:ea typeface="MS PGothic" pitchFamily="34" charset="-128"/>
            </a:endParaRPr>
          </a:p>
        </p:txBody>
      </p:sp>
      <p:sp>
        <p:nvSpPr>
          <p:cNvPr id="11" name="Freeform 482"/>
          <p:cNvSpPr>
            <a:spLocks/>
          </p:cNvSpPr>
          <p:nvPr/>
        </p:nvSpPr>
        <p:spPr bwMode="gray">
          <a:xfrm>
            <a:off x="1383319" y="2246287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C40063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Text Box 458"/>
          <p:cNvSpPr txBox="1">
            <a:spLocks noChangeArrowheads="1"/>
          </p:cNvSpPr>
          <p:nvPr/>
        </p:nvSpPr>
        <p:spPr bwMode="gray">
          <a:xfrm>
            <a:off x="1535719" y="2214536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4" name="Freeform 490"/>
          <p:cNvSpPr>
            <a:spLocks/>
          </p:cNvSpPr>
          <p:nvPr/>
        </p:nvSpPr>
        <p:spPr bwMode="gray">
          <a:xfrm>
            <a:off x="2280938" y="2254340"/>
            <a:ext cx="60325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0" name="Text Box 468"/>
          <p:cNvSpPr txBox="1">
            <a:spLocks noChangeArrowheads="1"/>
          </p:cNvSpPr>
          <p:nvPr/>
        </p:nvSpPr>
        <p:spPr bwMode="gray">
          <a:xfrm>
            <a:off x="1475395" y="2900336"/>
            <a:ext cx="51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1" name="Text Box 470"/>
          <p:cNvSpPr txBox="1">
            <a:spLocks noChangeArrowheads="1"/>
          </p:cNvSpPr>
          <p:nvPr/>
        </p:nvSpPr>
        <p:spPr bwMode="gray">
          <a:xfrm>
            <a:off x="1574356" y="3740684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97719" y="3029677"/>
            <a:ext cx="6115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charset="0"/>
              </a:rPr>
              <a:t>ITFC’s Trade Related Technical Assistance Program 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16751" y="3893322"/>
            <a:ext cx="913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charset="0"/>
              </a:rPr>
              <a:t>ITFC’s Effort Towards Preparation of Aid for Trade Initiative for Central Asian MCs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6751" y="2370098"/>
            <a:ext cx="5948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charset="0"/>
              </a:rPr>
              <a:t>Brief Info About ITFC 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Diagram 98"/>
          <p:cNvGraphicFramePr/>
          <p:nvPr>
            <p:extLst/>
          </p:nvPr>
        </p:nvGraphicFramePr>
        <p:xfrm>
          <a:off x="1055440" y="1021198"/>
          <a:ext cx="9865096" cy="536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1" name="Oval 100"/>
          <p:cNvSpPr/>
          <p:nvPr/>
        </p:nvSpPr>
        <p:spPr>
          <a:xfrm>
            <a:off x="1631504" y="4293097"/>
            <a:ext cx="971600" cy="64603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714696"/>
              <a:satOff val="-639"/>
              <a:lumOff val="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2" name="Oval 101"/>
          <p:cNvSpPr/>
          <p:nvPr/>
        </p:nvSpPr>
        <p:spPr>
          <a:xfrm>
            <a:off x="1668016" y="908721"/>
            <a:ext cx="899592" cy="645469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714696"/>
              <a:satOff val="-639"/>
              <a:lumOff val="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1599063" y="37531"/>
            <a:ext cx="891540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dirty="0">
                <a:cs typeface="Arial" charset="0"/>
              </a:rPr>
              <a:t>Summary of IDBG Mandates in Trade</a:t>
            </a:r>
            <a:endParaRPr lang="en-US" sz="4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83045"/>
              </p:ext>
            </p:extLst>
          </p:nvPr>
        </p:nvGraphicFramePr>
        <p:xfrm>
          <a:off x="0" y="829994"/>
          <a:ext cx="5992837" cy="527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389" y="0"/>
            <a:ext cx="7919390" cy="603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770" y="70945"/>
            <a:ext cx="7586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cap="small" dirty="0">
                <a:solidFill>
                  <a:prstClr val="white"/>
                </a:solidFill>
                <a:cs typeface="Arial" charset="0"/>
              </a:rPr>
              <a:t>PIONEER in SUPPORTING TRADE LED ECONOMIC GROWTH</a:t>
            </a:r>
            <a:endParaRPr lang="en-US" sz="2400" cap="small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9970" y="829994"/>
            <a:ext cx="573961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TRADE IS THE ENGINE OF ECONOMIC DEVELOPMENT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9280" y="1448969"/>
            <a:ext cx="65227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6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rebuchet MS" pitchFamily="34" charset="0"/>
                <a:cs typeface="Arial" pitchFamily="34" charset="0"/>
              </a:rPr>
              <a:t>More than US$ 40 billion group trade financing since inception (</a:t>
            </a: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≥ 50% of total financing</a:t>
            </a:r>
            <a:r>
              <a:rPr lang="en-US" b="1" dirty="0">
                <a:solidFill>
                  <a:prstClr val="black"/>
                </a:solidFill>
                <a:latin typeface="Trebuchet MS" pitchFamily="34" charset="0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en-US" dirty="0" smtClean="0">
              <a:solidFill>
                <a:srgbClr val="000066"/>
              </a:solidFill>
              <a:latin typeface="Trebuchet MS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6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Half of the trade finance approval </a:t>
            </a: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extended for intra-OIC TRADE</a:t>
            </a:r>
            <a:endParaRPr lang="en-US" dirty="0" smtClean="0">
              <a:solidFill>
                <a:srgbClr val="000066"/>
              </a:solidFill>
              <a:latin typeface="Trebuchet MS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en-US" dirty="0" smtClean="0">
              <a:solidFill>
                <a:srgbClr val="000066"/>
              </a:solidFill>
              <a:latin typeface="Trebuchet MS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6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Over US$ 20 billion development financing of trade-related infrastructure</a:t>
            </a:r>
            <a:r>
              <a:rPr lang="en-US" dirty="0" smtClean="0">
                <a:solidFill>
                  <a:srgbClr val="000066"/>
                </a:solidFill>
                <a:latin typeface="Trebuchet MS" pitchFamily="34" charset="0"/>
                <a:cs typeface="Arial" pitchFamily="34" charset="0"/>
              </a:rPr>
              <a:t>: roads, ports, border posts, construction of dams, etc.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US" dirty="0" smtClean="0">
                <a:solidFill>
                  <a:srgbClr val="000066"/>
                </a:solidFill>
                <a:latin typeface="Trebuchet MS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0066"/>
                </a:solidFill>
                <a:latin typeface="Trebuchet MS" pitchFamily="34" charset="0"/>
                <a:cs typeface="Arial" pitchFamily="34" charset="0"/>
              </a:rPr>
            </a:br>
            <a:endParaRPr lang="en-US" sz="400" dirty="0" smtClean="0">
              <a:solidFill>
                <a:srgbClr val="000066"/>
              </a:solidFill>
              <a:latin typeface="Trebuchet MS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6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Over US$ 18 billion business covered </a:t>
            </a:r>
            <a:r>
              <a:rPr lang="en-US" dirty="0" smtClean="0">
                <a:solidFill>
                  <a:srgbClr val="000066"/>
                </a:solidFill>
                <a:latin typeface="Trebuchet MS" pitchFamily="34" charset="0"/>
                <a:cs typeface="Arial" pitchFamily="34" charset="0"/>
              </a:rPr>
              <a:t>through export credit and reinsurance of trade operations and private sector investments by ICIEC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60000"/>
              <a:buFont typeface="Arial" pitchFamily="34" charset="0"/>
              <a:buChar char="•"/>
            </a:pPr>
            <a:endParaRPr lang="en-US" dirty="0" smtClean="0">
              <a:solidFill>
                <a:srgbClr val="000066"/>
              </a:solidFill>
              <a:latin typeface="Trebuchet MS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ct val="6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3300"/>
                </a:solidFill>
                <a:latin typeface="Trebuchet MS" pitchFamily="34" charset="0"/>
                <a:cs typeface="Arial" pitchFamily="34" charset="0"/>
              </a:rPr>
              <a:t>Trade related technical assistance (TRTA)</a:t>
            </a:r>
            <a:r>
              <a:rPr lang="en-US" dirty="0" smtClean="0">
                <a:solidFill>
                  <a:srgbClr val="000066"/>
                </a:solidFill>
                <a:latin typeface="Trebuchet MS" pitchFamily="34" charset="0"/>
                <a:cs typeface="Arial" pitchFamily="34" charset="0"/>
              </a:rPr>
              <a:t> for institutional capacity development</a:t>
            </a:r>
            <a:endParaRPr lang="en-US" dirty="0">
              <a:solidFill>
                <a:srgbClr val="000066"/>
              </a:solidFill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4296" y="228601"/>
            <a:ext cx="8184622" cy="615461"/>
          </a:xfrm>
          <a:solidFill>
            <a:srgbClr val="D93843"/>
          </a:solidFill>
        </p:spPr>
        <p:txBody>
          <a:bodyPr/>
          <a:lstStyle/>
          <a:p>
            <a:pPr marL="342900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ITFC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588" y="970679"/>
            <a:ext cx="67524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sz="2000" b="1" dirty="0">
                <a:ln>
                  <a:solidFill>
                    <a:srgbClr val="FFFFFF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sz="2300" b="1" dirty="0">
                <a:ln>
                  <a:solidFill>
                    <a:srgbClr val="FFFFFF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Became operational in January, 2008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n>
                <a:solidFill>
                  <a:srgbClr val="FFFFFF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sz="2300" b="1" dirty="0">
                <a:ln>
                  <a:solidFill>
                    <a:srgbClr val="FFFFFF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Authorized Capital of US$3 billion;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n>
                <a:solidFill>
                  <a:srgbClr val="FFFFFF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sz="2300" b="1" dirty="0">
                <a:ln>
                  <a:solidFill>
                    <a:srgbClr val="FFFFFF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Subscribed Capital of US$750 million;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n>
                <a:solidFill>
                  <a:srgbClr val="FFFFFF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sz="2300" b="1" dirty="0">
                <a:ln>
                  <a:solidFill>
                    <a:srgbClr val="FFFFFF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Paid-Up Capital of US$700 million</a:t>
            </a:r>
            <a:r>
              <a:rPr lang="en-US" sz="2200" b="1" dirty="0" smtClean="0">
                <a:ln>
                  <a:solidFill>
                    <a:srgbClr val="FFFFFF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  <a:endParaRPr lang="en-US" sz="2000" dirty="0">
              <a:ln>
                <a:solidFill>
                  <a:srgbClr val="FFFFFF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pic>
        <p:nvPicPr>
          <p:cNvPr id="8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9830978" y="228601"/>
            <a:ext cx="1718602" cy="10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9D72D-C149-4008-99C1-8E7414D2EA96}" type="slidenum">
              <a:rPr lang="en-US" smtClean="0">
                <a:solidFill>
                  <a:srgbClr val="C40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>
              <a:solidFill>
                <a:srgbClr val="C40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91" y="5316228"/>
            <a:ext cx="1560183" cy="974033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40" y="5625724"/>
            <a:ext cx="1717178" cy="1000882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27" y="3999062"/>
            <a:ext cx="1399032" cy="1009852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3923" r="3733" b="5392"/>
          <a:stretch/>
        </p:blipFill>
        <p:spPr bwMode="auto">
          <a:xfrm>
            <a:off x="6472527" y="5625724"/>
            <a:ext cx="1399032" cy="952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sugar cube and coffeebw.jpg"/>
          <p:cNvPicPr>
            <a:picLocks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t="11111" b="7407"/>
          <a:stretch>
            <a:fillRect/>
          </a:stretch>
        </p:blipFill>
        <p:spPr>
          <a:xfrm>
            <a:off x="10141300" y="1754651"/>
            <a:ext cx="1380151" cy="832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1292" y="2917311"/>
            <a:ext cx="1397550" cy="8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437" y="6013012"/>
            <a:ext cx="808759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86355" y="6213185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b="1" dirty="0">
                <a:solidFill>
                  <a:srgbClr val="808080"/>
                </a:solidFill>
                <a:latin typeface="Arial" pitchFamily="34" charset="0"/>
              </a:rPr>
              <a:t>Member of </a:t>
            </a:r>
          </a:p>
          <a:p>
            <a:pPr algn="l"/>
            <a:r>
              <a:rPr lang="en-US" sz="1400" b="1" dirty="0">
                <a:solidFill>
                  <a:srgbClr val="808080"/>
                </a:solidFill>
                <a:latin typeface="Arial" pitchFamily="34" charset="0"/>
              </a:rPr>
              <a:t>Islamic Development Bank Group </a:t>
            </a:r>
            <a:r>
              <a:rPr lang="ar-SA" sz="1400" b="1" dirty="0">
                <a:solidFill>
                  <a:srgbClr val="808080"/>
                </a:solidFill>
                <a:latin typeface="Arial" pitchFamily="34" charset="0"/>
              </a:rPr>
              <a:t> </a:t>
            </a:r>
            <a:r>
              <a:rPr lang="en-US" sz="1400" b="1" dirty="0">
                <a:solidFill>
                  <a:srgbClr val="808080"/>
                </a:solidFill>
                <a:latin typeface="Arial" pitchFamily="34" charset="0"/>
              </a:rPr>
              <a:t/>
            </a:r>
            <a:br>
              <a:rPr lang="en-US" sz="1400" b="1" dirty="0">
                <a:solidFill>
                  <a:srgbClr val="808080"/>
                </a:solidFill>
                <a:latin typeface="Arial" pitchFamily="34" charset="0"/>
              </a:rPr>
            </a:br>
            <a:endParaRPr lang="en-US" sz="1400" b="1" dirty="0">
              <a:solidFill>
                <a:srgbClr val="808080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166" y="3574322"/>
            <a:ext cx="9425352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ITFC </a:t>
            </a:r>
            <a:r>
              <a:rPr lang="en-US" sz="24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is to be a recognized provider of trade solutions for </a:t>
            </a:r>
            <a:r>
              <a:rPr lang="en-US" sz="2400" b="1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OIC </a:t>
            </a:r>
            <a:r>
              <a:rPr lang="en-US" sz="2400" b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member countries’ needs</a:t>
            </a:r>
            <a:r>
              <a:rPr lang="en-US" sz="2400" b="1" dirty="0">
                <a:ln>
                  <a:solidFill>
                    <a:srgbClr val="FFFFFF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 </a:t>
            </a:r>
            <a:endParaRPr lang="en-GB" sz="2400" b="1" dirty="0">
              <a:solidFill>
                <a:srgbClr val="C40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12" y="4564626"/>
            <a:ext cx="2225473" cy="20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Box 16"/>
          <p:cNvSpPr txBox="1">
            <a:spLocks noChangeArrowheads="1"/>
          </p:cNvSpPr>
          <p:nvPr/>
        </p:nvSpPr>
        <p:spPr bwMode="auto">
          <a:xfrm>
            <a:off x="5761855" y="1991090"/>
            <a:ext cx="12818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(US$ billion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417532"/>
              </p:ext>
            </p:extLst>
          </p:nvPr>
        </p:nvGraphicFramePr>
        <p:xfrm>
          <a:off x="847030" y="2260242"/>
          <a:ext cx="5878074" cy="335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5" imgW="6962855" imgH="3714826" progId="Excel.Sheet.8">
                  <p:embed/>
                </p:oleObj>
              </mc:Choice>
              <mc:Fallback>
                <p:oleObj name="Worksheet" r:id="rId5" imgW="6962855" imgH="371482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30" y="2260242"/>
                        <a:ext cx="5878074" cy="33518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3881" y="98474"/>
            <a:ext cx="9131120" cy="488724"/>
          </a:xfrm>
          <a:solidFill>
            <a:srgbClr val="D93843"/>
          </a:solidFill>
        </p:spPr>
        <p:txBody>
          <a:bodyPr/>
          <a:lstStyle/>
          <a:p>
            <a:pPr marL="342900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Approvals</a:t>
            </a:r>
          </a:p>
        </p:txBody>
      </p:sp>
      <p:pic>
        <p:nvPicPr>
          <p:cNvPr id="12" name="Picture 5" descr="ITFC_ENG_RGB_lge"/>
          <p:cNvPicPr>
            <a:picLocks noChangeAspect="1" noChangeArrowheads="1"/>
          </p:cNvPicPr>
          <p:nvPr/>
        </p:nvPicPr>
        <p:blipFill>
          <a:blip r:embed="rId7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10369503" y="228601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2708" y="668220"/>
            <a:ext cx="92846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8"/>
              </a:buBlip>
            </a:pPr>
            <a:r>
              <a:rPr lang="en-US" sz="2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inception in 2008, ITFC’s cumulative funded financing reached to US$ 24.8 billion.</a:t>
            </a:r>
          </a:p>
          <a:p>
            <a:pPr algn="just"/>
            <a:endParaRPr lang="en-US" sz="1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Blip>
                <a:blip r:embed="rId8"/>
              </a:buBlip>
            </a:pPr>
            <a:r>
              <a:rPr lang="en-US" sz="2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ITFC total approvals for last two years is around US$ 10 billion </a:t>
            </a:r>
            <a:endParaRPr lang="en-US" sz="1200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9D72D-C149-4008-99C1-8E7414D2EA9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9309" y="3527528"/>
            <a:ext cx="489397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ITFC TRADE FINANCE APPROVALS FOR CENTRAL ASIA REACHED TO US$767 million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81915" y="5808604"/>
            <a:ext cx="808759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632880" y="6020042"/>
            <a:ext cx="3886200" cy="64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200" b="1" dirty="0">
                <a:solidFill>
                  <a:srgbClr val="808080"/>
                </a:solidFill>
                <a:latin typeface="Arial" pitchFamily="34" charset="0"/>
              </a:rPr>
              <a:t>Member of </a:t>
            </a:r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</a:rPr>
              <a:t>Islamic </a:t>
            </a:r>
            <a:r>
              <a:rPr lang="en-US" sz="1200" b="1" dirty="0">
                <a:solidFill>
                  <a:srgbClr val="808080"/>
                </a:solidFill>
                <a:latin typeface="Arial" pitchFamily="34" charset="0"/>
              </a:rPr>
              <a:t>Development </a:t>
            </a:r>
            <a:endParaRPr lang="en-US" sz="1200" b="1" dirty="0" smtClean="0">
              <a:solidFill>
                <a:srgbClr val="808080"/>
              </a:solidFill>
              <a:latin typeface="Arial" pitchFamily="34" charset="0"/>
            </a:endParaRPr>
          </a:p>
          <a:p>
            <a:pPr algn="l"/>
            <a:r>
              <a:rPr lang="en-US" sz="1200" b="1" dirty="0" smtClean="0">
                <a:solidFill>
                  <a:srgbClr val="808080"/>
                </a:solidFill>
                <a:latin typeface="Arial" pitchFamily="34" charset="0"/>
              </a:rPr>
              <a:t>Bank </a:t>
            </a:r>
            <a:r>
              <a:rPr lang="en-US" sz="1200" b="1" dirty="0">
                <a:solidFill>
                  <a:srgbClr val="808080"/>
                </a:solidFill>
                <a:latin typeface="Arial" pitchFamily="34" charset="0"/>
              </a:rPr>
              <a:t>Group </a:t>
            </a:r>
            <a:r>
              <a:rPr lang="ar-SA" sz="1200" b="1" dirty="0">
                <a:solidFill>
                  <a:srgbClr val="808080"/>
                </a:solidFill>
                <a:latin typeface="Arial" pitchFamily="34" charset="0"/>
              </a:rPr>
              <a:t> </a:t>
            </a:r>
            <a:r>
              <a:rPr lang="en-US" sz="1200" b="1" dirty="0">
                <a:solidFill>
                  <a:srgbClr val="808080"/>
                </a:solidFill>
                <a:latin typeface="Arial" pitchFamily="34" charset="0"/>
              </a:rPr>
              <a:t/>
            </a:r>
            <a:br>
              <a:rPr lang="en-US" sz="1200" b="1" dirty="0">
                <a:solidFill>
                  <a:srgbClr val="808080"/>
                </a:solidFill>
                <a:latin typeface="Arial" pitchFamily="34" charset="0"/>
              </a:rPr>
            </a:br>
            <a:endParaRPr lang="en-US" sz="1200" b="1" dirty="0">
              <a:solidFill>
                <a:srgbClr val="8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988" y="0"/>
            <a:ext cx="8177213" cy="65566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latin typeface="Lucida Grande" pitchFamily="-111" charset="0"/>
                <a:cs typeface="MS PGothic"/>
              </a:rPr>
              <a:t>TCCP’s Event Driven Business Model</a:t>
            </a:r>
          </a:p>
        </p:txBody>
      </p:sp>
      <p:sp>
        <p:nvSpPr>
          <p:cNvPr id="19459" name="Text Box 24"/>
          <p:cNvSpPr txBox="1">
            <a:spLocks noChangeArrowheads="1"/>
          </p:cNvSpPr>
          <p:nvPr/>
        </p:nvSpPr>
        <p:spPr bwMode="auto">
          <a:xfrm>
            <a:off x="2619375" y="20574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GB" sz="16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9464" name="AutoShape 11"/>
          <p:cNvSpPr>
            <a:spLocks noChangeArrowheads="1"/>
          </p:cNvSpPr>
          <p:nvPr/>
        </p:nvSpPr>
        <p:spPr bwMode="auto">
          <a:xfrm>
            <a:off x="8223251" y="3500439"/>
            <a:ext cx="373063" cy="4079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BA95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99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85882" y="838200"/>
            <a:ext cx="8929719" cy="5791200"/>
            <a:chOff x="86646" y="1366826"/>
            <a:chExt cx="8929719" cy="5003830"/>
          </a:xfrm>
        </p:grpSpPr>
        <p:grpSp>
          <p:nvGrpSpPr>
            <p:cNvPr id="2" name="Group 32"/>
            <p:cNvGrpSpPr/>
            <p:nvPr/>
          </p:nvGrpSpPr>
          <p:grpSpPr>
            <a:xfrm>
              <a:off x="86646" y="1366826"/>
              <a:ext cx="8929719" cy="5003830"/>
              <a:chOff x="71406" y="1211252"/>
              <a:chExt cx="8929719" cy="5003830"/>
            </a:xfrm>
          </p:grpSpPr>
          <p:sp>
            <p:nvSpPr>
              <p:cNvPr id="19462" name="AutoShape 4"/>
              <p:cNvSpPr>
                <a:spLocks noChangeArrowheads="1"/>
              </p:cNvSpPr>
              <p:nvPr/>
            </p:nvSpPr>
            <p:spPr bwMode="auto">
              <a:xfrm>
                <a:off x="4124325" y="3568539"/>
                <a:ext cx="373062" cy="40798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BA95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63" name="Text Box 10"/>
              <p:cNvSpPr txBox="1">
                <a:spLocks noChangeArrowheads="1"/>
              </p:cNvSpPr>
              <p:nvPr/>
            </p:nvSpPr>
            <p:spPr bwMode="auto">
              <a:xfrm>
                <a:off x="6664858" y="1273162"/>
                <a:ext cx="1963999" cy="319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prstClr val="black"/>
                    </a:solidFill>
                    <a:latin typeface="Arial Narrow" pitchFamily="34" charset="0"/>
                  </a:rPr>
                  <a:t>Outcomes &amp; Impact</a:t>
                </a:r>
              </a:p>
            </p:txBody>
          </p:sp>
          <p:sp>
            <p:nvSpPr>
              <p:cNvPr id="19465" name="Text Box 16"/>
              <p:cNvSpPr txBox="1">
                <a:spLocks noChangeArrowheads="1"/>
              </p:cNvSpPr>
              <p:nvPr/>
            </p:nvSpPr>
            <p:spPr bwMode="auto">
              <a:xfrm>
                <a:off x="4714875" y="1331902"/>
                <a:ext cx="1428750" cy="319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b="1" dirty="0">
                    <a:solidFill>
                      <a:prstClr val="black"/>
                    </a:solidFill>
                    <a:latin typeface="Arial Narrow" pitchFamily="34" charset="0"/>
                  </a:rPr>
                  <a:t>Beneficiaries </a:t>
                </a:r>
              </a:p>
            </p:txBody>
          </p:sp>
          <p:sp>
            <p:nvSpPr>
              <p:cNvPr id="19466" name="AutoShape 17"/>
              <p:cNvSpPr>
                <a:spLocks noChangeArrowheads="1"/>
              </p:cNvSpPr>
              <p:nvPr/>
            </p:nvSpPr>
            <p:spPr bwMode="auto">
              <a:xfrm>
                <a:off x="1484293" y="3634379"/>
                <a:ext cx="373063" cy="40798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BA95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67" name="Text Box 25"/>
              <p:cNvSpPr txBox="1">
                <a:spLocks noChangeArrowheads="1"/>
              </p:cNvSpPr>
              <p:nvPr/>
            </p:nvSpPr>
            <p:spPr bwMode="auto">
              <a:xfrm>
                <a:off x="71406" y="1211252"/>
                <a:ext cx="1500187" cy="558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b="1" dirty="0">
                    <a:solidFill>
                      <a:prstClr val="black"/>
                    </a:solidFill>
                    <a:latin typeface="Arial Narrow" pitchFamily="34" charset="0"/>
                  </a:rPr>
                  <a:t>Business </a:t>
                </a:r>
              </a:p>
              <a:p>
                <a:pPr algn="ctr"/>
                <a:r>
                  <a:rPr lang="en-GB" b="1" dirty="0">
                    <a:solidFill>
                      <a:prstClr val="black"/>
                    </a:solidFill>
                    <a:latin typeface="Arial Narrow" pitchFamily="34" charset="0"/>
                  </a:rPr>
                  <a:t>Lines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142875" y="2054226"/>
                <a:ext cx="1285875" cy="671513"/>
              </a:xfrm>
              <a:prstGeom prst="roundRect">
                <a:avLst/>
              </a:prstGeom>
              <a:solidFill>
                <a:srgbClr val="C4006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9BBB59"/>
                    </a:solidFill>
                    <a:cs typeface="Times New Roman" pitchFamily="18" charset="0"/>
                  </a:rPr>
                  <a:t>Trade 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9BBB59"/>
                    </a:solidFill>
                    <a:cs typeface="Times New Roman" pitchFamily="18" charset="0"/>
                  </a:rPr>
                  <a:t>Promotion</a:t>
                </a:r>
                <a:endParaRPr lang="en-US" dirty="0">
                  <a:solidFill>
                    <a:prstClr val="black"/>
                  </a:solidFill>
                  <a:ea typeface="ＭＳ Ｐゴシック" pitchFamily="48" charset="-128"/>
                  <a:cs typeface="Times New Roman" pitchFamily="18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142875" y="2892426"/>
                <a:ext cx="1285875" cy="591743"/>
              </a:xfrm>
              <a:prstGeom prst="roundRect">
                <a:avLst/>
              </a:prstGeom>
              <a:solidFill>
                <a:srgbClr val="C4006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9BBB59"/>
                    </a:solidFill>
                    <a:cs typeface="Times New Roman" pitchFamily="18" charset="0"/>
                  </a:rPr>
                  <a:t>Trade Facilitation</a:t>
                </a:r>
                <a:endParaRPr lang="en-US" dirty="0">
                  <a:solidFill>
                    <a:prstClr val="black"/>
                  </a:solidFill>
                  <a:ea typeface="ＭＳ Ｐゴシック" pitchFamily="48" charset="-128"/>
                  <a:cs typeface="Times New Roman" pitchFamily="18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142875" y="4416426"/>
                <a:ext cx="1428718" cy="785813"/>
              </a:xfrm>
              <a:prstGeom prst="roundRect">
                <a:avLst/>
              </a:prstGeom>
              <a:solidFill>
                <a:srgbClr val="C4006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lvl="2" algn="ctr">
                  <a:buSzPct val="115000"/>
                  <a:defRPr/>
                </a:pPr>
                <a:r>
                  <a:rPr lang="en-US" sz="1600" dirty="0">
                    <a:solidFill>
                      <a:srgbClr val="9BBB59"/>
                    </a:solidFill>
                    <a:cs typeface="Times New Roman" pitchFamily="18" charset="0"/>
                  </a:rPr>
                  <a:t>Development of Strategic Commodities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158094" y="3596949"/>
                <a:ext cx="1285875" cy="642937"/>
              </a:xfrm>
              <a:prstGeom prst="roundRect">
                <a:avLst/>
              </a:prstGeom>
              <a:solidFill>
                <a:srgbClr val="C4006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9BBB59"/>
                    </a:solidFill>
                    <a:cs typeface="Times New Roman" pitchFamily="18" charset="0"/>
                  </a:rPr>
                  <a:t>Capacity Building </a:t>
                </a:r>
              </a:p>
            </p:txBody>
          </p:sp>
          <p:sp>
            <p:nvSpPr>
              <p:cNvPr id="19472" name="Rounded Rectangle 32"/>
              <p:cNvSpPr>
                <a:spLocks noChangeArrowheads="1"/>
              </p:cNvSpPr>
              <p:nvPr/>
            </p:nvSpPr>
            <p:spPr bwMode="auto">
              <a:xfrm>
                <a:off x="4581525" y="3318128"/>
                <a:ext cx="1209368" cy="833437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sz="1700" dirty="0">
                    <a:solidFill>
                      <a:srgbClr val="C00000"/>
                    </a:solidFill>
                    <a:latin typeface="Arial Narrow" pitchFamily="34" charset="0"/>
                  </a:rPr>
                  <a:t>Trade</a:t>
                </a:r>
                <a:br>
                  <a:rPr lang="en-GB" sz="1700" dirty="0">
                    <a:solidFill>
                      <a:srgbClr val="C00000"/>
                    </a:solidFill>
                    <a:latin typeface="Arial Narrow" pitchFamily="34" charset="0"/>
                  </a:rPr>
                </a:br>
                <a:r>
                  <a:rPr lang="en-GB" sz="1700" dirty="0">
                    <a:solidFill>
                      <a:srgbClr val="C00000"/>
                    </a:solidFill>
                    <a:latin typeface="Arial Narrow" pitchFamily="34" charset="0"/>
                  </a:rPr>
                  <a:t>Support</a:t>
                </a:r>
                <a:br>
                  <a:rPr lang="en-GB" sz="1700" dirty="0">
                    <a:solidFill>
                      <a:srgbClr val="C00000"/>
                    </a:solidFill>
                    <a:latin typeface="Arial Narrow" pitchFamily="34" charset="0"/>
                  </a:rPr>
                </a:br>
                <a:r>
                  <a:rPr lang="en-GB" sz="1700" dirty="0">
                    <a:solidFill>
                      <a:srgbClr val="C00000"/>
                    </a:solidFill>
                    <a:latin typeface="Arial Narrow" pitchFamily="34" charset="0"/>
                  </a:rPr>
                  <a:t>Institutions</a:t>
                </a:r>
              </a:p>
            </p:txBody>
          </p:sp>
          <p:sp>
            <p:nvSpPr>
              <p:cNvPr id="19473" name="Rounded Rectangle 33"/>
              <p:cNvSpPr>
                <a:spLocks noChangeArrowheads="1"/>
              </p:cNvSpPr>
              <p:nvPr/>
            </p:nvSpPr>
            <p:spPr bwMode="auto">
              <a:xfrm>
                <a:off x="4738687" y="4513109"/>
                <a:ext cx="1214438" cy="71437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  <a:latin typeface="Arial Narrow" pitchFamily="34" charset="0"/>
                  </a:rPr>
                  <a:t>Business</a:t>
                </a:r>
                <a:br>
                  <a:rPr lang="en-GB" dirty="0">
                    <a:solidFill>
                      <a:srgbClr val="C00000"/>
                    </a:solidFill>
                    <a:latin typeface="Arial Narrow" pitchFamily="34" charset="0"/>
                  </a:rPr>
                </a:br>
                <a:r>
                  <a:rPr lang="en-GB" dirty="0">
                    <a:solidFill>
                      <a:srgbClr val="C00000"/>
                    </a:solidFill>
                    <a:latin typeface="Arial Narrow" pitchFamily="34" charset="0"/>
                  </a:rPr>
                  <a:t>Community</a:t>
                </a:r>
              </a:p>
            </p:txBody>
          </p:sp>
          <p:sp>
            <p:nvSpPr>
              <p:cNvPr id="19474" name="Rounded Rectangle 34"/>
              <p:cNvSpPr>
                <a:spLocks noChangeArrowheads="1"/>
              </p:cNvSpPr>
              <p:nvPr/>
            </p:nvSpPr>
            <p:spPr bwMode="auto">
              <a:xfrm>
                <a:off x="4581525" y="2198850"/>
                <a:ext cx="1311594" cy="82391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  <a:latin typeface="Arial Narrow" pitchFamily="34" charset="0"/>
                  </a:rPr>
                  <a:t>Government Entities </a:t>
                </a:r>
              </a:p>
            </p:txBody>
          </p:sp>
          <p:sp>
            <p:nvSpPr>
              <p:cNvPr id="19476" name="Text Box 16"/>
              <p:cNvSpPr txBox="1">
                <a:spLocks noChangeArrowheads="1"/>
              </p:cNvSpPr>
              <p:nvPr/>
            </p:nvSpPr>
            <p:spPr bwMode="auto">
              <a:xfrm>
                <a:off x="2127881" y="1285860"/>
                <a:ext cx="1857375" cy="319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b="1" dirty="0">
                    <a:solidFill>
                      <a:prstClr val="black"/>
                    </a:solidFill>
                    <a:latin typeface="Arial Narrow" pitchFamily="34" charset="0"/>
                  </a:rPr>
                  <a:t>Tools &amp; Measures 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1842116" y="1785926"/>
                <a:ext cx="2485069" cy="1928809"/>
              </a:xfrm>
              <a:prstGeom prst="roundRect">
                <a:avLst/>
              </a:prstGeom>
              <a:solidFill>
                <a:srgbClr val="22049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  <a:buFontTx/>
                  <a:buChar char="-"/>
                  <a:defRPr/>
                </a:pPr>
                <a:r>
                  <a:rPr lang="en-US" sz="14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</a:t>
                </a: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International Exhibition </a:t>
                </a: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  <a:buFontTx/>
                  <a:buChar char="-"/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B 2 B Meeting </a:t>
                </a: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  <a:buFontTx/>
                  <a:buChar char="-"/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Seminars, workshops, </a:t>
                </a: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 experts meetings on    </a:t>
                </a: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 trade related areas </a:t>
                </a:r>
              </a:p>
              <a:p>
                <a:pPr>
                  <a:spcBef>
                    <a:spcPts val="200"/>
                  </a:spcBef>
                  <a:spcAft>
                    <a:spcPts val="200"/>
                  </a:spcAft>
                  <a:buFontTx/>
                  <a:buChar char="-"/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Knowledge Sharing    </a:t>
                </a: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Familiarization program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6199494" y="1714488"/>
                <a:ext cx="2801631" cy="4500594"/>
              </a:xfrm>
              <a:prstGeom prst="roundRect">
                <a:avLst/>
              </a:prstGeom>
              <a:solidFill>
                <a:srgbClr val="006C3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14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- </a:t>
                </a: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Trade Exchange increased 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endParaRPr lang="en-US" sz="8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- New business partnership  </a:t>
                </a: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established </a:t>
                </a:r>
              </a:p>
              <a:p>
                <a:pPr>
                  <a:defRPr/>
                </a:pPr>
                <a:endParaRPr lang="en-US" sz="8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-  Market access improved 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endParaRPr lang="en-US" sz="8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buFontTx/>
                  <a:buChar char="-"/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Custom clearance time </a:t>
                </a: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shortened </a:t>
                </a:r>
              </a:p>
              <a:p>
                <a:pPr>
                  <a:defRPr/>
                </a:pPr>
                <a:endParaRPr lang="en-US" sz="8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buFontTx/>
                  <a:buChar char="-"/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Trade cooperation among MCs enhanced</a:t>
                </a:r>
              </a:p>
              <a:p>
                <a:pPr>
                  <a:defRPr/>
                </a:pPr>
                <a:endParaRPr lang="en-US" sz="16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buFontTx/>
                  <a:buChar char="-"/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Quality of TPOs advisory </a:t>
                </a: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services improved </a:t>
                </a:r>
              </a:p>
              <a:p>
                <a:pPr>
                  <a:defRPr/>
                </a:pPr>
                <a:endParaRPr lang="en-US" sz="8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- Skills and knowledge of SMEs, TPOs enhanced </a:t>
                </a:r>
              </a:p>
              <a:p>
                <a:pPr>
                  <a:defRPr/>
                </a:pPr>
                <a:endParaRPr lang="en-US" sz="8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- Collaboration among TPOs, chambers  </a:t>
                </a:r>
              </a:p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 strengthened</a:t>
                </a:r>
              </a:p>
              <a:p>
                <a:pPr>
                  <a:defRPr/>
                </a:pPr>
                <a:endParaRPr lang="en-US" sz="7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defRPr/>
                </a:pPr>
                <a:endParaRPr lang="en-US" sz="14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defRPr/>
                </a:pPr>
                <a:endParaRPr lang="en-US" sz="14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  <a:p>
                <a:pPr>
                  <a:buFont typeface="Arial" pitchFamily="34" charset="0"/>
                  <a:buChar char="•"/>
                  <a:defRPr/>
                </a:pPr>
                <a:endParaRPr lang="en-US" sz="1400" dirty="0">
                  <a:solidFill>
                    <a:prstClr val="white"/>
                  </a:solidFill>
                  <a:ea typeface="ＭＳ Ｐゴシック" pitchFamily="48" charset="-128"/>
                  <a:cs typeface="Times New Roman" pitchFamily="18" charset="0"/>
                </a:endParaRPr>
              </a:p>
            </p:txBody>
          </p:sp>
          <p:sp>
            <p:nvSpPr>
              <p:cNvPr id="19479" name="AutoShape 4"/>
              <p:cNvSpPr>
                <a:spLocks noChangeArrowheads="1"/>
              </p:cNvSpPr>
              <p:nvPr/>
            </p:nvSpPr>
            <p:spPr bwMode="auto">
              <a:xfrm>
                <a:off x="5808662" y="3521075"/>
                <a:ext cx="373063" cy="40798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BA95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1758753" y="3929063"/>
                <a:ext cx="2733565" cy="2143140"/>
              </a:xfrm>
              <a:prstGeom prst="roundRect">
                <a:avLst/>
              </a:prstGeom>
              <a:solidFill>
                <a:srgbClr val="22049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buFontTx/>
                  <a:buChar char="-"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Training courses for </a:t>
                </a:r>
              </a:p>
              <a:p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trainers, private sector </a:t>
                </a:r>
              </a:p>
              <a:p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- Capacity development  </a:t>
                </a:r>
              </a:p>
              <a:p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 program for TPOs </a:t>
                </a:r>
              </a:p>
              <a:p>
                <a:pPr>
                  <a:buFontTx/>
                  <a:buChar char="-"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Establishment of foreign </a:t>
                </a:r>
              </a:p>
              <a:p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 trade training center </a:t>
                </a:r>
              </a:p>
              <a:p>
                <a:pPr>
                  <a:buFontTx/>
                  <a:buChar char="-"/>
                </a:pPr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Research studies on </a:t>
                </a:r>
              </a:p>
              <a:p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commodities &amp; commodity </a:t>
                </a:r>
              </a:p>
              <a:p>
                <a:pPr marL="185738" indent="-185738"/>
                <a:r>
                  <a:rPr lang="en-US" sz="1600" dirty="0">
                    <a:solidFill>
                      <a:prstClr val="white"/>
                    </a:solidFill>
                    <a:ea typeface="ＭＳ Ｐゴシック" pitchFamily="48" charset="-128"/>
                    <a:cs typeface="Times New Roman" pitchFamily="18" charset="0"/>
                  </a:rPr>
                  <a:t> development  Programs </a:t>
                </a:r>
              </a:p>
            </p:txBody>
          </p:sp>
        </p:grpSp>
        <p:sp>
          <p:nvSpPr>
            <p:cNvPr id="25" name="Rounded Rectangle 24"/>
            <p:cNvSpPr/>
            <p:nvPr/>
          </p:nvSpPr>
          <p:spPr bwMode="auto">
            <a:xfrm>
              <a:off x="177165" y="5486400"/>
              <a:ext cx="1409668" cy="785813"/>
            </a:xfrm>
            <a:prstGeom prst="roundRect">
              <a:avLst/>
            </a:prstGeom>
            <a:solidFill>
              <a:srgbClr val="C4006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lvl="2" algn="ctr">
                <a:buSzPct val="115000"/>
                <a:defRPr/>
              </a:pPr>
              <a:r>
                <a:rPr lang="en-US" dirty="0">
                  <a:solidFill>
                    <a:srgbClr val="9BBB59"/>
                  </a:solidFill>
                  <a:cs typeface="Times New Roman" pitchFamily="18" charset="0"/>
                </a:rPr>
                <a:t>Trade Main Streaming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43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6" y="526961"/>
            <a:ext cx="10818254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96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Activities, Projects were supported/undertaken by ITFC in 5 year</a:t>
            </a:r>
            <a:b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1143000"/>
            <a:ext cx="8686800" cy="563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b="1" u="sng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endParaRPr lang="en-US" sz="2700" b="1" u="sng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endParaRPr lang="en-US" sz="2700" b="1" u="sng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en-US" sz="8000" b="1" u="sng" dirty="0">
                <a:solidFill>
                  <a:prstClr val="black"/>
                </a:solidFill>
              </a:rPr>
              <a:t>Examples for Four Focus Areas</a:t>
            </a:r>
          </a:p>
          <a:p>
            <a:endParaRPr lang="en-US" sz="5300" b="1" u="sng" dirty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Overseas Study Tours for Kazakhstan’s Entrepreneurs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In-trade Malaysia 2009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14</a:t>
            </a:r>
            <a:r>
              <a:rPr lang="en-US" sz="8000" baseline="30000" dirty="0">
                <a:solidFill>
                  <a:prstClr val="black"/>
                </a:solidFill>
              </a:rPr>
              <a:t>th</a:t>
            </a:r>
            <a:r>
              <a:rPr lang="en-US" sz="8000" dirty="0">
                <a:solidFill>
                  <a:prstClr val="black"/>
                </a:solidFill>
              </a:rPr>
              <a:t> OIC EXPO 2013 &amp;15</a:t>
            </a:r>
            <a:r>
              <a:rPr lang="en-US" sz="8000" baseline="30000" dirty="0">
                <a:solidFill>
                  <a:prstClr val="black"/>
                </a:solidFill>
              </a:rPr>
              <a:t>th</a:t>
            </a:r>
            <a:r>
              <a:rPr lang="en-US" sz="8000" dirty="0">
                <a:solidFill>
                  <a:prstClr val="black"/>
                </a:solidFill>
              </a:rPr>
              <a:t> Private Sector Meeting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Exhibition on Textile and Cotton Industry in Burkina Faso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Seminar on OIC Free Trade (Agadir Agreement)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Conference on Trade Development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Workshops/Experts Groups Meeting on the Impacts of Transportation Network on Trade &amp;Tourism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Training Course on Export Strategies &amp; Int’l Marketing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OIC Chamber Academy Programs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Familiarization and Knowledge Sharing Programs on Commodity Exchanges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Needs Assessment Study for Groundnut sector in selected Sub-Saharan MCs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64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32" y="115910"/>
            <a:ext cx="664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FRAGMANTED APPROACH IN PROVIDING TRTA</a:t>
            </a:r>
          </a:p>
        </p:txBody>
      </p:sp>
    </p:spTree>
    <p:extLst>
      <p:ext uri="{BB962C8B-B14F-4D97-AF65-F5344CB8AC3E}">
        <p14:creationId xmlns:p14="http://schemas.microsoft.com/office/powerpoint/2010/main" val="23929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912555"/>
            <a:ext cx="7415573" cy="20863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Paradigm Change in Providing TRTA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Stop fragmented approach in providing TRTA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Institutionalize </a:t>
            </a:r>
            <a:r>
              <a:rPr lang="en-US" sz="2000" b="1" dirty="0">
                <a:solidFill>
                  <a:srgbClr val="0070C0"/>
                </a:solidFill>
              </a:rPr>
              <a:t>Partnership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Focus on Regional/Thematic Program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Consolidate </a:t>
            </a:r>
            <a:r>
              <a:rPr lang="en-US" sz="2000" b="1" dirty="0">
                <a:solidFill>
                  <a:srgbClr val="0070C0"/>
                </a:solidFill>
              </a:rPr>
              <a:t>resources and efforts for jointly developed Programs</a:t>
            </a:r>
          </a:p>
        </p:txBody>
      </p:sp>
      <p:pic>
        <p:nvPicPr>
          <p:cNvPr id="1026" name="Picture 2" descr="‏‎Export Promotion Agency of Afghanistan - EPAA‎‏ - ‏‎Kabul, Afghanistan‎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63" y="2266557"/>
            <a:ext cx="632537" cy="6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2444352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Export Promotion Agency of Afghanistan - EPAA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74" y="2514601"/>
            <a:ext cx="890227" cy="89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algex.dz/images/logo.jpg?s=78FC19AC5155F3610C6E698A0A171F457FF5DA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1"/>
            <a:ext cx="1143001" cy="7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ahrain Chamber of Commerce &amp; Indust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04801"/>
            <a:ext cx="1828799" cy="6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1"/>
            <a:ext cx="785546" cy="65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1"/>
            <a:ext cx="1066800" cy="64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7653"/>
            <a:ext cx="1551710" cy="48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67401"/>
            <a:ext cx="1475508" cy="5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114300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1524000"/>
            <a:ext cx="104301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33" y="1219200"/>
            <a:ext cx="13099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14800"/>
            <a:ext cx="1745736" cy="4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867400"/>
            <a:ext cx="747868" cy="59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39200" y="6477000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Organization of Islamic Cooperation (OIC</a:t>
            </a:r>
            <a:r>
              <a:rPr lang="en-US" sz="8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48" name="Picture 24" descr="http://www.icdt-oic.org/RS_67/Img/ICDT_Logo_3_Seul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1600"/>
            <a:ext cx="97328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1"/>
            <a:ext cx="1143000" cy="88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99" y="78751"/>
            <a:ext cx="852996" cy="85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1"/>
            <a:ext cx="2209800" cy="51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2286000" cy="48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04800"/>
            <a:ext cx="695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1"/>
            <a:ext cx="1631436" cy="48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licy Dialoague Presentation_Dec 2011_BB">
  <a:themeElements>
    <a:clrScheme name="">
      <a:dk1>
        <a:srgbClr val="000000"/>
      </a:dk1>
      <a:lt1>
        <a:srgbClr val="FFFFFF"/>
      </a:lt1>
      <a:dk2>
        <a:srgbClr val="C40063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licy Dialoague Presentation_Dec 2011_BB">
  <a:themeElements>
    <a:clrScheme name="">
      <a:dk1>
        <a:srgbClr val="000000"/>
      </a:dk1>
      <a:lt1>
        <a:srgbClr val="FFFFFF"/>
      </a:lt1>
      <a:dk2>
        <a:srgbClr val="C40063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1162</Words>
  <Application>Microsoft Office PowerPoint</Application>
  <PresentationFormat>Widescreen</PresentationFormat>
  <Paragraphs>215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MS PGothic</vt:lpstr>
      <vt:lpstr>MS PGothic</vt:lpstr>
      <vt:lpstr>新細明體</vt:lpstr>
      <vt:lpstr>宋体</vt:lpstr>
      <vt:lpstr>Arial</vt:lpstr>
      <vt:lpstr>Arial Narrow</vt:lpstr>
      <vt:lpstr>Calibri</vt:lpstr>
      <vt:lpstr>Lucida Grande</vt:lpstr>
      <vt:lpstr>Perpetua Titling MT</vt:lpstr>
      <vt:lpstr>Times</vt:lpstr>
      <vt:lpstr>Times New Roman</vt:lpstr>
      <vt:lpstr>Trebuchet MS</vt:lpstr>
      <vt:lpstr>Wingdings</vt:lpstr>
      <vt:lpstr>3_Office Theme</vt:lpstr>
      <vt:lpstr>Policy Dialoague Presentation_Dec 2011_BB</vt:lpstr>
      <vt:lpstr>1_Policy Dialoague Presentation_Dec 2011_BB</vt:lpstr>
      <vt:lpstr>Office Theme</vt:lpstr>
      <vt:lpstr>1_Office Theme</vt:lpstr>
      <vt:lpstr>Worksheet</vt:lpstr>
      <vt:lpstr>PowerPoint Presentation</vt:lpstr>
      <vt:lpstr>Outline</vt:lpstr>
      <vt:lpstr>PowerPoint Presentation</vt:lpstr>
      <vt:lpstr>PowerPoint Presentation</vt:lpstr>
      <vt:lpstr>About ITFC</vt:lpstr>
      <vt:lpstr>Trade Approvals</vt:lpstr>
      <vt:lpstr>TCCP’s Event Driven Business Model</vt:lpstr>
      <vt:lpstr>96 Different Activities, Projects were supported/undertaken by ITFC in 5 year </vt:lpstr>
      <vt:lpstr>PowerPoint Presentation</vt:lpstr>
      <vt:lpstr>PowerPoint Presentation</vt:lpstr>
      <vt:lpstr>PowerPoint Presentation</vt:lpstr>
      <vt:lpstr>PowerPoint Presentation</vt:lpstr>
      <vt:lpstr>EFFORTS TOWARDS PREPARATION AID FOR TRADE INITIATIVE FOR CENTRAL ASIA</vt:lpstr>
      <vt:lpstr>PRIORITY AREAS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Ayhan Ibrahim karaca</dc:creator>
  <cp:lastModifiedBy>Gholamhossein Darzi</cp:lastModifiedBy>
  <cp:revision>23</cp:revision>
  <dcterms:created xsi:type="dcterms:W3CDTF">2014-10-25T11:34:38Z</dcterms:created>
  <dcterms:modified xsi:type="dcterms:W3CDTF">2014-11-02T07:19:44Z</dcterms:modified>
</cp:coreProperties>
</file>