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80" r:id="rId3"/>
    <p:sldId id="283" r:id="rId4"/>
    <p:sldId id="261" r:id="rId5"/>
    <p:sldId id="284" r:id="rId6"/>
    <p:sldId id="285" r:id="rId7"/>
    <p:sldId id="265" r:id="rId8"/>
    <p:sldId id="266" r:id="rId9"/>
    <p:sldId id="268" r:id="rId10"/>
    <p:sldId id="270" r:id="rId11"/>
    <p:sldId id="277" r:id="rId12"/>
  </p:sldIdLst>
  <p:sldSz cx="9144000" cy="6858000" type="screen4x3"/>
  <p:notesSz cx="681355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8" autoAdjust="0"/>
    <p:restoredTop sz="94660"/>
  </p:normalViewPr>
  <p:slideViewPr>
    <p:cSldViewPr>
      <p:cViewPr varScale="1">
        <p:scale>
          <a:sx n="92" d="100"/>
          <a:sy n="92" d="100"/>
        </p:scale>
        <p:origin x="10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5\Desktop\&#1054;&#1073;&#1098;&#1077;&#1084;%20&#1080;&#1085;&#1074;&#1077;&#1089;&#1090;&#1080;&#1094;&#1080;&#1081;_08022013_&#1087;&#1086;%20&#1061;&#1086;&#1088;&#1074;&#1072;&#1090;___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5\Desktop\&#1057;&#1090;&#1088;&#1091;&#1082;&#1090;&#1091;&#1088;&#1072;%20&#1080;%20&#1075;&#1088;&#1072;&#1092;&#1080;&#1082;%20&#1080;&#1085;&#1074;&#1077;&#1089;&#1090;&#1080;&#1094;&#1080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0;&#1048;&#1056;&#1048;\&#1055;&#1056;&#1045;&#1047;&#1045;&#1053;&#1058;&#1040;&#1062;&#1048;&#1048;\&#1087;&#1086;&#1076;&#1075;&#1086;&#1090;&#1086;&#1074;&#1082;&#1072;%20&#1082;%20&#1087;&#1088;&#1077;&#1079;&#1077;&#1085;&#1090;&#1072;&#1094;&#1080;&#1080;%20&#1050;&#1055;&#1052;%20&#1080;%20&#1040;&#1055;\&#1086;&#1090;%20&#1048;&#1085;&#1076;&#1080;&#1088;&#1099;%20&#1080;%20&#1053;&#1091;&#1088;&#1083;&#1072;&#1085;&#1072;%20&#1048;&#1085;&#1074;&#1077;&#1089;&#1090;&#1080;&#1094;&#1080;&#1080;%20&#1088;&#1072;&#1085;&#1082;&#1080;%20&#1089;&#1073;&#1099;&#1090;&#1072;%20&#1080;%20&#1076;&#1088;\excel%20docs\&#1057;&#1090;&#1088;&#1091;&#1082;&#1090;&#1091;&#1088;&#1072;%20&#1080;%20&#1075;&#1088;&#1072;&#1092;&#1080;&#1082;%20&#1080;&#1085;&#1074;&#1077;&#1089;&#1090;&#1080;&#1094;&#1080;&#108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0;&#1048;&#1056;&#1048;\&#1055;&#1056;&#1045;&#1047;&#1045;&#1053;&#1058;&#1040;&#1062;&#1048;&#1048;\&#1087;&#1086;&#1076;&#1075;&#1086;&#1090;&#1086;&#1074;&#1082;&#1072;%20&#1082;%20&#1087;&#1088;&#1077;&#1079;&#1077;&#1085;&#1090;&#1072;&#1094;&#1080;&#1080;%20&#1050;&#1055;&#1052;%20&#1080;%20&#1040;&#1055;\&#1086;&#1090;%20&#1048;&#1085;&#1076;&#1080;&#1088;&#1099;%20&#1080;%20&#1053;&#1091;&#1088;&#1083;&#1072;&#1085;&#1072;%20&#1048;&#1085;&#1074;&#1077;&#1089;&#1090;&#1080;&#1094;&#1080;&#1080;%20&#1088;&#1072;&#1085;&#1082;&#1080;%20&#1089;&#1073;&#1099;&#1090;&#1072;%20&#1080;%20&#1076;&#1088;\excel%20docs\&#1088;&#1099;&#1085;&#1086;&#1095;&#1085;&#1099;&#1081;%20&#1087;&#1086;&#1090;&#1077;&#1085;&#1094;&#1080;&#1072;&#1083;_&#1048;&#1085;&#1076;&#1080;&#1088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0;&#1048;&#1056;&#1048;\&#1055;&#1056;&#1045;&#1047;&#1045;&#1053;&#1058;&#1040;&#1062;&#1048;&#1048;\&#1087;&#1086;&#1076;&#1075;&#1086;&#1090;&#1086;&#1074;&#1082;&#1072;%20&#1082;%20&#1087;&#1088;&#1077;&#1079;&#1077;&#1085;&#1090;&#1072;&#1094;&#1080;&#1080;%20&#1050;&#1055;&#1052;%20&#1080;%20&#1040;&#1055;\&#1086;&#1090;%20&#1048;&#1085;&#1076;&#1080;&#1088;&#1099;%20&#1080;%20&#1053;&#1091;&#1088;&#1083;&#1072;&#1085;&#1072;%20&#1048;&#1085;&#1074;&#1077;&#1089;&#1090;&#1080;&#1094;&#1080;&#1080;%20&#1088;&#1072;&#1085;&#1082;&#1080;%20&#1089;&#1073;&#1099;&#1090;&#1072;%20&#1080;%20&#1076;&#1088;\excel%20docs\&#1088;&#1099;&#1085;&#1086;&#1095;&#1085;&#1099;&#1081;%20&#1087;&#1086;&#1090;&#1077;&#1085;&#1094;&#1080;&#1072;&#1083;_&#1048;&#1085;&#1076;&#1080;&#1088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ИНВЕСТИЦИЙ (в тыс. долл. США)</a:t>
            </a:r>
          </a:p>
        </c:rich>
      </c:tx>
      <c:layout>
        <c:manualLayout>
          <c:xMode val="edge"/>
          <c:yMode val="edge"/>
          <c:x val="0.30757380004372281"/>
          <c:y val="2.713355923415920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647057633357411E-5"/>
          <c:y val="0.20729107022296694"/>
          <c:w val="0.50808798858189996"/>
          <c:h val="0.628311953942439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873411297367201"/>
          <c:y val="0.1115447049093313"/>
          <c:w val="0.30951027577417101"/>
          <c:h val="0.8884552950906686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lnSpc>
          <a:spcPct val="150000"/>
        </a:lnSpc>
        <a:defRPr sz="1050">
          <a:latin typeface="StoneSansSemiITC T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инвестиций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04403992460474E-3"/>
          <c:y val="0.28441839795578955"/>
          <c:w val="0.56406185960663568"/>
          <c:h val="0.6275632072626851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57130907023403"/>
          <c:y val="5.6673861634421563E-2"/>
          <c:w val="0.29241358803270634"/>
          <c:h val="0.9259828273049026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latin typeface="StoneSansSemiITC T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инвестиций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378934274144532E-2"/>
          <c:y val="0.19996076824797299"/>
          <c:w val="0.39171391280233958"/>
          <c:h val="0.49108052355192988"/>
        </c:manualLayout>
      </c:layout>
      <c:pie3DChart>
        <c:varyColors val="1"/>
        <c:ser>
          <c:idx val="0"/>
          <c:order val="0"/>
          <c:dPt>
            <c:idx val="5"/>
            <c:bubble3D val="0"/>
            <c:spPr>
              <a:solidFill>
                <a:srgbClr val="FFCC66"/>
              </a:solidFill>
            </c:spPr>
          </c:dPt>
          <c:dLbls>
            <c:dLbl>
              <c:idx val="0"/>
              <c:layout>
                <c:manualLayout>
                  <c:x val="1.7535890587834963E-2"/>
                  <c:y val="-8.07744321908174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216783437011016E-2"/>
                  <c:y val="-0.151324694292372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309471301089132E-2"/>
                  <c:y val="-9.59807412334354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370831937309134E-2"/>
                  <c:y val="-0.103561802012158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1006563575175803E-2"/>
                  <c:y val="-1.19492262538781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347782004974208E-2"/>
                  <c:y val="-0.134577928118587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'Лист1 (2)'!$C$6:$C$11</c:f>
              <c:strCache>
                <c:ptCount val="6"/>
                <c:pt idx="0">
                  <c:v>общегосударственные</c:v>
                </c:pt>
                <c:pt idx="1">
                  <c:v>выпуск туристских сертификатов</c:v>
                </c:pt>
                <c:pt idx="2">
                  <c:v>субсидии на авиатопливо</c:v>
                </c:pt>
                <c:pt idx="3">
                  <c:v>государственные/ГЧП</c:v>
                </c:pt>
                <c:pt idx="4">
                  <c:v>на возвратной основе (через Национальную компанию) </c:v>
                </c:pt>
                <c:pt idx="5">
                  <c:v>частные</c:v>
                </c:pt>
              </c:strCache>
            </c:strRef>
          </c:cat>
          <c:val>
            <c:numLit>
              <c:formatCode>General</c:formatCode>
              <c:ptCount val="6"/>
              <c:pt idx="0">
                <c:v>1800783.8328912558</c:v>
              </c:pt>
              <c:pt idx="1">
                <c:v>195623.34217506857</c:v>
              </c:pt>
              <c:pt idx="2">
                <c:v>200000</c:v>
              </c:pt>
              <c:pt idx="3">
                <c:v>939900</c:v>
              </c:pt>
              <c:pt idx="4">
                <c:v>1231383.4916462586</c:v>
              </c:pt>
              <c:pt idx="5">
                <c:v>5417564.6741499994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27284195019526"/>
          <c:y val="4.2279864925834812E-2"/>
          <c:w val="0.29699827753171781"/>
          <c:h val="0.6710497551083176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latin typeface="StoneSansSemiITC T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79589559179245"/>
          <c:y val="0.24305555555555555"/>
          <c:w val="0.47477148820964504"/>
          <c:h val="0.6435185185185212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7C80"/>
              </a:solidFill>
            </c:spPr>
          </c:dPt>
          <c:dPt>
            <c:idx val="4"/>
            <c:bubble3D val="0"/>
            <c:spPr>
              <a:solidFill>
                <a:srgbClr val="FFFF99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Pt>
            <c:idx val="7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8934093868187812"/>
                  <c:y val="-5.46329104695248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54%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228780457560917E-2"/>
                  <c:y val="3.289224263633730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14</a:t>
                    </a:r>
                    <a:r>
                      <a:rPr lang="en-US" b="1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810568954471251E-2"/>
                  <c:y val="2.63852435112279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b="1" dirty="0"/>
                      <a:t>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211875090416873E-2"/>
                  <c:y val="5.94528288130652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b="1" dirty="0"/>
                      <a:t>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4030793394920497E-2"/>
                  <c:y val="-4.31897054534848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b="1" dirty="0"/>
                      <a:t>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178498356996717E-2"/>
                  <c:y val="-0.100656532516768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b="1" dirty="0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9627172587678762E-2"/>
                  <c:y val="-0.108906022163896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b="1" dirty="0"/>
                      <a:t>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2163647260627899"/>
                  <c:y val="-5.73662146398372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b="1" dirty="0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'Индира -округл'!$A$3:$A$10</c:f>
              <c:strCache>
                <c:ptCount val="8"/>
                <c:pt idx="0">
                  <c:v>Kazakhstan</c:v>
                </c:pt>
                <c:pt idx="1">
                  <c:v>Russia</c:v>
                </c:pt>
                <c:pt idx="2">
                  <c:v>Europe</c:v>
                </c:pt>
                <c:pt idx="3">
                  <c:v>China</c:v>
                </c:pt>
                <c:pt idx="4">
                  <c:v>Regional countries</c:v>
                </c:pt>
                <c:pt idx="5">
                  <c:v>Middle East</c:v>
                </c:pt>
                <c:pt idx="6">
                  <c:v>India</c:v>
                </c:pt>
                <c:pt idx="7">
                  <c:v>Others</c:v>
                </c:pt>
              </c:strCache>
            </c:strRef>
          </c:cat>
          <c:val>
            <c:numRef>
              <c:f>'Индира -округл'!$B$3:$B$10</c:f>
              <c:numCache>
                <c:formatCode>#,##0</c:formatCode>
                <c:ptCount val="8"/>
                <c:pt idx="0">
                  <c:v>4460000</c:v>
                </c:pt>
                <c:pt idx="1">
                  <c:v>1135000</c:v>
                </c:pt>
                <c:pt idx="2">
                  <c:v>746000</c:v>
                </c:pt>
                <c:pt idx="3">
                  <c:v>473000</c:v>
                </c:pt>
                <c:pt idx="4">
                  <c:v>464000</c:v>
                </c:pt>
                <c:pt idx="5">
                  <c:v>325000</c:v>
                </c:pt>
                <c:pt idx="6">
                  <c:v>220000</c:v>
                </c:pt>
                <c:pt idx="7">
                  <c:v>372000</c:v>
                </c:pt>
              </c:numCache>
            </c:numRef>
          </c:val>
        </c:ser>
        <c:ser>
          <c:idx val="1"/>
          <c:order val="1"/>
          <c:cat>
            <c:strRef>
              <c:f>'Индира -округл'!$A$3:$A$10</c:f>
              <c:strCache>
                <c:ptCount val="8"/>
                <c:pt idx="0">
                  <c:v>Kazakhstan</c:v>
                </c:pt>
                <c:pt idx="1">
                  <c:v>Russia</c:v>
                </c:pt>
                <c:pt idx="2">
                  <c:v>Europe</c:v>
                </c:pt>
                <c:pt idx="3">
                  <c:v>China</c:v>
                </c:pt>
                <c:pt idx="4">
                  <c:v>Regional countries</c:v>
                </c:pt>
                <c:pt idx="5">
                  <c:v>Middle East</c:v>
                </c:pt>
                <c:pt idx="6">
                  <c:v>India</c:v>
                </c:pt>
                <c:pt idx="7">
                  <c:v>Others</c:v>
                </c:pt>
              </c:strCache>
            </c:strRef>
          </c:cat>
          <c:val>
            <c:numRef>
              <c:f>'Индира -округл'!$C$3:$C$10</c:f>
              <c:numCache>
                <c:formatCode>0.0%</c:formatCode>
                <c:ptCount val="8"/>
                <c:pt idx="0">
                  <c:v>0.54423428920073158</c:v>
                </c:pt>
                <c:pt idx="1">
                  <c:v>0.1384990848078107</c:v>
                </c:pt>
                <c:pt idx="2">
                  <c:v>9.1031116534472267E-2</c:v>
                </c:pt>
                <c:pt idx="3">
                  <c:v>5.7718120805369345E-2</c:v>
                </c:pt>
                <c:pt idx="4">
                  <c:v>5.6619890176937165E-2</c:v>
                </c:pt>
                <c:pt idx="5">
                  <c:v>3.9658328248932284E-2</c:v>
                </c:pt>
                <c:pt idx="6">
                  <c:v>2.6845637583892801E-2</c:v>
                </c:pt>
                <c:pt idx="7">
                  <c:v>4.5393532641854833E-2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4023658835614159"/>
          <c:y val="0.13116652085156022"/>
          <c:w val="0.24611511674038639"/>
          <c:h val="0.78859288422280549"/>
        </c:manualLayout>
      </c:layout>
      <c:overlay val="0"/>
      <c:txPr>
        <a:bodyPr/>
        <a:lstStyle/>
        <a:p>
          <a:pPr>
            <a:defRPr sz="1100">
              <a:latin typeface="StoneSansSemiITC TT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StoneSansSemiITC TT"/>
              </a:defRPr>
            </a:pPr>
            <a:r>
              <a:rPr lang="kk-KZ" sz="1200" baseline="0" dirty="0" smtClean="0">
                <a:latin typeface="StoneSansSemiITC TT"/>
              </a:rPr>
              <a:t>Струткура туристского рынка за  </a:t>
            </a:r>
            <a:r>
              <a:rPr lang="en-US" sz="1200" baseline="0" dirty="0" smtClean="0">
                <a:latin typeface="StoneSansSemiITC TT"/>
              </a:rPr>
              <a:t>2012</a:t>
            </a:r>
            <a:r>
              <a:rPr lang="kk-KZ" sz="1200" baseline="0" dirty="0" smtClean="0">
                <a:latin typeface="StoneSansSemiITC TT"/>
              </a:rPr>
              <a:t> год</a:t>
            </a:r>
            <a:r>
              <a:rPr lang="en-US" sz="1200" baseline="0" dirty="0" smtClean="0">
                <a:latin typeface="StoneSansSemiITC TT"/>
              </a:rPr>
              <a:t> – 3</a:t>
            </a:r>
            <a:r>
              <a:rPr lang="kk-KZ" sz="1200" baseline="0" dirty="0" smtClean="0">
                <a:latin typeface="StoneSansSemiITC TT"/>
              </a:rPr>
              <a:t> млн. посетителей</a:t>
            </a:r>
            <a:endParaRPr lang="ru-RU" sz="1200" dirty="0">
              <a:latin typeface="StoneSansSemiITC TT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679212921410684E-3"/>
          <c:y val="0.38796942616132085"/>
          <c:w val="0.79375138093270536"/>
          <c:h val="0.551154207798049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FFFFCC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FFFF99"/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Pt>
            <c:idx val="7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1018313820312102"/>
                  <c:y val="-0.267199647193672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363863339044304E-2"/>
                  <c:y val="0.220401662687885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b="1" dirty="0" smtClean="0"/>
                      <a:t>4.7%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220768853398321"/>
                  <c:y val="6.5386366284504976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5.7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843921212249825"/>
                  <c:y val="-5.83414173492919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779423384917319E-2"/>
                  <c:y val="-0.10898958381318066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1.3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110634398924805E-3"/>
                  <c:y val="-0.12909507344712431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1.4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4139118749602263E-2"/>
                  <c:y val="-0.12383685010608579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0.5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8423569353717356"/>
                  <c:y val="-3.0958281058202197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2.7.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'Индира -округл'!$I$3:$I$10</c:f>
              <c:strCache>
                <c:ptCount val="8"/>
                <c:pt idx="0">
                  <c:v>Kazakhstan</c:v>
                </c:pt>
                <c:pt idx="1">
                  <c:v>Russia</c:v>
                </c:pt>
                <c:pt idx="2">
                  <c:v>Europe</c:v>
                </c:pt>
                <c:pt idx="3">
                  <c:v>China</c:v>
                </c:pt>
                <c:pt idx="4">
                  <c:v>Regional countries</c:v>
                </c:pt>
                <c:pt idx="5">
                  <c:v>Middle East</c:v>
                </c:pt>
                <c:pt idx="6">
                  <c:v>India</c:v>
                </c:pt>
                <c:pt idx="7">
                  <c:v>Others</c:v>
                </c:pt>
              </c:strCache>
            </c:strRef>
          </c:cat>
          <c:val>
            <c:numRef>
              <c:f>'Индира -округл'!$J$3:$J$10</c:f>
              <c:numCache>
                <c:formatCode>#,##0</c:formatCode>
                <c:ptCount val="8"/>
                <c:pt idx="0">
                  <c:v>2261529</c:v>
                </c:pt>
                <c:pt idx="1">
                  <c:v>136731</c:v>
                </c:pt>
                <c:pt idx="2">
                  <c:v>211128</c:v>
                </c:pt>
                <c:pt idx="3">
                  <c:v>26175</c:v>
                </c:pt>
                <c:pt idx="4">
                  <c:v>38929</c:v>
                </c:pt>
                <c:pt idx="5">
                  <c:v>53664</c:v>
                </c:pt>
                <c:pt idx="6">
                  <c:v>12802</c:v>
                </c:pt>
                <c:pt idx="7">
                  <c:v>104874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'Индира -округл'!$I$3:$I$10</c:f>
              <c:strCache>
                <c:ptCount val="8"/>
                <c:pt idx="0">
                  <c:v>Kazakhstan</c:v>
                </c:pt>
                <c:pt idx="1">
                  <c:v>Russia</c:v>
                </c:pt>
                <c:pt idx="2">
                  <c:v>Europe</c:v>
                </c:pt>
                <c:pt idx="3">
                  <c:v>China</c:v>
                </c:pt>
                <c:pt idx="4">
                  <c:v>Regional countries</c:v>
                </c:pt>
                <c:pt idx="5">
                  <c:v>Middle East</c:v>
                </c:pt>
                <c:pt idx="6">
                  <c:v>India</c:v>
                </c:pt>
                <c:pt idx="7">
                  <c:v>Others</c:v>
                </c:pt>
              </c:strCache>
            </c:strRef>
          </c:cat>
          <c:val>
            <c:numRef>
              <c:f>'Индира -округл'!$K$3:$K$10</c:f>
              <c:numCache>
                <c:formatCode>0.0%</c:formatCode>
                <c:ptCount val="8"/>
                <c:pt idx="0">
                  <c:v>0.79500000000000004</c:v>
                </c:pt>
                <c:pt idx="1">
                  <c:v>4.8000000000000001E-2</c:v>
                </c:pt>
                <c:pt idx="2">
                  <c:v>7.3999999999999996E-2</c:v>
                </c:pt>
                <c:pt idx="3">
                  <c:v>9.0000000000000028E-3</c:v>
                </c:pt>
                <c:pt idx="4">
                  <c:v>1.4E-2</c:v>
                </c:pt>
                <c:pt idx="5">
                  <c:v>1.9000000000000062E-2</c:v>
                </c:pt>
                <c:pt idx="6">
                  <c:v>4.0000000000000114E-3</c:v>
                </c:pt>
                <c:pt idx="7">
                  <c:v>3.6999999999999998E-2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0.68384886812016965"/>
          <c:y val="0.14901630171173469"/>
          <c:w val="0.23824243619032398"/>
          <c:h val="0.81056904345290159"/>
        </c:manualLayout>
      </c:layout>
      <c:overlay val="0"/>
      <c:txPr>
        <a:bodyPr/>
        <a:lstStyle/>
        <a:p>
          <a:pPr rtl="0">
            <a:defRPr sz="1100">
              <a:latin typeface="StoneSansSemiITC TT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A2D0E-ABF2-4E94-B325-757C1E72F89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55" y="4724202"/>
            <a:ext cx="545084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6F5DC-D802-46FC-81F3-6C0F9EC96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 20 years of  uninterrupted economic growth, with strong stewardship through recent global financial difficulties;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8129-44BC-4923-8DC0-9FAE2AE408F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05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 20 years of  uninterrupted economic growth, with strong stewardship through recent global financial difficulties;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8129-44BC-4923-8DC0-9FAE2AE408F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05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8129-44BC-4923-8DC0-9FAE2AE408F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05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Kazakhstan is located in the world’s strongest performing tourism region:</a:t>
            </a:r>
          </a:p>
          <a:p>
            <a:r>
              <a:rPr lang="en-US" dirty="0" smtClean="0"/>
              <a:t> </a:t>
            </a:r>
          </a:p>
          <a:p>
            <a:r>
              <a:rPr lang="en-US" sz="1800" dirty="0" smtClean="0"/>
              <a:t>China- 96 million people</a:t>
            </a:r>
          </a:p>
          <a:p>
            <a:endParaRPr lang="en-US" sz="1800" dirty="0" smtClean="0"/>
          </a:p>
          <a:p>
            <a:r>
              <a:rPr lang="en-US" sz="1800" dirty="0" smtClean="0"/>
              <a:t>Russia-58 million people</a:t>
            </a:r>
          </a:p>
          <a:p>
            <a:endParaRPr lang="en-US" sz="1800" dirty="0" smtClean="0"/>
          </a:p>
          <a:p>
            <a:r>
              <a:rPr lang="en-US" sz="1800" dirty="0" smtClean="0"/>
              <a:t>India-46 million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F5DC-D802-46FC-81F3-6C0F9EC964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8129-44BC-4923-8DC0-9FAE2AE408F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05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0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8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6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9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3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61D3-2EC5-409D-A5A7-07DE01A1125F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B4D3-272E-4B3E-BCE0-EFE64DE1D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5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photos-c.ak.fbcdn.net/hphotos-ak-snc7/304994_10151013927722227_5766271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469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6328141"/>
            <a:ext cx="87849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4" descr="The National Em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324544" y="0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4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Развитие туризма </a:t>
            </a:r>
          </a:p>
          <a:p>
            <a:pPr algn="ctr">
              <a:spcBef>
                <a:spcPct val="0"/>
              </a:spcBef>
            </a:pPr>
            <a:r>
              <a:rPr lang="kk-KZ" sz="4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 Казахстане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168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4"/>
          <p:cNvSpPr txBox="1">
            <a:spLocks/>
          </p:cNvSpPr>
          <p:nvPr/>
        </p:nvSpPr>
        <p:spPr bwMode="auto">
          <a:xfrm>
            <a:off x="8820472" y="6525344"/>
            <a:ext cx="323528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1000" smtClean="0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5943600" y="260649"/>
            <a:ext cx="2990987" cy="425151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pPr marL="0" marR="0" lvl="0" indent="0" algn="r" defTabSz="9142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StoneSansSemiITC TT"/>
                <a:ea typeface="+mj-ea"/>
                <a:cs typeface="+mj-cs"/>
                <a:sym typeface="Wingdings" pitchFamily="2" charset="2"/>
              </a:rPr>
              <a:t>  </a:t>
            </a:r>
            <a:r>
              <a:rPr lang="ru-RU" sz="1400" b="1" dirty="0" smtClean="0">
                <a:latin typeface="StoneSansSemiITC TT"/>
                <a:ea typeface="+mj-ea"/>
                <a:cs typeface="+mj-cs"/>
                <a:sym typeface="Wingdings" pitchFamily="2" charset="2"/>
              </a:rPr>
              <a:t>ЗАКОНОДАТЕЛЬСТВО</a:t>
            </a:r>
            <a:r>
              <a:rPr kumimoji="0" lang="en-GB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toneSansSemiITC TT"/>
                <a:ea typeface="+mj-ea"/>
                <a:cs typeface="+mj-cs"/>
                <a:sym typeface="Wingdings" pitchFamily="2" charset="2"/>
              </a:rPr>
              <a:t>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toneSansSemiITC TT"/>
              <a:ea typeface="+mj-ea"/>
              <a:cs typeface="+mj-cs"/>
            </a:endParaRPr>
          </a:p>
        </p:txBody>
      </p:sp>
      <p:cxnSp>
        <p:nvCxnSpPr>
          <p:cNvPr id="35" name="Straight Connector 3"/>
          <p:cNvCxnSpPr/>
          <p:nvPr/>
        </p:nvCxnSpPr>
        <p:spPr>
          <a:xfrm>
            <a:off x="107504" y="6172200"/>
            <a:ext cx="8856984" cy="0"/>
          </a:xfrm>
          <a:prstGeom prst="line">
            <a:avLst/>
          </a:prstGeom>
          <a:ln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8"/>
          <p:cNvSpPr/>
          <p:nvPr/>
        </p:nvSpPr>
        <p:spPr>
          <a:xfrm>
            <a:off x="450927" y="692697"/>
            <a:ext cx="8375084" cy="276989"/>
          </a:xfrm>
          <a:prstGeom prst="rect">
            <a:avLst/>
          </a:prstGeom>
          <a:solidFill>
            <a:srgbClr val="FFD88B"/>
          </a:solidFill>
        </p:spPr>
        <p:txBody>
          <a:bodyPr wrap="square" lIns="91429" tIns="45715" rIns="91429" bIns="45715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b="1" dirty="0" smtClean="0">
                <a:latin typeface="StoneSansSemiITC TT"/>
                <a:sym typeface="Wingdings" pitchFamily="2" charset="2"/>
              </a:rPr>
              <a:t>ИЗМЕНЕНИЯ В ЗАКОНОДАТЕЛЬСТВЕ В ЦЕЛЯХ РАЗВИТИЯ ТУРИЗМА</a:t>
            </a:r>
            <a:endParaRPr lang="en-GB" sz="1200" b="1" dirty="0">
              <a:latin typeface="StoneSansSemiITC TT"/>
            </a:endParaRPr>
          </a:p>
        </p:txBody>
      </p:sp>
      <p:pic>
        <p:nvPicPr>
          <p:cNvPr id="1028" name="Picture 4" descr="C:\Users\15\Desktop\audit-25511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96" y="1268760"/>
            <a:ext cx="3722260" cy="2674150"/>
          </a:xfrm>
          <a:prstGeom prst="rect">
            <a:avLst/>
          </a:prstGeom>
          <a:noFill/>
        </p:spPr>
      </p:pic>
      <p:sp>
        <p:nvSpPr>
          <p:cNvPr id="9" name="Rectangle 16"/>
          <p:cNvSpPr/>
          <p:nvPr/>
        </p:nvSpPr>
        <p:spPr>
          <a:xfrm>
            <a:off x="4494400" y="2209800"/>
            <a:ext cx="4724400" cy="3785642"/>
          </a:xfrm>
          <a:prstGeom prst="rect">
            <a:avLst/>
          </a:prstGeom>
          <a:ln w="25400" cmpd="sng">
            <a:noFill/>
          </a:ln>
        </p:spPr>
        <p:txBody>
          <a:bodyPr wrap="square" lIns="91429" tIns="45715" rIns="91429" bIns="45715">
            <a:spAutoFit/>
          </a:bodyPr>
          <a:lstStyle/>
          <a:p>
            <a:pPr defTabSz="107262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StoneSansSemiITC TT"/>
                <a:cs typeface="Times New Roman" pitchFamily="18" charset="0"/>
              </a:rPr>
              <a:t>ВИЗОВЫЙ РЕЖИМ</a:t>
            </a:r>
          </a:p>
          <a:p>
            <a:pPr defTabSz="107262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200" dirty="0" smtClean="0">
                <a:latin typeface="StoneSansSemiITC TT"/>
                <a:cs typeface="Times New Roman" pitchFamily="18" charset="0"/>
              </a:rPr>
              <a:t> </a:t>
            </a:r>
            <a:r>
              <a:rPr lang="ru-RU" sz="1200" dirty="0" smtClean="0">
                <a:latin typeface="StoneSansSemiITC TT"/>
              </a:rPr>
              <a:t>ОТМЕНА ВИЗОВОГО РЕЖИМА ДЛЯ СТАБИЛЬНЫХ СТРАН</a:t>
            </a:r>
          </a:p>
          <a:p>
            <a:pPr defTabSz="107262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StoneSansSemiITC TT"/>
                <a:cs typeface="Times New Roman" pitchFamily="18" charset="0"/>
              </a:rPr>
              <a:t>ТУРИСТСКИЙ СЕРТИФИКАТ</a:t>
            </a:r>
          </a:p>
          <a:p>
            <a:pPr defTabSz="107262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200" dirty="0" smtClean="0">
                <a:latin typeface="StoneSansSemiITC TT"/>
              </a:rPr>
              <a:t> СОФИНАНСИРОВАНИЕ ГОСУДАРСТВОМ, РАБОТОДАТЕЛЕМ И РАБОТНИКАМИ ОТЕЧЕСТВЕННОГО ТУРПРОДУКТА</a:t>
            </a:r>
          </a:p>
          <a:p>
            <a:pPr defTabSz="107262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StoneSansSemiITC TT"/>
              </a:rPr>
              <a:t>АВИАЦИОННОЕ ПРОСТРАНСТВО</a:t>
            </a:r>
          </a:p>
          <a:p>
            <a:pPr defTabSz="1072625">
              <a:lnSpc>
                <a:spcPct val="200000"/>
              </a:lnSpc>
              <a:buFont typeface="Wingdings" pitchFamily="2" charset="2"/>
              <a:buChar char="q"/>
              <a:defRPr/>
            </a:pPr>
            <a:r>
              <a:rPr lang="ru-RU" sz="1200" b="1" dirty="0" smtClean="0">
                <a:latin typeface="StoneSansSemiITC TT"/>
              </a:rPr>
              <a:t> </a:t>
            </a:r>
            <a:r>
              <a:rPr lang="ru-RU" sz="1200" dirty="0" smtClean="0">
                <a:latin typeface="StoneSansSemiITC TT"/>
              </a:rPr>
              <a:t>СОЗДАНИЕ УСЛОВИЙ ДЛЯ РАЗВИТИЯ РЫНКА ВНУТРЕННИХ ПЕРЕВОЗОК</a:t>
            </a:r>
          </a:p>
          <a:p>
            <a:pPr defTabSz="1072625">
              <a:lnSpc>
                <a:spcPct val="200000"/>
              </a:lnSpc>
              <a:buFont typeface="Wingdings" pitchFamily="2" charset="2"/>
              <a:buChar char="q"/>
              <a:defRPr/>
            </a:pPr>
            <a:r>
              <a:rPr lang="ru-RU" sz="1200" dirty="0" smtClean="0">
                <a:latin typeface="StoneSansSemiITC TT"/>
              </a:rPr>
              <a:t> СУБСИДИРОВАНИЕ ВНУТРЕННИХ АВИАНАПРАВЛЕНИЙ</a:t>
            </a:r>
            <a:endParaRPr lang="ru-RU" sz="1200" dirty="0">
              <a:latin typeface="StoneSansSemiITC TT"/>
            </a:endParaRPr>
          </a:p>
        </p:txBody>
      </p:sp>
      <p:pic>
        <p:nvPicPr>
          <p:cNvPr id="10" name="Рисунок 4" descr="The National Em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30" y="62769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6400800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/>
        </p:nvCxnSpPr>
        <p:spPr>
          <a:xfrm>
            <a:off x="107504" y="6172200"/>
            <a:ext cx="88569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2"/>
          <p:cNvSpPr txBox="1">
            <a:spLocks/>
          </p:cNvSpPr>
          <p:nvPr/>
        </p:nvSpPr>
        <p:spPr>
          <a:xfrm>
            <a:off x="304800" y="202630"/>
            <a:ext cx="8659687" cy="346050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8156575" algn="r"/>
              </a:tabLst>
              <a:defRPr sz="1600" b="1" kern="1200">
                <a:solidFill>
                  <a:srgbClr val="00204E"/>
                </a:solidFill>
                <a:latin typeface="StoneSansSemiITC T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Спасибо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! 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Foliennummernplatzhalter 14"/>
          <p:cNvSpPr txBox="1">
            <a:spLocks/>
          </p:cNvSpPr>
          <p:nvPr/>
        </p:nvSpPr>
        <p:spPr bwMode="auto">
          <a:xfrm>
            <a:off x="8820472" y="6525344"/>
            <a:ext cx="323528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1000" smtClean="0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000" dirty="0" smtClean="0"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583316"/>
            <a:ext cx="7486535" cy="5504571"/>
            <a:chOff x="338147" y="601942"/>
            <a:chExt cx="7486535" cy="5504571"/>
          </a:xfrm>
        </p:grpSpPr>
        <p:pic>
          <p:nvPicPr>
            <p:cNvPr id="1026" name="Picture 2" descr="C:\Users\15\Desktop\images.jpg"/>
            <p:cNvPicPr>
              <a:picLocks noChangeAspect="1" noChangeArrowheads="1"/>
            </p:cNvPicPr>
            <p:nvPr/>
          </p:nvPicPr>
          <p:blipFill>
            <a:blip r:embed="rId2" cstate="print"/>
            <a:srcRect t="4065" b="339"/>
            <a:stretch>
              <a:fillRect/>
            </a:stretch>
          </p:blipFill>
          <p:spPr bwMode="auto">
            <a:xfrm flipH="1">
              <a:off x="5369278" y="2446022"/>
              <a:ext cx="2455401" cy="19160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2" name="Picture 4" descr="C:\КИРИ\byrabai\my album\картинки\berkutchi2.jpg"/>
            <p:cNvPicPr>
              <a:picLocks noChangeAspect="1" noChangeArrowheads="1"/>
            </p:cNvPicPr>
            <p:nvPr/>
          </p:nvPicPr>
          <p:blipFill>
            <a:blip r:embed="rId3" cstate="print"/>
            <a:srcRect t="12903" b="6452"/>
            <a:stretch>
              <a:fillRect/>
            </a:stretch>
          </p:blipFill>
          <p:spPr bwMode="auto">
            <a:xfrm>
              <a:off x="5337079" y="601942"/>
              <a:ext cx="2487600" cy="18627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 descr="C:\Users\15\Desktop\03buchflugsp1b.jpg"/>
            <p:cNvPicPr>
              <a:picLocks noChangeAspect="1" noChangeArrowheads="1"/>
            </p:cNvPicPr>
            <p:nvPr/>
          </p:nvPicPr>
          <p:blipFill>
            <a:blip r:embed="rId4" cstate="print"/>
            <a:srcRect l="13046"/>
            <a:stretch>
              <a:fillRect/>
            </a:stretch>
          </p:blipFill>
          <p:spPr bwMode="auto">
            <a:xfrm>
              <a:off x="444498" y="742637"/>
              <a:ext cx="2303977" cy="1728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4" name="Picture 6" descr="C:\КИРИ\byrabai\my album\картинки\yurtcamp-mongoli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717797" y="659262"/>
              <a:ext cx="2619282" cy="1894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02988" y="4354404"/>
              <a:ext cx="2421694" cy="175210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12500"/>
            </a:effectLst>
          </p:spPr>
        </p:pic>
        <p:pic>
          <p:nvPicPr>
            <p:cNvPr id="2051" name="Picture 3" descr="C:\Users\15\Desktop\xNy00MjI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8147" y="2464652"/>
              <a:ext cx="2410329" cy="17110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5" name="Picture 7" descr="C:\Users\15\Desktop\Deportes-acuaticos-tenerife6.jpg"/>
            <p:cNvPicPr>
              <a:picLocks noChangeAspect="1" noChangeArrowheads="1"/>
            </p:cNvPicPr>
            <p:nvPr/>
          </p:nvPicPr>
          <p:blipFill>
            <a:blip r:embed="rId8" cstate="print"/>
            <a:srcRect l="4523" r="22671"/>
            <a:stretch>
              <a:fillRect/>
            </a:stretch>
          </p:blipFill>
          <p:spPr bwMode="auto">
            <a:xfrm>
              <a:off x="2748477" y="2455524"/>
              <a:ext cx="2633730" cy="1811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 b="13505"/>
            <a:stretch>
              <a:fillRect/>
            </a:stretch>
          </p:blipFill>
          <p:spPr bwMode="auto">
            <a:xfrm>
              <a:off x="444498" y="4267200"/>
              <a:ext cx="2303979" cy="1796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Рисунок 12" descr="DSC_7837.JPG"/>
            <p:cNvPicPr>
              <a:picLocks noChangeAspect="1"/>
            </p:cNvPicPr>
            <p:nvPr/>
          </p:nvPicPr>
          <p:blipFill>
            <a:blip r:embed="rId10" cstate="print"/>
            <a:srcRect l="20513"/>
            <a:stretch>
              <a:fillRect/>
            </a:stretch>
          </p:blipFill>
          <p:spPr bwMode="auto">
            <a:xfrm>
              <a:off x="2819401" y="4291544"/>
              <a:ext cx="2517678" cy="1772397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12500"/>
            </a:effectLst>
          </p:spPr>
        </p:pic>
      </p:grpSp>
      <p:pic>
        <p:nvPicPr>
          <p:cNvPr id="17" name="Рисунок 4" descr="The National Emble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730" y="62484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09600" y="6382435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07504" y="6172200"/>
            <a:ext cx="88569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2"/>
          <p:cNvSpPr txBox="1">
            <a:spLocks/>
          </p:cNvSpPr>
          <p:nvPr/>
        </p:nvSpPr>
        <p:spPr>
          <a:xfrm>
            <a:off x="5527247" y="-20890"/>
            <a:ext cx="3293225" cy="634082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8156575" algn="r"/>
              </a:tabLst>
              <a:defRPr sz="1600" b="1" kern="1200">
                <a:solidFill>
                  <a:srgbClr val="00204E"/>
                </a:solidFill>
                <a:latin typeface="StoneSansSemiITC TT"/>
                <a:ea typeface="+mj-ea"/>
                <a:cs typeface="+mj-cs"/>
              </a:defRPr>
            </a:lvl1pPr>
          </a:lstStyle>
          <a:p>
            <a:r>
              <a:rPr lang="fr-FR" dirty="0" smtClean="0"/>
              <a:t>	</a:t>
            </a:r>
            <a:r>
              <a:rPr lang="fr-FR" dirty="0" smtClean="0">
                <a:solidFill>
                  <a:srgbClr val="F1AB00"/>
                </a:solidFill>
                <a:sym typeface="Wingdings" pitchFamily="2" charset="2"/>
              </a:rPr>
              <a:t> </a:t>
            </a:r>
            <a:r>
              <a:rPr lang="ru-RU" dirty="0">
                <a:solidFill>
                  <a:schemeClr val="tx1"/>
                </a:solidFill>
                <a:sym typeface="Wingdings" pitchFamily="2" charset="2"/>
              </a:rPr>
              <a:t>КРАТКАЯ ХАРАКТЕРИСТИКА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Foliennummernplatzhalter 14"/>
          <p:cNvSpPr txBox="1">
            <a:spLocks/>
          </p:cNvSpPr>
          <p:nvPr/>
        </p:nvSpPr>
        <p:spPr bwMode="auto">
          <a:xfrm>
            <a:off x="8820472" y="6525344"/>
            <a:ext cx="323528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1000" smtClean="0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000" dirty="0" smtClean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8" name="Рисунок 4" descr="The National Em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30" y="62484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99703" y="6324600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4" y="813341"/>
            <a:ext cx="3384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StoneSansSemiITC TT"/>
              </a:rPr>
              <a:t> </a:t>
            </a:r>
            <a:r>
              <a:rPr lang="kk-KZ" sz="1400" dirty="0" smtClean="0">
                <a:latin typeface="StoneSansSemiITC TT"/>
              </a:rPr>
              <a:t>Рост ВВП</a:t>
            </a:r>
            <a:r>
              <a:rPr lang="en-US" sz="1400" dirty="0" smtClean="0">
                <a:latin typeface="StoneSansSemiITC TT"/>
              </a:rPr>
              <a:t> </a:t>
            </a:r>
            <a:r>
              <a:rPr lang="kk-KZ" sz="1400" dirty="0">
                <a:latin typeface="StoneSansSemiITC TT"/>
              </a:rPr>
              <a:t>5</a:t>
            </a:r>
            <a:r>
              <a:rPr lang="en-US" sz="1400" dirty="0" smtClean="0">
                <a:latin typeface="StoneSansSemiITC TT"/>
              </a:rPr>
              <a:t>% (2012);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StoneSansSemiITC TT"/>
              </a:rPr>
              <a:t> </a:t>
            </a:r>
            <a:r>
              <a:rPr lang="kk-KZ" sz="1400" b="1" dirty="0" smtClean="0">
                <a:latin typeface="StoneSansSemiITC TT"/>
              </a:rPr>
              <a:t>49</a:t>
            </a:r>
            <a:r>
              <a:rPr lang="kk-KZ" sz="1400" dirty="0" smtClean="0">
                <a:latin typeface="StoneSansSemiITC TT"/>
              </a:rPr>
              <a:t> </a:t>
            </a:r>
            <a:r>
              <a:rPr lang="ru-RU" sz="1400" baseline="30000" dirty="0" smtClean="0">
                <a:latin typeface="StoneSansSemiITC TT"/>
              </a:rPr>
              <a:t> </a:t>
            </a:r>
            <a:r>
              <a:rPr lang="kk-KZ" sz="1400" dirty="0" smtClean="0">
                <a:latin typeface="StoneSansSemiITC TT"/>
              </a:rPr>
              <a:t>место в рейтинге  “</a:t>
            </a:r>
            <a:r>
              <a:rPr lang="en-US" sz="1400" dirty="0" smtClean="0">
                <a:latin typeface="StoneSansSemiITC TT"/>
              </a:rPr>
              <a:t>Doing Business</a:t>
            </a:r>
            <a:r>
              <a:rPr lang="kk-KZ" sz="1400" dirty="0" smtClean="0">
                <a:latin typeface="StoneSansSemiITC TT"/>
              </a:rPr>
              <a:t>”</a:t>
            </a:r>
            <a:r>
              <a:rPr lang="en-US" sz="1400" dirty="0" smtClean="0">
                <a:latin typeface="StoneSansSemiITC TT"/>
              </a:rPr>
              <a:t>; </a:t>
            </a:r>
            <a:endParaRPr lang="en-US" sz="1400" dirty="0">
              <a:latin typeface="StoneSansSemiITC T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StoneSansSemiITC TT"/>
              </a:rPr>
              <a:t> </a:t>
            </a:r>
            <a:r>
              <a:rPr lang="ru-RU" sz="1400" dirty="0" smtClean="0">
                <a:latin typeface="StoneSansSemiITC TT"/>
              </a:rPr>
              <a:t>Инфляция</a:t>
            </a:r>
            <a:r>
              <a:rPr lang="en-US" sz="1400" dirty="0" smtClean="0">
                <a:latin typeface="StoneSansSemiITC TT"/>
              </a:rPr>
              <a:t>: </a:t>
            </a:r>
            <a:r>
              <a:rPr lang="ru-RU" sz="1400" b="1" dirty="0" smtClean="0">
                <a:latin typeface="StoneSansSemiITC TT"/>
              </a:rPr>
              <a:t>6,2</a:t>
            </a:r>
            <a:r>
              <a:rPr lang="en-US" sz="1400" b="1" dirty="0" smtClean="0">
                <a:latin typeface="StoneSansSemiITC TT"/>
              </a:rPr>
              <a:t>%; </a:t>
            </a:r>
            <a:endParaRPr lang="en-US" sz="1400" b="1" dirty="0">
              <a:latin typeface="StoneSansSemiITC T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StoneSansSemiITC TT"/>
              </a:rPr>
              <a:t> 3 </a:t>
            </a:r>
            <a:r>
              <a:rPr lang="ru-RU" sz="1400" dirty="0" smtClean="0">
                <a:latin typeface="StoneSansSemiITC TT"/>
              </a:rPr>
              <a:t>из 4 стран БРИКС находятся в </a:t>
            </a:r>
            <a:r>
              <a:rPr lang="ru-RU" sz="1400" b="1" dirty="0" smtClean="0">
                <a:latin typeface="StoneSansSemiITC TT"/>
              </a:rPr>
              <a:t>5</a:t>
            </a:r>
            <a:r>
              <a:rPr lang="ru-RU" sz="1400" dirty="0" smtClean="0">
                <a:latin typeface="StoneSansSemiITC TT"/>
              </a:rPr>
              <a:t> часах полета</a:t>
            </a:r>
            <a:r>
              <a:rPr lang="en-US" sz="1400" dirty="0" smtClean="0">
                <a:latin typeface="StoneSansSemiITC TT"/>
              </a:rPr>
              <a:t>;</a:t>
            </a:r>
            <a:endParaRPr lang="en-US" sz="1400" dirty="0">
              <a:latin typeface="StoneSansSemiITC T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StoneSansSemiITC TT"/>
              </a:rPr>
              <a:t> </a:t>
            </a:r>
            <a:r>
              <a:rPr lang="ru-RU" sz="1400" dirty="0" smtClean="0">
                <a:latin typeface="StoneSansSemiITC TT"/>
              </a:rPr>
              <a:t>Рынок Таможенного союза с Россией и Беларусью составляет 170  миллионов человек</a:t>
            </a:r>
            <a:r>
              <a:rPr lang="en-US" sz="1400" dirty="0" smtClean="0">
                <a:latin typeface="StoneSansSemiITC TT"/>
              </a:rPr>
              <a:t>   </a:t>
            </a:r>
            <a:endParaRPr lang="en-US" sz="1400" dirty="0">
              <a:latin typeface="StoneSansSemiITC T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09" y="805346"/>
            <a:ext cx="3637593" cy="245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9200" y="1040672"/>
            <a:ext cx="2362200" cy="160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>
                    <a:lumMod val="65000"/>
                  </a:schemeClr>
                </a:solidFill>
                <a:latin typeface="Ariala"/>
              </a:rPr>
              <a:t>ВВП, млрд. </a:t>
            </a:r>
            <a:r>
              <a:rPr lang="ru-RU" sz="1050" b="1" dirty="0" err="1" smtClean="0">
                <a:solidFill>
                  <a:schemeClr val="bg1">
                    <a:lumMod val="65000"/>
                  </a:schemeClr>
                </a:solidFill>
                <a:latin typeface="Ariala"/>
              </a:rPr>
              <a:t>долл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latin typeface="Ariala"/>
              </a:rPr>
              <a:t>.</a:t>
            </a:r>
            <a:r>
              <a:rPr lang="ru-RU" sz="1050" b="1" dirty="0" smtClean="0">
                <a:solidFill>
                  <a:schemeClr val="bg1">
                    <a:lumMod val="65000"/>
                  </a:schemeClr>
                </a:solidFill>
                <a:latin typeface="Ariala"/>
              </a:rPr>
              <a:t> США</a:t>
            </a:r>
            <a:endParaRPr lang="ru-RU" sz="1050" b="1" dirty="0">
              <a:solidFill>
                <a:schemeClr val="bg1">
                  <a:lumMod val="65000"/>
                </a:schemeClr>
              </a:solidFill>
              <a:latin typeface="Ariala"/>
            </a:endParaRPr>
          </a:p>
        </p:txBody>
      </p:sp>
      <p:pic>
        <p:nvPicPr>
          <p:cNvPr id="1028" name="Picture 4" descr="http://upload.wikimedia.org/wikipedia/commons/thumb/b/b0/Kazakhstan_on_the_globe_(Eurasia_centered).svg/300px-Kazakhstan_on_the_globe_(Eurasia_centered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55" y="3266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4452" y="3758421"/>
            <a:ext cx="5982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latin typeface="StoneSansSemiITC TT"/>
              </a:rPr>
              <a:t>Россия</a:t>
            </a:r>
            <a:endParaRPr lang="ru-RU" sz="1400" b="1" dirty="0">
              <a:latin typeface="StoneSansSemiITC T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569" y="4435197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latin typeface="StoneSansSemiITC TT"/>
              </a:rPr>
              <a:t>Китай</a:t>
            </a:r>
            <a:endParaRPr lang="ru-RU" sz="1050" b="1" dirty="0">
              <a:latin typeface="StoneSansSemiITC T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533" y="4847296"/>
            <a:ext cx="5485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StoneSansSemiITC TT"/>
              </a:rPr>
              <a:t>Индия</a:t>
            </a:r>
            <a:endParaRPr lang="ru-RU" sz="1050" b="1" dirty="0">
              <a:latin typeface="StoneSansSemiITC T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2544" y="3998829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StoneSansSemiITC TT"/>
              </a:rPr>
              <a:t>Европа</a:t>
            </a:r>
            <a:endParaRPr lang="ru-RU" sz="1050" b="1" dirty="0">
              <a:latin typeface="StoneSansSemiITC TT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483573" y="3914506"/>
            <a:ext cx="0" cy="199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6663807" y="4343400"/>
            <a:ext cx="246440" cy="199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635973" y="4343400"/>
            <a:ext cx="0" cy="598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926399" y="4152623"/>
            <a:ext cx="258053" cy="77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07504" y="6172200"/>
            <a:ext cx="88569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2"/>
          <p:cNvSpPr txBox="1">
            <a:spLocks/>
          </p:cNvSpPr>
          <p:nvPr/>
        </p:nvSpPr>
        <p:spPr>
          <a:xfrm>
            <a:off x="5257800" y="113431"/>
            <a:ext cx="4076929" cy="634082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8156575" algn="r"/>
              </a:tabLst>
              <a:defRPr sz="1600" b="1" kern="1200">
                <a:solidFill>
                  <a:srgbClr val="00204E"/>
                </a:solidFill>
                <a:latin typeface="StoneSansSemiITC T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1AB00"/>
                </a:solidFill>
                <a:sym typeface="Wingdings" pitchFamily="2" charset="2"/>
              </a:rPr>
              <a:t>  </a:t>
            </a:r>
            <a:r>
              <a:rPr lang="ru-RU" dirty="0">
                <a:solidFill>
                  <a:schemeClr val="tx1"/>
                </a:solidFill>
                <a:sym typeface="Wingdings" pitchFamily="2" charset="2"/>
              </a:rPr>
              <a:t>ОБЗОР ТУРИСТСКОЙ ОТРАСЛИ</a:t>
            </a:r>
            <a:endParaRPr lang="ru-RU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rgbClr val="002D62"/>
              </a:solidFill>
            </a:endParaRPr>
          </a:p>
        </p:txBody>
      </p:sp>
      <p:sp>
        <p:nvSpPr>
          <p:cNvPr id="25" name="Foliennummernplatzhalter 14"/>
          <p:cNvSpPr txBox="1">
            <a:spLocks/>
          </p:cNvSpPr>
          <p:nvPr/>
        </p:nvSpPr>
        <p:spPr bwMode="auto">
          <a:xfrm>
            <a:off x="8820472" y="6525344"/>
            <a:ext cx="323528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1000" smtClean="0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000" dirty="0" smtClean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8" name="Рисунок 4" descr="The National Em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30" y="62484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9703" y="743765"/>
            <a:ext cx="76065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dirty="0" smtClean="0">
              <a:latin typeface="StoneSansSemiITC T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StoneSansSemiITC TT"/>
              </a:rPr>
              <a:t> </a:t>
            </a:r>
            <a:r>
              <a:rPr lang="ru-RU" sz="1400" b="1" dirty="0" smtClean="0">
                <a:latin typeface="StoneSansSemiITC TT"/>
              </a:rPr>
              <a:t>12</a:t>
            </a:r>
            <a:r>
              <a:rPr lang="ru-RU" sz="1400" dirty="0" smtClean="0">
                <a:latin typeface="StoneSansSemiITC TT"/>
              </a:rPr>
              <a:t> национальных парков, </a:t>
            </a:r>
            <a:r>
              <a:rPr lang="ru-RU" sz="1400" dirty="0">
                <a:latin typeface="StoneSansSemiITC TT"/>
              </a:rPr>
              <a:t>118 </a:t>
            </a:r>
            <a:r>
              <a:rPr lang="ru-RU" sz="1400" dirty="0" smtClean="0">
                <a:latin typeface="StoneSansSemiITC TT"/>
              </a:rPr>
              <a:t>особо охраняемых территорий, 27 тысяч древних памятников;</a:t>
            </a:r>
            <a:endParaRPr lang="en-US" sz="1400" dirty="0">
              <a:latin typeface="StoneSansSemiITC T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StoneSansSemiITC TT"/>
              </a:rPr>
              <a:t> </a:t>
            </a:r>
            <a:r>
              <a:rPr lang="ru-RU" sz="1400" dirty="0" smtClean="0">
                <a:latin typeface="StoneSansSemiITC TT"/>
              </a:rPr>
              <a:t>Великий Шелковый путь</a:t>
            </a:r>
            <a:r>
              <a:rPr lang="en-US" sz="1400" dirty="0" smtClean="0">
                <a:latin typeface="StoneSansSemiITC TT"/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StoneSansSemiITC TT"/>
              </a:rPr>
              <a:t> </a:t>
            </a:r>
            <a:r>
              <a:rPr lang="en-US" sz="1400" dirty="0">
                <a:latin typeface="StoneSansSemiITC TT"/>
              </a:rPr>
              <a:t>3 </a:t>
            </a:r>
            <a:r>
              <a:rPr lang="ru-RU" sz="1400" dirty="0" smtClean="0">
                <a:latin typeface="StoneSansSemiITC TT"/>
              </a:rPr>
              <a:t>объекта Всемирного культурного наследия ЮНЕСКО</a:t>
            </a:r>
            <a:r>
              <a:rPr lang="en-US" sz="1400" dirty="0" smtClean="0">
                <a:latin typeface="StoneSansSemiITC TT"/>
              </a:rPr>
              <a:t>: </a:t>
            </a:r>
            <a:endParaRPr lang="en-US" sz="1400" dirty="0">
              <a:latin typeface="StoneSansSemiITC TT"/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StoneSansSemiITC TT"/>
              </a:rPr>
              <a:t>Мавзолей </a:t>
            </a:r>
            <a:r>
              <a:rPr lang="ru-RU" sz="1400" dirty="0" err="1" smtClean="0">
                <a:latin typeface="StoneSansSemiITC TT"/>
              </a:rPr>
              <a:t>Яссауи</a:t>
            </a:r>
            <a:endParaRPr lang="en-US" sz="1400" dirty="0">
              <a:latin typeface="StoneSansSemiITC TT"/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StoneSansSemiITC TT"/>
              </a:rPr>
              <a:t>Петроглифы </a:t>
            </a:r>
            <a:r>
              <a:rPr lang="ru-RU" sz="1400" dirty="0" err="1" smtClean="0">
                <a:latin typeface="StoneSansSemiITC TT"/>
              </a:rPr>
              <a:t>Тамгалы</a:t>
            </a:r>
            <a:endParaRPr lang="ru-RU" sz="1400" dirty="0" smtClean="0">
              <a:latin typeface="StoneSansSemiITC TT"/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err="1" smtClean="0">
                <a:latin typeface="StoneSansSemiITC TT"/>
              </a:rPr>
              <a:t>Сарыарка</a:t>
            </a:r>
            <a:r>
              <a:rPr lang="ru-RU" sz="1400" dirty="0" smtClean="0">
                <a:latin typeface="StoneSansSemiITC TT"/>
              </a:rPr>
              <a:t> и озера Северного Казахстана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StoneSansSemiITC TT"/>
              </a:rPr>
              <a:t>Вклад в ВВП </a:t>
            </a:r>
            <a:r>
              <a:rPr lang="en-US" sz="1400" dirty="0" smtClean="0">
                <a:latin typeface="StoneSansSemiITC TT"/>
              </a:rPr>
              <a:t>– </a:t>
            </a:r>
            <a:r>
              <a:rPr lang="ru-RU" sz="1400" b="1" dirty="0" smtClean="0">
                <a:latin typeface="StoneSansSemiITC TT"/>
              </a:rPr>
              <a:t>0,3</a:t>
            </a:r>
            <a:r>
              <a:rPr lang="en-US" sz="1400" b="1" dirty="0" smtClean="0">
                <a:latin typeface="StoneSansSemiITC TT"/>
              </a:rPr>
              <a:t>%;  </a:t>
            </a:r>
            <a:endParaRPr lang="ru-RU" sz="1400" b="1" dirty="0" smtClean="0">
              <a:latin typeface="StoneSansSemiITC T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StoneSansSemiITC TT"/>
              </a:rPr>
              <a:t>Занятость в индустрии туризма </a:t>
            </a:r>
            <a:r>
              <a:rPr lang="en-US" sz="1400" dirty="0" smtClean="0">
                <a:latin typeface="StoneSansSemiITC TT"/>
              </a:rPr>
              <a:t>– </a:t>
            </a:r>
            <a:r>
              <a:rPr lang="ru-RU" sz="1400" b="1" dirty="0" smtClean="0">
                <a:latin typeface="StoneSansSemiITC TT"/>
              </a:rPr>
              <a:t>1,5%</a:t>
            </a:r>
            <a:r>
              <a:rPr lang="en-US" sz="1400" b="1" dirty="0" smtClean="0">
                <a:latin typeface="StoneSansSemiITC TT"/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StoneSansSemiITC TT"/>
              </a:rPr>
              <a:t> Международные прибытия – </a:t>
            </a:r>
            <a:r>
              <a:rPr lang="ru-RU" sz="1400" b="1" dirty="0" smtClean="0">
                <a:latin typeface="StoneSansSemiITC TT"/>
              </a:rPr>
              <a:t>519 000 (17,3%)</a:t>
            </a:r>
            <a:r>
              <a:rPr lang="en-US" sz="1400" b="1" dirty="0" smtClean="0">
                <a:latin typeface="StoneSansSemiITC TT"/>
              </a:rPr>
              <a:t>;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StoneSansSemiITC TT"/>
              </a:rPr>
              <a:t> </a:t>
            </a:r>
            <a:r>
              <a:rPr lang="ru-RU" sz="1400" dirty="0" smtClean="0">
                <a:latin typeface="StoneSansSemiITC TT"/>
              </a:rPr>
              <a:t>Туристский продукт</a:t>
            </a:r>
            <a:r>
              <a:rPr lang="en-US" sz="1400" dirty="0" smtClean="0">
                <a:latin typeface="StoneSansSemiITC TT"/>
              </a:rPr>
              <a:t>: </a:t>
            </a:r>
            <a:r>
              <a:rPr lang="ru-RU" sz="1400" dirty="0" err="1" smtClean="0">
                <a:latin typeface="StoneSansSemiITC TT"/>
              </a:rPr>
              <a:t>экотуризм</a:t>
            </a:r>
            <a:r>
              <a:rPr lang="en-US" sz="1400" dirty="0" smtClean="0">
                <a:latin typeface="StoneSansSemiITC TT"/>
              </a:rPr>
              <a:t>, </a:t>
            </a:r>
            <a:r>
              <a:rPr lang="ru-RU" sz="1400" dirty="0" smtClean="0">
                <a:latin typeface="StoneSansSemiITC TT"/>
              </a:rPr>
              <a:t>горнолыжный туризм</a:t>
            </a:r>
            <a:r>
              <a:rPr lang="en-US" sz="1400" dirty="0" smtClean="0">
                <a:latin typeface="StoneSansSemiITC TT"/>
              </a:rPr>
              <a:t>,</a:t>
            </a:r>
            <a:r>
              <a:rPr lang="ru-RU" sz="1400" dirty="0" smtClean="0">
                <a:latin typeface="StoneSansSemiITC TT"/>
              </a:rPr>
              <a:t> охота и рыбалка</a:t>
            </a:r>
            <a:r>
              <a:rPr lang="en-US" sz="1400" dirty="0" smtClean="0">
                <a:latin typeface="StoneSansSemiITC TT"/>
              </a:rPr>
              <a:t>, </a:t>
            </a:r>
            <a:r>
              <a:rPr lang="ru-RU" sz="1400" dirty="0" err="1" smtClean="0">
                <a:latin typeface="StoneSansSemiITC TT"/>
              </a:rPr>
              <a:t>культурно-позновательный</a:t>
            </a:r>
            <a:r>
              <a:rPr lang="ru-RU" sz="1400" dirty="0" smtClean="0">
                <a:latin typeface="StoneSansSemiITC TT"/>
              </a:rPr>
              <a:t> туризм</a:t>
            </a:r>
            <a:r>
              <a:rPr lang="en-US" sz="1400" dirty="0" smtClean="0">
                <a:latin typeface="StoneSansSemiITC TT"/>
              </a:rPr>
              <a:t>, </a:t>
            </a:r>
            <a:r>
              <a:rPr lang="ru-RU" sz="1400" dirty="0" smtClean="0">
                <a:latin typeface="StoneSansSemiITC TT"/>
              </a:rPr>
              <a:t>бальнеологический</a:t>
            </a:r>
            <a:r>
              <a:rPr lang="en-US" sz="1400" dirty="0" smtClean="0">
                <a:latin typeface="StoneSansSemiITC TT"/>
              </a:rPr>
              <a:t>, </a:t>
            </a:r>
            <a:r>
              <a:rPr lang="ru-RU" sz="1400" dirty="0" smtClean="0">
                <a:latin typeface="StoneSansSemiITC TT"/>
              </a:rPr>
              <a:t>орнитологический туризм</a:t>
            </a:r>
            <a:r>
              <a:rPr lang="en-US" sz="1400" dirty="0" smtClean="0">
                <a:latin typeface="StoneSansSemiITC TT"/>
              </a:rPr>
              <a:t>, </a:t>
            </a:r>
            <a:r>
              <a:rPr lang="ru-RU" sz="1400" dirty="0" smtClean="0">
                <a:latin typeface="StoneSansSemiITC TT"/>
              </a:rPr>
              <a:t>деловой, лечебно-оздоровительный туризм</a:t>
            </a:r>
            <a:endParaRPr lang="en-US" sz="1400" dirty="0">
              <a:latin typeface="StoneSansSemiITC TT"/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9703" y="6324600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КИРИ\ПРЕЗЕНТАЦИИ\подготовка к презентации КПМ и АП\картинки и  корел\EN_кластер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96" y="1256220"/>
            <a:ext cx="8042740" cy="4909087"/>
          </a:xfrm>
          <a:prstGeom prst="rect">
            <a:avLst/>
          </a:prstGeom>
          <a:noFill/>
        </p:spPr>
      </p:pic>
      <p:cxnSp>
        <p:nvCxnSpPr>
          <p:cNvPr id="57" name="Прямая соединительная линия 56"/>
          <p:cNvCxnSpPr/>
          <p:nvPr/>
        </p:nvCxnSpPr>
        <p:spPr>
          <a:xfrm flipH="1" flipV="1">
            <a:off x="4636682" y="1400043"/>
            <a:ext cx="540283" cy="457404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511462" y="1400046"/>
            <a:ext cx="2127006" cy="12733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131729" y="5328549"/>
            <a:ext cx="196467" cy="355759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328196" y="5684303"/>
            <a:ext cx="1669967" cy="0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119223" y="5248626"/>
            <a:ext cx="111534" cy="412625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7239864" y="5654560"/>
            <a:ext cx="1652616" cy="6688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882264" y="5481013"/>
            <a:ext cx="294701" cy="609872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176962" y="6090883"/>
            <a:ext cx="1987326" cy="0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5369628" y="2586090"/>
            <a:ext cx="49116" cy="508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6782828" y="4869160"/>
            <a:ext cx="49116" cy="508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6601348" y="2584126"/>
            <a:ext cx="1129685" cy="116892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6404881" y="4093639"/>
            <a:ext cx="1129685" cy="116892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3949046" y="4093638"/>
            <a:ext cx="1424384" cy="1423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7141632" y="1654155"/>
            <a:ext cx="343817" cy="914806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485448" y="1654155"/>
            <a:ext cx="1424384" cy="0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1345863" y="4195284"/>
            <a:ext cx="1129685" cy="116892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4734914" y="1806622"/>
            <a:ext cx="1424384" cy="1423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itre 2"/>
          <p:cNvSpPr>
            <a:spLocks noGrp="1"/>
          </p:cNvSpPr>
          <p:nvPr>
            <p:ph type="title" idx="4294967295"/>
          </p:nvPr>
        </p:nvSpPr>
        <p:spPr>
          <a:xfrm>
            <a:off x="2710870" y="202605"/>
            <a:ext cx="6233723" cy="346075"/>
          </a:xfrm>
        </p:spPr>
        <p:txBody>
          <a:bodyPr>
            <a:noAutofit/>
          </a:bodyPr>
          <a:lstStyle/>
          <a:p>
            <a:pPr lvl="0" algn="r"/>
            <a:r>
              <a:rPr lang="fr-FR" sz="1400" b="1" dirty="0" smtClean="0">
                <a:latin typeface="StoneSansSemiITC TT"/>
              </a:rPr>
              <a:t>	</a:t>
            </a:r>
            <a:r>
              <a:rPr lang="fr-FR" sz="1400" b="1" dirty="0" smtClean="0">
                <a:solidFill>
                  <a:srgbClr val="F1AB00"/>
                </a:solidFill>
                <a:latin typeface="StoneSansSemiITC TT"/>
                <a:sym typeface="Wingdings" pitchFamily="2" charset="2"/>
              </a:rPr>
              <a:t> </a:t>
            </a:r>
            <a:r>
              <a:rPr lang="ru-RU" sz="1400" b="1" dirty="0" smtClean="0">
                <a:solidFill>
                  <a:srgbClr val="F1AB00"/>
                </a:solidFill>
                <a:latin typeface="StoneSansSemiITC TT"/>
                <a:sym typeface="Wingdings" pitchFamily="2" charset="2"/>
              </a:rPr>
              <a:t> </a:t>
            </a:r>
            <a:r>
              <a:rPr lang="ru-RU" sz="1600" b="1" dirty="0" smtClean="0">
                <a:latin typeface="StoneSansSemiITC TT"/>
                <a:sym typeface="Wingdings" pitchFamily="2" charset="2"/>
              </a:rPr>
              <a:t>ТУРИСТСКИЕ ПРОДУКТЫ</a:t>
            </a:r>
            <a:endParaRPr lang="fr-FR" sz="1600" b="1" dirty="0">
              <a:solidFill>
                <a:srgbClr val="002D62"/>
              </a:solidFill>
              <a:latin typeface="StoneSansSemiITC T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6597352"/>
            <a:ext cx="561662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504" y="6324600"/>
            <a:ext cx="8856984" cy="0"/>
          </a:xfrm>
          <a:prstGeom prst="line">
            <a:avLst/>
          </a:prstGeom>
          <a:ln>
            <a:solidFill>
              <a:srgbClr val="DCB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966" y="672952"/>
            <a:ext cx="462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StoneSansSemiITC TT"/>
                <a:cs typeface="Times New Roman" pitchFamily="18" charset="0"/>
              </a:rPr>
              <a:t>ПРОГРАММА РАЗВИТИЯ ТУРИСТСКИХ КЛАТЕРОВ</a:t>
            </a:r>
            <a:endParaRPr lang="en-GB" sz="140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36" name="Foliennummernplatzhalter 14"/>
          <p:cNvSpPr txBox="1">
            <a:spLocks/>
          </p:cNvSpPr>
          <p:nvPr/>
        </p:nvSpPr>
        <p:spPr bwMode="auto">
          <a:xfrm>
            <a:off x="8820472" y="6525344"/>
            <a:ext cx="323528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1000" smtClean="0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5" name="Rectangle 6"/>
          <p:cNvSpPr/>
          <p:nvPr/>
        </p:nvSpPr>
        <p:spPr>
          <a:xfrm>
            <a:off x="6723100" y="1268761"/>
            <a:ext cx="2235849" cy="230657"/>
          </a:xfrm>
          <a:prstGeom prst="rect">
            <a:avLst/>
          </a:prstGeom>
        </p:spPr>
        <p:txBody>
          <a:bodyPr wrap="square" lIns="68406" tIns="34203" rIns="68406" bIns="34203">
            <a:spAutoFit/>
          </a:bodyPr>
          <a:lstStyle/>
          <a:p>
            <a:pPr algn="r"/>
            <a:r>
              <a:rPr lang="ru-RU" sz="1050" b="1" dirty="0" smtClean="0">
                <a:latin typeface="StoneSansSemiITC TT"/>
                <a:cs typeface="Times New Roman" pitchFamily="18" charset="0"/>
              </a:rPr>
              <a:t>«МИР ЧУДЕС ПРИРОДЫ»</a:t>
            </a:r>
            <a:endParaRPr lang="en-GB" sz="105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96" name="Rectangle 7"/>
          <p:cNvSpPr/>
          <p:nvPr/>
        </p:nvSpPr>
        <p:spPr>
          <a:xfrm>
            <a:off x="2437327" y="1196753"/>
            <a:ext cx="4128741" cy="230657"/>
          </a:xfrm>
          <a:prstGeom prst="rect">
            <a:avLst/>
          </a:prstGeom>
        </p:spPr>
        <p:txBody>
          <a:bodyPr wrap="square" lIns="68406" tIns="34203" rIns="68406" bIns="34203">
            <a:spAutoFit/>
          </a:bodyPr>
          <a:lstStyle/>
          <a:p>
            <a:r>
              <a:rPr lang="ru-RU" sz="1050" b="1" dirty="0" smtClean="0">
                <a:latin typeface="StoneSansSemiITC TT"/>
                <a:cs typeface="Times New Roman" pitchFamily="18" charset="0"/>
              </a:rPr>
              <a:t>«ТРАДИЦИИ И СОВРЕМЕННОСТЬ»</a:t>
            </a:r>
            <a:endParaRPr lang="en-GB" sz="105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97" name="Rectangle 9"/>
          <p:cNvSpPr/>
          <p:nvPr/>
        </p:nvSpPr>
        <p:spPr>
          <a:xfrm>
            <a:off x="7097046" y="5401423"/>
            <a:ext cx="1916591" cy="392239"/>
          </a:xfrm>
          <a:prstGeom prst="rect">
            <a:avLst/>
          </a:prstGeom>
        </p:spPr>
        <p:txBody>
          <a:bodyPr wrap="square" lIns="68406" tIns="34203" rIns="68406" bIns="34203">
            <a:spAutoFit/>
          </a:bodyPr>
          <a:lstStyle/>
          <a:p>
            <a:pPr algn="r"/>
            <a:r>
              <a:rPr lang="ru-RU" sz="1050" b="1" dirty="0" smtClean="0">
                <a:latin typeface="StoneSansSemiITC TT"/>
                <a:cs typeface="Times New Roman" pitchFamily="18" charset="0"/>
              </a:rPr>
              <a:t>«ГОРОД И РАЗВЛЕЧЕНИЯ В ГОРАХ»</a:t>
            </a:r>
            <a:endParaRPr lang="en-GB" sz="105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98" name="Rectangle 10"/>
          <p:cNvSpPr/>
          <p:nvPr/>
        </p:nvSpPr>
        <p:spPr>
          <a:xfrm>
            <a:off x="5332209" y="5859493"/>
            <a:ext cx="2031486" cy="392239"/>
          </a:xfrm>
          <a:prstGeom prst="rect">
            <a:avLst/>
          </a:prstGeom>
        </p:spPr>
        <p:txBody>
          <a:bodyPr wrap="square" lIns="68406" tIns="34203" rIns="68406" bIns="34203">
            <a:spAutoFit/>
          </a:bodyPr>
          <a:lstStyle/>
          <a:p>
            <a:r>
              <a:rPr lang="ru-RU" sz="1050" b="1" dirty="0" smtClean="0">
                <a:latin typeface="StoneSansSemiITC TT"/>
                <a:cs typeface="Times New Roman" pitchFamily="18" charset="0"/>
              </a:rPr>
              <a:t>«СЕРДЦЕ  ШЕЛКОВОГО ПУТИ»</a:t>
            </a:r>
            <a:endParaRPr lang="en-GB" sz="105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99" name="Rectangle 11"/>
          <p:cNvSpPr/>
          <p:nvPr/>
        </p:nvSpPr>
        <p:spPr>
          <a:xfrm>
            <a:off x="2394665" y="5484991"/>
            <a:ext cx="2177335" cy="230657"/>
          </a:xfrm>
          <a:prstGeom prst="rect">
            <a:avLst/>
          </a:prstGeom>
        </p:spPr>
        <p:txBody>
          <a:bodyPr wrap="square" lIns="68406" tIns="34203" rIns="68406" bIns="34203">
            <a:spAutoFit/>
          </a:bodyPr>
          <a:lstStyle/>
          <a:p>
            <a:r>
              <a:rPr lang="ru-RU" sz="1050" b="1" dirty="0" smtClean="0">
                <a:latin typeface="StoneSansSemiITC TT"/>
                <a:cs typeface="Times New Roman" pitchFamily="18" charset="0"/>
              </a:rPr>
              <a:t>«КАСПИЙСКАЯ РИВЬЕРА»</a:t>
            </a:r>
            <a:endParaRPr lang="en-GB" sz="105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11" name="Rectangle 7"/>
          <p:cNvSpPr/>
          <p:nvPr/>
        </p:nvSpPr>
        <p:spPr>
          <a:xfrm>
            <a:off x="2420494" y="1400043"/>
            <a:ext cx="2483850" cy="238351"/>
          </a:xfrm>
          <a:prstGeom prst="rect">
            <a:avLst/>
          </a:prstGeom>
        </p:spPr>
        <p:txBody>
          <a:bodyPr wrap="square" lIns="68406" tIns="34203" rIns="68406" bIns="34203">
            <a:spAutoFit/>
          </a:bodyPr>
          <a:lstStyle/>
          <a:p>
            <a:r>
              <a:rPr lang="ru-RU" sz="1100" b="1" dirty="0" smtClean="0">
                <a:latin typeface="StoneSansSemiITC TT"/>
                <a:cs typeface="Times New Roman" pitchFamily="18" charset="0"/>
              </a:rPr>
              <a:t>КУРОРТ«БУРАБАЙ»</a:t>
            </a:r>
            <a:r>
              <a:rPr lang="en-US" sz="1100" b="1" dirty="0" smtClean="0">
                <a:latin typeface="StoneSansSemiITC TT"/>
                <a:cs typeface="Times New Roman" pitchFamily="18" charset="0"/>
              </a:rPr>
              <a:t> </a:t>
            </a:r>
            <a:endParaRPr lang="en-GB" sz="110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12" name="Rectangle 11"/>
          <p:cNvSpPr/>
          <p:nvPr/>
        </p:nvSpPr>
        <p:spPr>
          <a:xfrm>
            <a:off x="2410865" y="5684305"/>
            <a:ext cx="2161135" cy="238351"/>
          </a:xfrm>
          <a:prstGeom prst="rect">
            <a:avLst/>
          </a:prstGeom>
        </p:spPr>
        <p:txBody>
          <a:bodyPr wrap="square" lIns="68406" tIns="34203" rIns="68406" bIns="34203">
            <a:spAutoFit/>
          </a:bodyPr>
          <a:lstStyle/>
          <a:p>
            <a:r>
              <a:rPr lang="ru-RU" sz="1100" b="1" dirty="0" smtClean="0">
                <a:latin typeface="StoneSansSemiITC TT"/>
                <a:cs typeface="Times New Roman" pitchFamily="18" charset="0"/>
              </a:rPr>
              <a:t>КУРОРТ«КЕДЕРЛИ»</a:t>
            </a:r>
            <a:r>
              <a:rPr lang="en-US" sz="1100" b="1" dirty="0" smtClean="0">
                <a:latin typeface="StoneSansSemiITC TT"/>
                <a:cs typeface="Times New Roman" pitchFamily="18" charset="0"/>
              </a:rPr>
              <a:t> </a:t>
            </a:r>
            <a:endParaRPr lang="en-GB" sz="110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16" name="Rectangle 6"/>
          <p:cNvSpPr/>
          <p:nvPr/>
        </p:nvSpPr>
        <p:spPr>
          <a:xfrm>
            <a:off x="6400800" y="5715000"/>
            <a:ext cx="2501356" cy="238351"/>
          </a:xfrm>
          <a:prstGeom prst="rect">
            <a:avLst/>
          </a:prstGeom>
        </p:spPr>
        <p:txBody>
          <a:bodyPr wrap="square" lIns="68406" tIns="34203" rIns="68406" bIns="34203">
            <a:spAutoFit/>
          </a:bodyPr>
          <a:lstStyle/>
          <a:p>
            <a:pPr algn="r"/>
            <a:r>
              <a:rPr lang="ru-RU" sz="1100" b="1" dirty="0" smtClean="0">
                <a:latin typeface="StoneSansSemiITC TT"/>
                <a:cs typeface="Times New Roman" pitchFamily="18" charset="0"/>
              </a:rPr>
              <a:t>ГОРНОЛЫЖНЫЙ КУРОРТ</a:t>
            </a:r>
            <a:endParaRPr lang="en-GB" sz="110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18" name="Rectangle 9"/>
          <p:cNvSpPr/>
          <p:nvPr/>
        </p:nvSpPr>
        <p:spPr>
          <a:xfrm>
            <a:off x="7239000" y="1654156"/>
            <a:ext cx="1757502" cy="407628"/>
          </a:xfrm>
          <a:prstGeom prst="rect">
            <a:avLst/>
          </a:prstGeom>
        </p:spPr>
        <p:txBody>
          <a:bodyPr wrap="square" lIns="68406" tIns="34203" rIns="68406" bIns="34203">
            <a:spAutoFit/>
          </a:bodyPr>
          <a:lstStyle/>
          <a:p>
            <a:pPr algn="r"/>
            <a:r>
              <a:rPr lang="ru-RU" sz="1100" b="1" dirty="0" smtClean="0">
                <a:latin typeface="StoneSansSemiITC TT"/>
                <a:cs typeface="Times New Roman" pitchFamily="18" charset="0"/>
              </a:rPr>
              <a:t>КУРОРТ«ШЫНГЫСТАЙ-ПЕСЧАНКА»</a:t>
            </a:r>
            <a:r>
              <a:rPr lang="en-US" sz="1100" b="1" dirty="0" smtClean="0">
                <a:latin typeface="StoneSansSemiITC TT"/>
                <a:cs typeface="Times New Roman" pitchFamily="18" charset="0"/>
              </a:rPr>
              <a:t>  </a:t>
            </a:r>
            <a:endParaRPr lang="en-GB" sz="1100" b="1" dirty="0">
              <a:latin typeface="StoneSansSemiITC TT"/>
              <a:cs typeface="Times New Roman" pitchFamily="18" charset="0"/>
            </a:endParaRPr>
          </a:p>
        </p:txBody>
      </p:sp>
      <p:pic>
        <p:nvPicPr>
          <p:cNvPr id="34" name="Рисунок 4" descr="The National Em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30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99703" y="6458635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2777339" y="3045447"/>
            <a:ext cx="2725226" cy="319454"/>
          </a:xfrm>
          <a:prstGeom prst="rect">
            <a:avLst/>
          </a:prstGeom>
        </p:spPr>
        <p:txBody>
          <a:bodyPr vert="horz" lIns="84396" tIns="42198" rIns="84396" bIns="42198" rtlCol="0" anchor="ctr">
            <a:noAutofit/>
          </a:bodyPr>
          <a:lstStyle/>
          <a:p>
            <a:pPr algn="ctr"/>
            <a:r>
              <a:rPr lang="en-GB" sz="1108" b="1" dirty="0">
                <a:latin typeface="StoneSansSemiITC TT"/>
                <a:ea typeface="+mj-ea"/>
                <a:cs typeface="+mj-cs"/>
              </a:rPr>
              <a:t>	</a:t>
            </a:r>
            <a:r>
              <a:rPr lang="en-GB" sz="1108" b="1" dirty="0">
                <a:latin typeface="StoneSansSemiITC TT"/>
                <a:ea typeface="+mj-ea"/>
                <a:cs typeface="+mj-cs"/>
                <a:sym typeface="Wingdings" pitchFamily="2" charset="2"/>
              </a:rPr>
              <a:t> </a:t>
            </a:r>
            <a:r>
              <a:rPr lang="ru-RU" sz="1108" b="1" dirty="0">
                <a:latin typeface="StoneSansSemiITC TT"/>
                <a:ea typeface="+mj-ea"/>
                <a:cs typeface="+mj-cs"/>
                <a:sym typeface="Wingdings" pitchFamily="2" charset="2"/>
              </a:rPr>
              <a:t>График инвестиций</a:t>
            </a:r>
            <a:endParaRPr lang="ru-RU" sz="1108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0" y="515303"/>
            <a:ext cx="170505" cy="34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396" tIns="42198" rIns="84396" bIns="4219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62" dirty="0">
              <a:latin typeface="StoneSansSemiITC TT"/>
            </a:endParaRPr>
          </a:p>
        </p:txBody>
      </p:sp>
      <p:sp>
        <p:nvSpPr>
          <p:cNvPr id="7" name="Foliennummernplatzhalter 14"/>
          <p:cNvSpPr txBox="1">
            <a:spLocks/>
          </p:cNvSpPr>
          <p:nvPr/>
        </p:nvSpPr>
        <p:spPr bwMode="auto">
          <a:xfrm>
            <a:off x="8820472" y="6287164"/>
            <a:ext cx="323528" cy="3323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396" tIns="42198" rIns="84396" bIns="4219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923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923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27 Rectángulo"/>
          <p:cNvSpPr/>
          <p:nvPr/>
        </p:nvSpPr>
        <p:spPr>
          <a:xfrm>
            <a:off x="650334" y="685800"/>
            <a:ext cx="6329582" cy="299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44" tIns="31572" rIns="63144" bIns="31572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ОБЩИЙ ОБЪЕМ ИНВЕСТИЦИЙ</a:t>
            </a:r>
            <a:r>
              <a:rPr lang="ru-RU" sz="1200" b="1" dirty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</a:t>
            </a:r>
            <a:r>
              <a:rPr lang="ru-RU" sz="12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10,4  </a:t>
            </a:r>
            <a:r>
              <a:rPr lang="ru-RU" sz="1200" b="1" dirty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млрд. долл. США</a:t>
            </a:r>
            <a:endParaRPr lang="en-GB" sz="1200" b="1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76375653"/>
              </p:ext>
            </p:extLst>
          </p:nvPr>
        </p:nvGraphicFramePr>
        <p:xfrm>
          <a:off x="384458" y="984910"/>
          <a:ext cx="8759542" cy="239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053250"/>
              </p:ext>
            </p:extLst>
          </p:nvPr>
        </p:nvGraphicFramePr>
        <p:xfrm>
          <a:off x="650333" y="918441"/>
          <a:ext cx="7909802" cy="232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re 2"/>
          <p:cNvSpPr txBox="1">
            <a:spLocks/>
          </p:cNvSpPr>
          <p:nvPr/>
        </p:nvSpPr>
        <p:spPr>
          <a:xfrm>
            <a:off x="583865" y="2925400"/>
            <a:ext cx="997034" cy="319454"/>
          </a:xfrm>
          <a:prstGeom prst="rect">
            <a:avLst/>
          </a:prstGeom>
        </p:spPr>
        <p:txBody>
          <a:bodyPr vert="horz" lIns="84396" tIns="42198" rIns="84396" bIns="42198" rtlCol="0" anchor="ctr">
            <a:noAutofit/>
          </a:bodyPr>
          <a:lstStyle/>
          <a:p>
            <a:pPr algn="ctr"/>
            <a:r>
              <a:rPr lang="en-GB" sz="831" dirty="0">
                <a:latin typeface="StoneSansSemiITC TT"/>
                <a:ea typeface="+mj-ea"/>
                <a:cs typeface="+mj-cs"/>
              </a:rPr>
              <a:t>	</a:t>
            </a:r>
            <a:r>
              <a:rPr lang="en-GB" sz="831" dirty="0">
                <a:latin typeface="StoneSansSemiITC TT"/>
                <a:ea typeface="+mj-ea"/>
                <a:cs typeface="+mj-cs"/>
                <a:sym typeface="Wingdings" pitchFamily="2" charset="2"/>
              </a:rPr>
              <a:t> </a:t>
            </a:r>
            <a:r>
              <a:rPr lang="ru-RU" sz="831" dirty="0">
                <a:latin typeface="StoneSansSemiITC TT"/>
                <a:ea typeface="+mj-ea"/>
                <a:cs typeface="+mj-cs"/>
                <a:sym typeface="Wingdings" pitchFamily="2" charset="2"/>
              </a:rPr>
              <a:t>тыс. долл. США</a:t>
            </a:r>
            <a:endParaRPr lang="ru-RU" sz="831" dirty="0">
              <a:latin typeface="StoneSansSemiITC TT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228694"/>
              </p:ext>
            </p:extLst>
          </p:nvPr>
        </p:nvGraphicFramePr>
        <p:xfrm>
          <a:off x="583865" y="984910"/>
          <a:ext cx="8441553" cy="265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Straight Connector 3"/>
          <p:cNvCxnSpPr/>
          <p:nvPr/>
        </p:nvCxnSpPr>
        <p:spPr>
          <a:xfrm>
            <a:off x="170505" y="6172200"/>
            <a:ext cx="8856984" cy="0"/>
          </a:xfrm>
          <a:prstGeom prst="line">
            <a:avLst/>
          </a:prstGeom>
          <a:ln>
            <a:solidFill>
              <a:srgbClr val="DCB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4" descr="The National Embl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505" y="6340903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re 2"/>
          <p:cNvSpPr txBox="1">
            <a:spLocks/>
          </p:cNvSpPr>
          <p:nvPr/>
        </p:nvSpPr>
        <p:spPr>
          <a:xfrm>
            <a:off x="251520" y="202605"/>
            <a:ext cx="8618454" cy="346075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pPr algn="r"/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oneSansSemiITC TT"/>
                <a:ea typeface="+mj-ea"/>
                <a:cs typeface="+mj-cs"/>
              </a:rPr>
              <a:t>	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StoneSansSemiITC TT"/>
                <a:ea typeface="+mj-ea"/>
                <a:cs typeface="+mj-cs"/>
                <a:sym typeface="Wingdings" pitchFamily="2" charset="2"/>
              </a:rPr>
              <a:t>  </a:t>
            </a:r>
            <a:r>
              <a:rPr lang="ru-RU" sz="1400" b="1" noProof="0" dirty="0" smtClean="0">
                <a:latin typeface="StoneSansSemiITC TT"/>
                <a:cs typeface="Times New Roman" pitchFamily="18" charset="0"/>
                <a:sym typeface="Wingdings" pitchFamily="2" charset="2"/>
              </a:rPr>
              <a:t>МОДЕЛЬ РАЗВИТИЯ ДО </a:t>
            </a:r>
            <a:r>
              <a:rPr lang="ru-RU" sz="1400" b="1" dirty="0" smtClean="0">
                <a:latin typeface="StoneSansSemiITC TT"/>
                <a:cs typeface="Times New Roman" pitchFamily="18" charset="0"/>
              </a:rPr>
              <a:t>2020 ГОДА</a:t>
            </a:r>
          </a:p>
        </p:txBody>
      </p:sp>
      <p:graphicFrame>
        <p:nvGraphicFramePr>
          <p:cNvPr id="2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682"/>
              </p:ext>
            </p:extLst>
          </p:nvPr>
        </p:nvGraphicFramePr>
        <p:xfrm>
          <a:off x="840717" y="3886200"/>
          <a:ext cx="7992888" cy="1538032"/>
        </p:xfrm>
        <a:graphic>
          <a:graphicData uri="http://schemas.openxmlformats.org/drawingml/2006/table">
            <a:tbl>
              <a:tblPr/>
              <a:tblGrid>
                <a:gridCol w="4112847"/>
                <a:gridCol w="1944921"/>
                <a:gridCol w="1935120"/>
              </a:tblGrid>
              <a:tr h="46170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StoneSansSemiITC T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StoneSansSemiITC TT"/>
                        </a:rPr>
                        <a:t>201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StoneSansSemiITC TT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StoneSansSemiITC T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StoneSansSemiITC TT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StoneSansSemiITC T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5885"/>
                    </a:solidFill>
                  </a:tcPr>
                </a:tc>
              </a:tr>
              <a:tr h="752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StoneSansSemiITC TT"/>
                        </a:rPr>
                        <a:t>Всего доходов от туристской деятельности 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toneSansSemiITC TT"/>
                        </a:rPr>
                        <a:t>(в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StoneSansSemiITC TT"/>
                        </a:rPr>
                        <a:t> т.ч.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toneSansSemiITC TT"/>
                        </a:rPr>
                        <a:t> </a:t>
                      </a:r>
                      <a:r>
                        <a:rPr lang="ru-RU" sz="1400" dirty="0" smtClean="0">
                          <a:latin typeface="StoneSansSemiITC TT"/>
                          <a:cs typeface="Times New Roman" pitchFamily="18" charset="0"/>
                        </a:rPr>
                        <a:t>объекты общественного питания, транспорт, розничную торговлю и др.)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toneSansSemiITC TT"/>
                        </a:rPr>
                        <a:t>в млрд. долл. США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StoneSansSemiITC TT"/>
                      </a:endParaRPr>
                    </a:p>
                  </a:txBody>
                  <a:tcPr marL="2571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StoneSansSemiITC TT"/>
                        </a:rPr>
                        <a:t>3,0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StoneSansSemiITC T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StoneSansSemiITC TT"/>
                        </a:rPr>
                        <a:t>10,2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StoneSansSemiITC T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9703" y="6324600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 txBox="1">
            <a:spLocks/>
          </p:cNvSpPr>
          <p:nvPr/>
        </p:nvSpPr>
        <p:spPr>
          <a:xfrm>
            <a:off x="5697810" y="202605"/>
            <a:ext cx="3246783" cy="346075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pPr algn="r"/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oneSansSemiITC TT"/>
                <a:ea typeface="+mj-ea"/>
                <a:cs typeface="+mj-cs"/>
              </a:rPr>
              <a:t>	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StoneSansSemiITC TT"/>
                <a:ea typeface="+mj-ea"/>
                <a:cs typeface="+mj-cs"/>
                <a:sym typeface="Wingdings" pitchFamily="2" charset="2"/>
              </a:rPr>
              <a:t>  </a:t>
            </a:r>
            <a:r>
              <a:rPr lang="kk-KZ" sz="1400" b="1" dirty="0" smtClean="0">
                <a:latin typeface="StoneSansSemiITC TT"/>
                <a:sym typeface="Wingdings" pitchFamily="2" charset="2"/>
              </a:rPr>
              <a:t>РЫНОК</a:t>
            </a:r>
            <a:endParaRPr lang="ru-RU" sz="1400" b="1" dirty="0">
              <a:latin typeface="StoneSansSemiITC TT"/>
            </a:endParaRPr>
          </a:p>
        </p:txBody>
      </p:sp>
      <p:cxnSp>
        <p:nvCxnSpPr>
          <p:cNvPr id="7" name="Straight Connector 3"/>
          <p:cNvCxnSpPr/>
          <p:nvPr/>
        </p:nvCxnSpPr>
        <p:spPr>
          <a:xfrm>
            <a:off x="107504" y="6324600"/>
            <a:ext cx="8856984" cy="0"/>
          </a:xfrm>
          <a:prstGeom prst="line">
            <a:avLst/>
          </a:prstGeom>
          <a:ln>
            <a:solidFill>
              <a:srgbClr val="DCB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14"/>
          <p:cNvSpPr txBox="1">
            <a:spLocks/>
          </p:cNvSpPr>
          <p:nvPr/>
        </p:nvSpPr>
        <p:spPr bwMode="auto">
          <a:xfrm>
            <a:off x="8820472" y="6525344"/>
            <a:ext cx="323528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1000" smtClean="0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3399384"/>
            <a:ext cx="478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latin typeface="StoneSansSemiITC TT"/>
              </a:rPr>
              <a:t>Потенциланый рынок к </a:t>
            </a:r>
            <a:r>
              <a:rPr lang="ru-RU" sz="1200" b="1" dirty="0" smtClean="0">
                <a:latin typeface="StoneSansSemiITC TT"/>
              </a:rPr>
              <a:t>2020 году</a:t>
            </a:r>
            <a:r>
              <a:rPr lang="en-US" sz="1200" b="1" dirty="0" smtClean="0">
                <a:latin typeface="StoneSansSemiITC TT"/>
              </a:rPr>
              <a:t> </a:t>
            </a:r>
            <a:r>
              <a:rPr lang="ru-RU" sz="1200" b="1" dirty="0" smtClean="0">
                <a:latin typeface="StoneSansSemiITC TT"/>
              </a:rPr>
              <a:t>– 8</a:t>
            </a:r>
            <a:r>
              <a:rPr lang="en-US" sz="1200" b="1" dirty="0">
                <a:latin typeface="StoneSansSemiITC TT"/>
              </a:rPr>
              <a:t>.</a:t>
            </a:r>
            <a:r>
              <a:rPr lang="ru-RU" sz="1200" b="1" dirty="0" smtClean="0">
                <a:latin typeface="StoneSansSemiITC TT"/>
              </a:rPr>
              <a:t>2 </a:t>
            </a:r>
            <a:r>
              <a:rPr lang="kk-KZ" sz="1200" b="1" dirty="0" smtClean="0">
                <a:latin typeface="StoneSansSemiITC TT"/>
              </a:rPr>
              <a:t>млн. прибытий</a:t>
            </a:r>
            <a:endParaRPr lang="en-US" sz="1200" b="1" dirty="0">
              <a:latin typeface="StoneSansSemiITC TT"/>
            </a:endParaRPr>
          </a:p>
          <a:p>
            <a:endParaRPr lang="ru-RU" sz="1200" b="1" dirty="0">
              <a:latin typeface="StoneSansSemiITC TT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445575488"/>
              </p:ext>
            </p:extLst>
          </p:nvPr>
        </p:nvGraphicFramePr>
        <p:xfrm>
          <a:off x="2976746" y="3645024"/>
          <a:ext cx="51536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552024516"/>
              </p:ext>
            </p:extLst>
          </p:nvPr>
        </p:nvGraphicFramePr>
        <p:xfrm>
          <a:off x="517396" y="332656"/>
          <a:ext cx="543110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4" descr="The National Embl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30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10" y="762000"/>
            <a:ext cx="3187943" cy="24503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9703" y="6458635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ИРИ\ПРЕЗЕНТАЦИИ\подготовка к презентации КПМ и АП\картинки и  корел\бурабай для през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65" y="2165392"/>
            <a:ext cx="3655791" cy="33518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86678" y="289225"/>
            <a:ext cx="4237922" cy="52760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ru-RU" sz="1700" b="1" dirty="0" smtClean="0">
                <a:latin typeface="StoneSansSemiITC TT"/>
                <a:cs typeface="Times New Roman" pitchFamily="18" charset="0"/>
              </a:rPr>
              <a:t>Курорт </a:t>
            </a:r>
            <a:r>
              <a:rPr lang="en-US" sz="1700" b="1" dirty="0" smtClean="0">
                <a:latin typeface="StoneSansSemiITC TT"/>
                <a:cs typeface="Times New Roman" pitchFamily="18" charset="0"/>
              </a:rPr>
              <a:t>«</a:t>
            </a:r>
            <a:r>
              <a:rPr lang="ru-RU" sz="1700" b="1" dirty="0" err="1" smtClean="0">
                <a:latin typeface="StoneSansSemiITC TT"/>
                <a:cs typeface="Times New Roman" pitchFamily="18" charset="0"/>
              </a:rPr>
              <a:t>Бурабай</a:t>
            </a:r>
            <a:r>
              <a:rPr lang="en-US" sz="1700" b="1" dirty="0" smtClean="0">
                <a:latin typeface="StoneSansSemiITC TT"/>
                <a:cs typeface="Times New Roman" pitchFamily="18" charset="0"/>
              </a:rPr>
              <a:t>»</a:t>
            </a:r>
            <a:endParaRPr lang="en-US" sz="1700" b="1" dirty="0" smtClean="0">
              <a:solidFill>
                <a:srgbClr val="FFC000"/>
              </a:solidFill>
              <a:latin typeface="StoneSansSemiITC TT"/>
              <a:cs typeface="Times New Roman" pitchFamily="18" charset="0"/>
            </a:endParaRPr>
          </a:p>
          <a:p>
            <a:r>
              <a:rPr lang="en-US" sz="1300" b="1" dirty="0" smtClean="0">
                <a:latin typeface="StoneSansSemiITC TT"/>
                <a:cs typeface="Times New Roman" pitchFamily="18" charset="0"/>
              </a:rPr>
              <a:t>   </a:t>
            </a:r>
            <a:r>
              <a:rPr lang="ru-RU" sz="1300" b="1" dirty="0" err="1" smtClean="0">
                <a:latin typeface="StoneSansSemiITC TT"/>
                <a:cs typeface="Times New Roman" pitchFamily="18" charset="0"/>
              </a:rPr>
              <a:t>Акмолинская</a:t>
            </a:r>
            <a:r>
              <a:rPr lang="ru-RU" sz="1300" b="1" dirty="0" smtClean="0">
                <a:latin typeface="StoneSansSemiITC TT"/>
                <a:cs typeface="Times New Roman" pitchFamily="18" charset="0"/>
              </a:rPr>
              <a:t> область</a:t>
            </a:r>
          </a:p>
        </p:txBody>
      </p:sp>
      <p:sp>
        <p:nvSpPr>
          <p:cNvPr id="18" name="27 Rectángulo"/>
          <p:cNvSpPr/>
          <p:nvPr/>
        </p:nvSpPr>
        <p:spPr>
          <a:xfrm>
            <a:off x="4262717" y="4365104"/>
            <a:ext cx="4932038" cy="5945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Создание</a:t>
            </a:r>
            <a:r>
              <a:rPr lang="en-US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29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000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рабочих мест</a:t>
            </a:r>
            <a:endParaRPr lang="en-GB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19" name="27 Rectángulo"/>
          <p:cNvSpPr/>
          <p:nvPr/>
        </p:nvSpPr>
        <p:spPr>
          <a:xfrm>
            <a:off x="4292785" y="2652754"/>
            <a:ext cx="4932040" cy="416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Инвестиции: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1 6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24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миллионов долларов</a:t>
            </a:r>
          </a:p>
          <a:p>
            <a:pPr marL="204058" indent="-204058"/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   Частные инвестиции</a:t>
            </a:r>
            <a:r>
              <a:rPr lang="en-US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199 млн. долларов</a:t>
            </a:r>
            <a:endParaRPr lang="en-GB" sz="1400" b="1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20" name="27 Rectángulo"/>
          <p:cNvSpPr/>
          <p:nvPr/>
        </p:nvSpPr>
        <p:spPr>
          <a:xfrm>
            <a:off x="4276055" y="3573016"/>
            <a:ext cx="4932038" cy="5945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Прогнозируемый ежегодный доход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500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миллионов долларов</a:t>
            </a:r>
            <a:endParaRPr lang="en-US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21" name="27 Rectángulo"/>
          <p:cNvSpPr/>
          <p:nvPr/>
        </p:nvSpPr>
        <p:spPr>
          <a:xfrm>
            <a:off x="4276054" y="4077072"/>
            <a:ext cx="4932040" cy="416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Туристский поток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</a:t>
            </a:r>
            <a:r>
              <a:rPr lang="kk-KZ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1</a:t>
            </a:r>
            <a:r>
              <a:rPr lang="kk-KZ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миллион туристов ежегодно</a:t>
            </a:r>
            <a:endParaRPr lang="en-GB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22" name="27 Rectángulo"/>
          <p:cNvSpPr/>
          <p:nvPr/>
        </p:nvSpPr>
        <p:spPr>
          <a:xfrm>
            <a:off x="4292785" y="3122452"/>
            <a:ext cx="4932038" cy="5945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Вместимость:</a:t>
            </a:r>
            <a:r>
              <a:rPr lang="kk-KZ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11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гостиниц и </a:t>
            </a:r>
            <a:r>
              <a:rPr lang="kk-KZ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4 552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резиденции на </a:t>
            </a:r>
          </a:p>
          <a:p>
            <a:pPr marL="204058" indent="-204058"/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                                </a:t>
            </a:r>
            <a:r>
              <a:rPr lang="kk-KZ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30 000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койко-мест</a:t>
            </a:r>
            <a:endParaRPr lang="en-GB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30" name="27 Rectángulo"/>
          <p:cNvSpPr/>
          <p:nvPr/>
        </p:nvSpPr>
        <p:spPr>
          <a:xfrm>
            <a:off x="4287134" y="2184290"/>
            <a:ext cx="4932041" cy="416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Площадь: 2 827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га</a:t>
            </a:r>
            <a:endParaRPr lang="en-GB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9160" y="3789040"/>
            <a:ext cx="994183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Premium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area</a:t>
            </a:r>
            <a:endParaRPr lang="en-GB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2187527" y="2390605"/>
            <a:ext cx="175251" cy="16901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362777" y="2374831"/>
            <a:ext cx="1154622" cy="1577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113371" y="2164794"/>
            <a:ext cx="1659306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biggest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area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72390" y="3370121"/>
            <a:ext cx="864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 Village</a:t>
            </a:r>
            <a:endParaRPr lang="es-E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87761" y="3861048"/>
            <a:ext cx="1008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Equestrian </a:t>
            </a:r>
            <a:r>
              <a:rPr lang="es-E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Children area</a:t>
            </a:r>
            <a:endParaRPr lang="es-E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9912" y="5023938"/>
            <a:ext cx="7328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Camping</a:t>
            </a:r>
            <a:endParaRPr lang="es-E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2369058" y="3566843"/>
            <a:ext cx="175251" cy="16901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544309" y="3566842"/>
            <a:ext cx="595853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789660" y="4059211"/>
            <a:ext cx="175251" cy="16901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964910" y="4059211"/>
            <a:ext cx="806154" cy="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3143398" y="5129257"/>
            <a:ext cx="140201" cy="10140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687746" y="5230664"/>
            <a:ext cx="455651" cy="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31091" y="3984144"/>
            <a:ext cx="7360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567144" y="3984145"/>
            <a:ext cx="105150" cy="10140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"/>
          <p:cNvCxnSpPr/>
          <p:nvPr/>
        </p:nvCxnSpPr>
        <p:spPr>
          <a:xfrm>
            <a:off x="107504" y="6248400"/>
            <a:ext cx="8856984" cy="0"/>
          </a:xfrm>
          <a:prstGeom prst="line">
            <a:avLst/>
          </a:prstGeom>
          <a:ln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liennummernplatzhalter 14"/>
          <p:cNvSpPr txBox="1">
            <a:spLocks/>
          </p:cNvSpPr>
          <p:nvPr/>
        </p:nvSpPr>
        <p:spPr bwMode="auto">
          <a:xfrm>
            <a:off x="8820472" y="6525344"/>
            <a:ext cx="323528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1000" smtClean="0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000" dirty="0" smtClean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5\Desktop\бурабай копия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33" y="116633"/>
            <a:ext cx="1468979" cy="966091"/>
          </a:xfrm>
          <a:prstGeom prst="rect">
            <a:avLst/>
          </a:prstGeom>
          <a:noFill/>
        </p:spPr>
      </p:pic>
      <p:pic>
        <p:nvPicPr>
          <p:cNvPr id="35" name="Рисунок 4" descr="The National Em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30" y="62769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99703" y="6400800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09" y="278245"/>
            <a:ext cx="4220415" cy="52760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ru-RU" sz="1700" b="1" dirty="0" smtClean="0">
                <a:latin typeface="StoneSansSemiITC TT"/>
                <a:cs typeface="Times New Roman" pitchFamily="18" charset="0"/>
              </a:rPr>
              <a:t>Курорт«</a:t>
            </a:r>
            <a:r>
              <a:rPr lang="ru-RU" sz="1700" b="1" dirty="0" err="1" smtClean="0">
                <a:latin typeface="StoneSansSemiITC TT"/>
                <a:cs typeface="Times New Roman" pitchFamily="18" charset="0"/>
              </a:rPr>
              <a:t>Кендерли</a:t>
            </a:r>
            <a:r>
              <a:rPr lang="ru-RU" sz="1700" b="1" dirty="0" smtClean="0">
                <a:latin typeface="StoneSansSemiITC TT"/>
                <a:cs typeface="Times New Roman" pitchFamily="18" charset="0"/>
              </a:rPr>
              <a:t>»</a:t>
            </a:r>
            <a:endParaRPr lang="en-US" sz="1700" b="1" dirty="0" smtClean="0">
              <a:solidFill>
                <a:srgbClr val="FFC000"/>
              </a:solidFill>
              <a:latin typeface="StoneSansSemiITC TT"/>
              <a:cs typeface="Times New Roman" pitchFamily="18" charset="0"/>
            </a:endParaRPr>
          </a:p>
          <a:p>
            <a:r>
              <a:rPr lang="ru-RU" sz="1300" b="1" dirty="0" err="1" smtClean="0">
                <a:latin typeface="StoneSansSemiITC TT"/>
                <a:cs typeface="Times New Roman" pitchFamily="18" charset="0"/>
              </a:rPr>
              <a:t>Мангистауская</a:t>
            </a:r>
            <a:r>
              <a:rPr lang="ru-RU" sz="1300" b="1" dirty="0" smtClean="0">
                <a:latin typeface="StoneSansSemiITC TT"/>
                <a:cs typeface="Times New Roman" pitchFamily="18" charset="0"/>
              </a:rPr>
              <a:t> область</a:t>
            </a:r>
          </a:p>
        </p:txBody>
      </p:sp>
      <p:pic>
        <p:nvPicPr>
          <p:cNvPr id="1026" name="Picture 2" descr="C:\Users\15\Desktop\Final Plans_A3_Master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27" y="1916833"/>
            <a:ext cx="3497531" cy="3093971"/>
          </a:xfrm>
          <a:prstGeom prst="rect">
            <a:avLst/>
          </a:prstGeom>
          <a:noFill/>
        </p:spPr>
      </p:pic>
      <p:sp>
        <p:nvSpPr>
          <p:cNvPr id="13" name="27 Rectángulo"/>
          <p:cNvSpPr/>
          <p:nvPr/>
        </p:nvSpPr>
        <p:spPr>
          <a:xfrm>
            <a:off x="4018883" y="4437112"/>
            <a:ext cx="4995454" cy="4448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Создание</a:t>
            </a:r>
            <a:r>
              <a:rPr lang="en-US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28 800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рабочих мест</a:t>
            </a:r>
            <a:endParaRPr lang="en-GB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14" name="27 Rectángulo"/>
          <p:cNvSpPr/>
          <p:nvPr/>
        </p:nvSpPr>
        <p:spPr>
          <a:xfrm>
            <a:off x="4029962" y="2133178"/>
            <a:ext cx="4995456" cy="9357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Инвестиции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3 297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млн. долларов</a:t>
            </a:r>
            <a:endParaRPr lang="en-US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  <a:p>
            <a:pPr marL="204058" indent="-204058"/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    частные инвестиции 1 451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млн. долларов</a:t>
            </a:r>
            <a:endParaRPr lang="en-US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15" name="27 Rectángulo"/>
          <p:cNvSpPr/>
          <p:nvPr/>
        </p:nvSpPr>
        <p:spPr>
          <a:xfrm>
            <a:off x="4029962" y="3645023"/>
            <a:ext cx="4995454" cy="5189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Ежегодный доход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750-800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млн. долларов</a:t>
            </a:r>
            <a:endParaRPr lang="en-US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16" name="27 Rectángulo"/>
          <p:cNvSpPr/>
          <p:nvPr/>
        </p:nvSpPr>
        <p:spPr>
          <a:xfrm>
            <a:off x="4008596" y="4077072"/>
            <a:ext cx="4995456" cy="4448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Туристский поток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600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тысяч туристов ежегодно</a:t>
            </a:r>
            <a:endParaRPr lang="en-GB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17" name="27 Rectángulo"/>
          <p:cNvSpPr/>
          <p:nvPr/>
        </p:nvSpPr>
        <p:spPr>
          <a:xfrm>
            <a:off x="4018883" y="2852936"/>
            <a:ext cx="4995454" cy="8896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Вместимость</a:t>
            </a:r>
            <a:r>
              <a:rPr lang="kk-KZ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22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гостиниц и </a:t>
            </a:r>
            <a:r>
              <a:rPr lang="kk-KZ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7 750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резиденций на </a:t>
            </a:r>
            <a:r>
              <a:rPr lang="en-US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</a:t>
            </a:r>
            <a:r>
              <a:rPr lang="kk-KZ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40 000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койко-мест</a:t>
            </a:r>
            <a:endParaRPr lang="kk-KZ" sz="1400" dirty="0" smtClean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  <a:p>
            <a:pPr marL="204058" indent="-204058"/>
            <a:r>
              <a:rPr lang="kk-KZ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  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Развитие городка для сотрудников на </a:t>
            </a:r>
            <a:r>
              <a:rPr lang="kk-KZ" sz="1400" b="1" dirty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2</a:t>
            </a:r>
            <a:r>
              <a:rPr lang="kk-KZ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0 000 </a:t>
            </a:r>
            <a:r>
              <a:rPr lang="kk-KZ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койко-мест</a:t>
            </a:r>
            <a:endParaRPr lang="en-GB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18" name="27 Rectángulo"/>
          <p:cNvSpPr/>
          <p:nvPr/>
        </p:nvSpPr>
        <p:spPr>
          <a:xfrm>
            <a:off x="4029962" y="1623260"/>
            <a:ext cx="4995456" cy="7256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Площадь: 1 950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га</a:t>
            </a:r>
            <a:endParaRPr lang="en-GB" sz="1400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sp>
        <p:nvSpPr>
          <p:cNvPr id="12" name="Foliennummernplatzhalter 14"/>
          <p:cNvSpPr txBox="1">
            <a:spLocks/>
          </p:cNvSpPr>
          <p:nvPr/>
        </p:nvSpPr>
        <p:spPr bwMode="auto">
          <a:xfrm>
            <a:off x="8820472" y="6525344"/>
            <a:ext cx="323528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1000" smtClean="0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000" dirty="0" smtClean="0"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4"/>
          <p:cNvCxnSpPr/>
          <p:nvPr/>
        </p:nvCxnSpPr>
        <p:spPr>
          <a:xfrm>
            <a:off x="107504" y="6248400"/>
            <a:ext cx="8856984" cy="0"/>
          </a:xfrm>
          <a:prstGeom prst="line">
            <a:avLst/>
          </a:prstGeom>
          <a:ln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15\Desktop\кендерли копия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38" y="109022"/>
            <a:ext cx="1670081" cy="1015722"/>
          </a:xfrm>
          <a:prstGeom prst="rect">
            <a:avLst/>
          </a:prstGeom>
          <a:noFill/>
        </p:spPr>
      </p:pic>
      <p:pic>
        <p:nvPicPr>
          <p:cNvPr id="21" name="Рисунок 4" descr="The National Em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30" y="62769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9703" y="6400800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9015" y="293142"/>
            <a:ext cx="5264110" cy="327546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r>
              <a:rPr lang="ru-RU" sz="1700" b="1" dirty="0" smtClean="0">
                <a:latin typeface="StoneSansSemiITC TT"/>
                <a:cs typeface="Times New Roman" pitchFamily="18" charset="0"/>
              </a:rPr>
              <a:t>Горнолыжные курорты вблизи города Алматы</a:t>
            </a:r>
            <a:r>
              <a:rPr lang="en-US" sz="1700" b="1" dirty="0" smtClean="0">
                <a:latin typeface="StoneSansSemiITC TT"/>
                <a:cs typeface="Times New Roman" pitchFamily="18" charset="0"/>
              </a:rPr>
              <a:t> </a:t>
            </a:r>
            <a:endParaRPr lang="en-GB" sz="1400" b="1" dirty="0">
              <a:latin typeface="StoneSansSemiITC TT"/>
              <a:cs typeface="Times New Roman" pitchFamily="18" charset="0"/>
            </a:endParaRPr>
          </a:p>
        </p:txBody>
      </p:sp>
      <p:sp>
        <p:nvSpPr>
          <p:cNvPr id="12" name="27 Rectángulo"/>
          <p:cNvSpPr/>
          <p:nvPr/>
        </p:nvSpPr>
        <p:spPr>
          <a:xfrm>
            <a:off x="3641435" y="1124744"/>
            <a:ext cx="5649858" cy="554461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40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12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4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562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058" indent="-204058"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Каскелен</a:t>
            </a:r>
            <a:r>
              <a:rPr lang="en-US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(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Юг</a:t>
            </a:r>
            <a:r>
              <a:rPr lang="en-US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)</a:t>
            </a:r>
            <a:endParaRPr lang="ru-RU" sz="1400" b="1" dirty="0" smtClean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  <a:p>
            <a:pPr marL="204058" indent="-20405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Площадь: 735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га</a:t>
            </a:r>
          </a:p>
          <a:p>
            <a:pPr marL="204058" indent="-20405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Длина трасс</a:t>
            </a:r>
            <a:r>
              <a:rPr lang="en-US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148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km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)</a:t>
            </a:r>
          </a:p>
          <a:p>
            <a:pPr marL="204058" indent="-20405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Инвестиции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2 205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млн.долларов</a:t>
            </a:r>
          </a:p>
          <a:p>
            <a:pPr marL="204058" indent="-20405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Вместимость</a:t>
            </a:r>
            <a:r>
              <a:rPr lang="kk-KZ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развитие гостиниц и резиденций на </a:t>
            </a:r>
            <a:r>
              <a:rPr lang="kk-KZ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28 600 </a:t>
            </a:r>
            <a:r>
              <a:rPr lang="ru-RU" sz="1400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койко-мест</a:t>
            </a:r>
            <a:endParaRPr lang="kk-KZ" sz="1400" dirty="0" smtClean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  <a:p>
            <a:pPr marL="204058" indent="-20405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Туристский поток</a:t>
            </a:r>
            <a:r>
              <a:rPr lang="en-GB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31 600 </a:t>
            </a:r>
            <a:r>
              <a:rPr lang="ru-RU" sz="1400" dirty="0" err="1" smtClean="0">
                <a:solidFill>
                  <a:schemeClr val="tx1"/>
                </a:solidFill>
                <a:latin typeface="StoneSansSemiITC TT"/>
                <a:cs typeface="Arial" pitchFamily="34" charset="0"/>
              </a:rPr>
              <a:t>лыжников-день</a:t>
            </a:r>
            <a:endParaRPr lang="en-US" sz="1400" dirty="0" smtClean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  <a:p>
            <a:pPr marL="204058" indent="-204058">
              <a:lnSpc>
                <a:spcPct val="150000"/>
              </a:lnSpc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  <a:p>
            <a:pPr marL="204058" indent="-204058">
              <a:lnSpc>
                <a:spcPct val="150000"/>
              </a:lnSpc>
            </a:pPr>
            <a:endParaRPr lang="en-GB" sz="1400" b="1" dirty="0">
              <a:solidFill>
                <a:schemeClr val="tx1"/>
              </a:solidFill>
              <a:latin typeface="StoneSansSemiITC TT"/>
              <a:cs typeface="Arial" pitchFamily="34" charset="0"/>
            </a:endParaRPr>
          </a:p>
        </p:txBody>
      </p:sp>
      <p:pic>
        <p:nvPicPr>
          <p:cNvPr id="13" name="Grafik 16" descr="Description: GE-Concept"/>
          <p:cNvPicPr/>
          <p:nvPr/>
        </p:nvPicPr>
        <p:blipFill>
          <a:blip r:embed="rId2" cstate="print"/>
          <a:srcRect b="9303"/>
          <a:stretch>
            <a:fillRect/>
          </a:stretch>
        </p:blipFill>
        <p:spPr bwMode="auto">
          <a:xfrm>
            <a:off x="545091" y="1412776"/>
            <a:ext cx="2963406" cy="2088232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ffectLst/>
        </p:spPr>
      </p:pic>
      <p:pic>
        <p:nvPicPr>
          <p:cNvPr id="14" name="Grafik 11" descr="Description: GE_Concpet"/>
          <p:cNvPicPr/>
          <p:nvPr/>
        </p:nvPicPr>
        <p:blipFill>
          <a:blip r:embed="rId3" cstate="print"/>
          <a:srcRect l="15654" r="7063" b="9091"/>
          <a:stretch>
            <a:fillRect/>
          </a:stretch>
        </p:blipFill>
        <p:spPr bwMode="auto">
          <a:xfrm>
            <a:off x="545091" y="4077072"/>
            <a:ext cx="2963406" cy="2088232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ffectLst/>
        </p:spPr>
      </p:pic>
      <p:sp>
        <p:nvSpPr>
          <p:cNvPr id="7" name="Foliennummernplatzhalter 14"/>
          <p:cNvSpPr txBox="1">
            <a:spLocks/>
          </p:cNvSpPr>
          <p:nvPr/>
        </p:nvSpPr>
        <p:spPr bwMode="auto">
          <a:xfrm>
            <a:off x="8820472" y="6525344"/>
            <a:ext cx="323528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DE39-7E0A-4053-9569-8F21FA743776}" type="slidenum">
              <a:rPr lang="en-US" sz="1000" smtClean="0">
                <a:latin typeface="Cambria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000" dirty="0" smtClean="0"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9" name="Straight Connector 4"/>
          <p:cNvCxnSpPr/>
          <p:nvPr/>
        </p:nvCxnSpPr>
        <p:spPr>
          <a:xfrm>
            <a:off x="107504" y="6248400"/>
            <a:ext cx="8856984" cy="0"/>
          </a:xfrm>
          <a:prstGeom prst="line">
            <a:avLst/>
          </a:prstGeom>
          <a:ln>
            <a:solidFill>
              <a:srgbClr val="FDB9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15\Desktop\КАСКЕЛЕН копия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093" y="188640"/>
            <a:ext cx="1534557" cy="936104"/>
          </a:xfrm>
          <a:prstGeom prst="rect">
            <a:avLst/>
          </a:prstGeom>
          <a:noFill/>
        </p:spPr>
      </p:pic>
      <p:pic>
        <p:nvPicPr>
          <p:cNvPr id="11" name="Рисунок 4" descr="The National Embl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30" y="62769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" y="6382435"/>
            <a:ext cx="8444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dirty="0" smtClean="0">
                <a:solidFill>
                  <a:schemeClr val="accent2">
                    <a:lumMod val="50000"/>
                  </a:schemeClr>
                </a:solidFill>
              </a:rPr>
              <a:t>Департамент индустрии туризма Министерства  по инвестициям и развитию Республики Казахстан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698</Words>
  <Application>Microsoft Office PowerPoint</Application>
  <PresentationFormat>On-screen Show (4:3)</PresentationFormat>
  <Paragraphs>155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Ariala</vt:lpstr>
      <vt:lpstr>Calibri</vt:lpstr>
      <vt:lpstr>Cambria</vt:lpstr>
      <vt:lpstr>StoneSansSemiITC TT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  ТУРИСТСКИЕ ПРОДУКТЫ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</dc:creator>
  <cp:lastModifiedBy>Gholamhossein Darzi</cp:lastModifiedBy>
  <cp:revision>68</cp:revision>
  <dcterms:created xsi:type="dcterms:W3CDTF">2013-04-09T11:22:44Z</dcterms:created>
  <dcterms:modified xsi:type="dcterms:W3CDTF">2014-11-02T07:55:39Z</dcterms:modified>
</cp:coreProperties>
</file>