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332" r:id="rId5"/>
    <p:sldId id="333" r:id="rId6"/>
    <p:sldId id="338" r:id="rId7"/>
    <p:sldId id="327" r:id="rId8"/>
    <p:sldId id="301" r:id="rId9"/>
    <p:sldId id="324" r:id="rId10"/>
    <p:sldId id="344" r:id="rId11"/>
    <p:sldId id="347" r:id="rId12"/>
    <p:sldId id="348" r:id="rId13"/>
    <p:sldId id="349" r:id="rId14"/>
    <p:sldId id="336" r:id="rId15"/>
    <p:sldId id="293" r:id="rId16"/>
    <p:sldId id="307" r:id="rId17"/>
    <p:sldId id="326" r:id="rId18"/>
    <p:sldId id="308" r:id="rId19"/>
    <p:sldId id="341" r:id="rId20"/>
    <p:sldId id="342" r:id="rId21"/>
    <p:sldId id="280" r:id="rId22"/>
    <p:sldId id="282" r:id="rId23"/>
  </p:sldIdLst>
  <p:sldSz cx="9144000" cy="6858000" type="screen4x3"/>
  <p:notesSz cx="9979025" cy="6834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6" autoAdjust="0"/>
    <p:restoredTop sz="89281" autoAdjust="0"/>
  </p:normalViewPr>
  <p:slideViewPr>
    <p:cSldViewPr>
      <p:cViewPr varScale="1">
        <p:scale>
          <a:sx n="82" d="100"/>
          <a:sy n="82" d="100"/>
        </p:scale>
        <p:origin x="14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52472" y="0"/>
            <a:ext cx="4324244" cy="341709"/>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491293"/>
            <a:ext cx="4324244" cy="34170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52472" y="6491293"/>
            <a:ext cx="4324244" cy="341709"/>
          </a:xfrm>
          <a:prstGeom prst="rect">
            <a:avLst/>
          </a:prstGeom>
        </p:spPr>
        <p:txBody>
          <a:bodyPr vert="horz" lIns="91440" tIns="45720" rIns="91440" bIns="45720" rtlCol="0" anchor="b"/>
          <a:lstStyle>
            <a:lvl1pPr algn="r">
              <a:defRPr sz="1200"/>
            </a:lvl1pPr>
          </a:lstStyle>
          <a:p>
            <a:fld id="{22C51CD7-AFD0-4917-A999-6A17C82FD4F8}" type="slidenum">
              <a:rPr lang="en-US" smtClean="0"/>
              <a:pPr/>
              <a:t>‹#›</a:t>
            </a:fld>
            <a:endParaRPr lang="en-US"/>
          </a:p>
        </p:txBody>
      </p:sp>
    </p:spTree>
    <p:extLst>
      <p:ext uri="{BB962C8B-B14F-4D97-AF65-F5344CB8AC3E}">
        <p14:creationId xmlns:p14="http://schemas.microsoft.com/office/powerpoint/2010/main" val="22196611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52472" y="0"/>
            <a:ext cx="4324244" cy="341709"/>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7903" y="3246239"/>
            <a:ext cx="7983220" cy="30753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91293"/>
            <a:ext cx="4324244" cy="34170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52472" y="6491293"/>
            <a:ext cx="4324244" cy="341709"/>
          </a:xfrm>
          <a:prstGeom prst="rect">
            <a:avLst/>
          </a:prstGeom>
        </p:spPr>
        <p:txBody>
          <a:bodyPr vert="horz" lIns="91440" tIns="45720" rIns="91440" bIns="45720" rtlCol="0" anchor="b"/>
          <a:lstStyle>
            <a:lvl1pPr algn="r">
              <a:defRPr sz="1200"/>
            </a:lvl1pPr>
          </a:lstStyle>
          <a:p>
            <a:fld id="{03973BD0-9B08-451A-8485-68A09E3E5C10}" type="slidenum">
              <a:rPr lang="en-US" smtClean="0"/>
              <a:pPr/>
              <a:t>‹#›</a:t>
            </a:fld>
            <a:endParaRPr lang="en-US"/>
          </a:p>
        </p:txBody>
      </p:sp>
    </p:spTree>
    <p:extLst>
      <p:ext uri="{BB962C8B-B14F-4D97-AF65-F5344CB8AC3E}">
        <p14:creationId xmlns:p14="http://schemas.microsoft.com/office/powerpoint/2010/main" val="65708437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73BD0-9B08-451A-8485-68A09E3E5C10}"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162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r>
              <a:rPr lang="en-US" dirty="0" err="1" smtClean="0"/>
              <a:t>Tambah</a:t>
            </a:r>
            <a:r>
              <a:rPr lang="en-US" dirty="0" smtClean="0"/>
              <a:t> </a:t>
            </a:r>
            <a:r>
              <a:rPr lang="en-US" dirty="0" err="1" smtClean="0"/>
              <a:t>tulisan</a:t>
            </a:r>
            <a:r>
              <a:rPr lang="en-US" baseline="0" dirty="0" smtClean="0"/>
              <a:t> Why Tourism Matters </a:t>
            </a:r>
            <a:r>
              <a:rPr lang="en-US" baseline="0" dirty="0" err="1" smtClean="0"/>
              <a:t>seperti</a:t>
            </a:r>
            <a:r>
              <a:rPr lang="en-US" baseline="0" dirty="0" smtClean="0"/>
              <a:t> </a:t>
            </a:r>
            <a:r>
              <a:rPr lang="en-US" baseline="0" dirty="0" err="1" smtClean="0"/>
              <a:t>pada</a:t>
            </a:r>
            <a:r>
              <a:rPr lang="en-US" baseline="0" dirty="0" smtClean="0"/>
              <a:t> slide 28</a:t>
            </a:r>
            <a:endParaRPr lang="en-US" dirty="0"/>
          </a:p>
        </p:txBody>
      </p:sp>
      <p:sp>
        <p:nvSpPr>
          <p:cNvPr id="4" name="Slide Number Placeholder 3"/>
          <p:cNvSpPr>
            <a:spLocks noGrp="1"/>
          </p:cNvSpPr>
          <p:nvPr>
            <p:ph type="sldNum" sz="quarter" idx="10"/>
          </p:nvPr>
        </p:nvSpPr>
        <p:spPr/>
        <p:txBody>
          <a:bodyPr/>
          <a:lstStyle/>
          <a:p>
            <a:fld id="{03973BD0-9B08-451A-8485-68A09E3E5C10}"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6583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973BD0-9B08-451A-8485-68A09E3E5C10}"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1109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r>
              <a:rPr lang="en-US" baseline="0" dirty="0" err="1" smtClean="0"/>
              <a:t>Tambahkan</a:t>
            </a:r>
            <a:r>
              <a:rPr lang="en-US" baseline="0" dirty="0" smtClean="0"/>
              <a:t> </a:t>
            </a:r>
            <a:r>
              <a:rPr lang="en-US" baseline="0" dirty="0" err="1" smtClean="0"/>
              <a:t>tanda</a:t>
            </a:r>
            <a:r>
              <a:rPr lang="en-US" baseline="0" dirty="0" smtClean="0"/>
              <a:t> </a:t>
            </a:r>
            <a:r>
              <a:rPr lang="en-US" baseline="0" dirty="0" err="1" smtClean="0"/>
              <a:t>panah</a:t>
            </a:r>
            <a:r>
              <a:rPr lang="en-US" baseline="0" dirty="0" smtClean="0"/>
              <a:t> “Room for Growth” </a:t>
            </a:r>
            <a:r>
              <a:rPr lang="en-US" baseline="0" dirty="0" err="1" smtClean="0"/>
              <a:t>antara</a:t>
            </a:r>
            <a:r>
              <a:rPr lang="en-US" baseline="0" dirty="0" smtClean="0"/>
              <a:t> Indonesia </a:t>
            </a:r>
            <a:r>
              <a:rPr lang="en-US" baseline="0" dirty="0" err="1" smtClean="0"/>
              <a:t>dan</a:t>
            </a:r>
            <a:r>
              <a:rPr lang="en-US" baseline="0" dirty="0" smtClean="0"/>
              <a:t> World, </a:t>
            </a:r>
            <a:r>
              <a:rPr lang="en-US" baseline="0" dirty="0" err="1" smtClean="0"/>
              <a:t>juga</a:t>
            </a:r>
            <a:r>
              <a:rPr lang="en-US" baseline="0" dirty="0" smtClean="0"/>
              <a:t> </a:t>
            </a:r>
            <a:r>
              <a:rPr lang="en-US" baseline="0" dirty="0" err="1" smtClean="0"/>
              <a:t>antara</a:t>
            </a:r>
            <a:r>
              <a:rPr lang="en-US" baseline="0" dirty="0" smtClean="0"/>
              <a:t> OIC </a:t>
            </a:r>
            <a:r>
              <a:rPr lang="en-US" baseline="0" dirty="0" err="1" smtClean="0"/>
              <a:t>dan</a:t>
            </a:r>
            <a:r>
              <a:rPr lang="en-US" baseline="0" dirty="0" smtClean="0"/>
              <a:t> World. </a:t>
            </a:r>
            <a:r>
              <a:rPr lang="en-US" baseline="0" dirty="0" err="1" smtClean="0"/>
              <a:t>Lalu</a:t>
            </a:r>
            <a:r>
              <a:rPr lang="en-US" baseline="0" dirty="0" smtClean="0"/>
              <a:t> </a:t>
            </a:r>
            <a:r>
              <a:rPr lang="en-US" baseline="0" dirty="0" err="1" smtClean="0"/>
              <a:t>urutannya</a:t>
            </a:r>
            <a:r>
              <a:rPr lang="en-US" baseline="0" dirty="0" smtClean="0"/>
              <a:t> </a:t>
            </a:r>
            <a:r>
              <a:rPr lang="en-US" baseline="0" dirty="0" err="1" smtClean="0"/>
              <a:t>diganti</a:t>
            </a:r>
            <a:r>
              <a:rPr lang="en-US" baseline="0" dirty="0" smtClean="0"/>
              <a:t> OIC – World -- Indonesia</a:t>
            </a:r>
            <a:endParaRPr lang="en-US" dirty="0"/>
          </a:p>
        </p:txBody>
      </p:sp>
      <p:sp>
        <p:nvSpPr>
          <p:cNvPr id="4" name="Slide Number Placeholder 3"/>
          <p:cNvSpPr>
            <a:spLocks noGrp="1"/>
          </p:cNvSpPr>
          <p:nvPr>
            <p:ph type="sldNum" sz="quarter" idx="10"/>
          </p:nvPr>
        </p:nvSpPr>
        <p:spPr/>
        <p:txBody>
          <a:bodyPr/>
          <a:lstStyle/>
          <a:p>
            <a:fld id="{03973BD0-9B08-451A-8485-68A09E3E5C10}"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6082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4" y="512764"/>
            <a:ext cx="3416300" cy="2562225"/>
          </a:xfrm>
        </p:spPr>
      </p:sp>
      <p:sp>
        <p:nvSpPr>
          <p:cNvPr id="3" name="Notes Placeholder 2"/>
          <p:cNvSpPr>
            <a:spLocks noGrp="1"/>
          </p:cNvSpPr>
          <p:nvPr>
            <p:ph type="body" idx="1"/>
          </p:nvPr>
        </p:nvSpPr>
        <p:spPr/>
        <p:txBody>
          <a:bodyPr>
            <a:normAutofit/>
          </a:bodyPr>
          <a:lstStyle/>
          <a:p>
            <a:r>
              <a:rPr lang="en-US" dirty="0" err="1" smtClean="0"/>
              <a:t>Tambahkan</a:t>
            </a:r>
            <a:r>
              <a:rPr lang="en-US" dirty="0" smtClean="0"/>
              <a:t> </a:t>
            </a:r>
            <a:r>
              <a:rPr lang="en-US" dirty="0" err="1" smtClean="0"/>
              <a:t>gambar</a:t>
            </a:r>
            <a:r>
              <a:rPr lang="en-US" dirty="0" smtClean="0"/>
              <a:t> Hilton</a:t>
            </a:r>
            <a:r>
              <a:rPr lang="en-US" baseline="0" dirty="0" smtClean="0"/>
              <a:t> Surfer’s Paradise.</a:t>
            </a:r>
            <a:endParaRPr lang="en-US"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4A6C6EF-78AB-4702-804E-28C4C3BC0686}" type="slidenum">
              <a:rPr lang="en-GB" smtClean="0"/>
              <a:pPr/>
              <a:t>12</a:t>
            </a:fld>
            <a:endParaRPr lang="en-GB"/>
          </a:p>
        </p:txBody>
      </p:sp>
    </p:spTree>
    <p:extLst>
      <p:ext uri="{BB962C8B-B14F-4D97-AF65-F5344CB8AC3E}">
        <p14:creationId xmlns:p14="http://schemas.microsoft.com/office/powerpoint/2010/main" val="76099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r>
              <a:rPr lang="en-US" dirty="0" err="1" smtClean="0"/>
              <a:t>Jadi</a:t>
            </a:r>
            <a:r>
              <a:rPr lang="en-US" dirty="0" smtClean="0"/>
              <a:t> </a:t>
            </a:r>
            <a:r>
              <a:rPr lang="en-US" dirty="0" err="1" smtClean="0"/>
              <a:t>satu</a:t>
            </a:r>
            <a:r>
              <a:rPr lang="en-US" dirty="0" smtClean="0"/>
              <a:t> </a:t>
            </a:r>
            <a:r>
              <a:rPr lang="en-US" dirty="0" err="1" smtClean="0"/>
              <a:t>dengan</a:t>
            </a:r>
            <a:r>
              <a:rPr lang="en-US" dirty="0" smtClean="0"/>
              <a:t> slide 13</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0133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12763"/>
            <a:ext cx="3416300" cy="2562225"/>
          </a:xfrm>
        </p:spPr>
      </p:sp>
      <p:sp>
        <p:nvSpPr>
          <p:cNvPr id="3" name="Notes Placeholder 2"/>
          <p:cNvSpPr>
            <a:spLocks noGrp="1"/>
          </p:cNvSpPr>
          <p:nvPr>
            <p:ph type="body" idx="1"/>
          </p:nvPr>
        </p:nvSpPr>
        <p:spPr/>
        <p:txBody>
          <a:bodyPr>
            <a:normAutofit/>
          </a:bodyPr>
          <a:lstStyle/>
          <a:p>
            <a:r>
              <a:rPr lang="en-US" dirty="0" err="1" smtClean="0"/>
              <a:t>Tolong</a:t>
            </a:r>
            <a:r>
              <a:rPr lang="en-US" dirty="0" smtClean="0"/>
              <a:t> </a:t>
            </a:r>
            <a:r>
              <a:rPr lang="en-US" dirty="0" err="1" smtClean="0"/>
              <a:t>dibetulkn</a:t>
            </a:r>
            <a:r>
              <a:rPr lang="en-US" dirty="0" smtClean="0"/>
              <a:t>, </a:t>
            </a:r>
            <a:r>
              <a:rPr lang="en-US" dirty="0" err="1" smtClean="0"/>
              <a:t>judulnya</a:t>
            </a:r>
            <a:r>
              <a:rPr lang="en-US" dirty="0" smtClean="0"/>
              <a:t> </a:t>
            </a:r>
            <a:r>
              <a:rPr lang="en-US" dirty="0" err="1" smtClean="0"/>
              <a:t>ditimbulkan</a:t>
            </a:r>
            <a:r>
              <a:rPr lang="en-US" dirty="0" smtClean="0"/>
              <a:t>, </a:t>
            </a:r>
            <a:r>
              <a:rPr lang="en-US" dirty="0" err="1" smtClean="0"/>
              <a:t>dan</a:t>
            </a:r>
            <a:r>
              <a:rPr lang="en-US" dirty="0" smtClean="0"/>
              <a:t> </a:t>
            </a:r>
            <a:r>
              <a:rPr lang="en-US" dirty="0" err="1" smtClean="0"/>
              <a:t>gambar</a:t>
            </a:r>
            <a:r>
              <a:rPr lang="en-US" dirty="0" smtClean="0"/>
              <a:t>- </a:t>
            </a:r>
            <a:r>
              <a:rPr lang="en-US" dirty="0" err="1" smtClean="0"/>
              <a:t>gambar</a:t>
            </a:r>
            <a:r>
              <a:rPr lang="en-US" dirty="0" smtClean="0"/>
              <a:t> </a:t>
            </a:r>
            <a:r>
              <a:rPr lang="en-US" dirty="0" err="1" smtClean="0"/>
              <a:t>diusahakan</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benar</a:t>
            </a:r>
            <a:r>
              <a:rPr lang="en-US" baseline="0" dirty="0" smtClean="0"/>
              <a:t> yang </a:t>
            </a:r>
            <a:r>
              <a:rPr lang="en-US" baseline="0" dirty="0" err="1" smtClean="0"/>
              <a:t>ada</a:t>
            </a:r>
            <a:r>
              <a:rPr lang="en-US" baseline="0" dirty="0" smtClean="0"/>
              <a:t> </a:t>
            </a:r>
            <a:r>
              <a:rPr lang="en-US" baseline="0" dirty="0" err="1" smtClean="0"/>
              <a:t>ditulisan</a:t>
            </a:r>
            <a:r>
              <a:rPr lang="en-US" baseline="0" dirty="0" smtClean="0"/>
              <a:t> </a:t>
            </a:r>
            <a:r>
              <a:rPr lang="en-US" baseline="0" dirty="0" err="1" smtClean="0"/>
              <a:t>IAEIpidia</a:t>
            </a:r>
            <a:r>
              <a:rPr lang="en-US" baseline="0" dirty="0" smtClean="0"/>
              <a:t>, Hotel, </a:t>
            </a:r>
            <a:r>
              <a:rPr lang="en-US" baseline="0" dirty="0" err="1" smtClean="0"/>
              <a:t>Restoran</a:t>
            </a:r>
            <a:r>
              <a:rPr lang="en-US" baseline="0" dirty="0" smtClean="0"/>
              <a:t>, Tour </a:t>
            </a:r>
            <a:r>
              <a:rPr lang="en-US" baseline="0" dirty="0" err="1" smtClean="0"/>
              <a:t>Traveldan</a:t>
            </a:r>
            <a:r>
              <a:rPr lang="en-US" baseline="0" dirty="0" smtClean="0"/>
              <a:t> Spa.</a:t>
            </a:r>
            <a:endParaRPr lang="en-US" dirty="0"/>
          </a:p>
        </p:txBody>
      </p:sp>
      <p:sp>
        <p:nvSpPr>
          <p:cNvPr id="4" name="Slide Number Placeholder 3"/>
          <p:cNvSpPr>
            <a:spLocks noGrp="1"/>
          </p:cNvSpPr>
          <p:nvPr>
            <p:ph type="sldNum" sz="quarter" idx="10"/>
          </p:nvPr>
        </p:nvSpPr>
        <p:spPr/>
        <p:txBody>
          <a:bodyPr/>
          <a:lstStyle/>
          <a:p>
            <a:fld id="{03973BD0-9B08-451A-8485-68A09E3E5C10}"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2636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8D0E9-2767-4FA5-8107-5407791F5FB8}"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D0E9-2767-4FA5-8107-5407791F5FB8}"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D0E9-2767-4FA5-8107-5407791F5FB8}"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8D0E9-2767-4FA5-8107-5407791F5FB8}"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8D0E9-2767-4FA5-8107-5407791F5FB8}" type="datetimeFigureOut">
              <a:rPr lang="en-US" smtClean="0"/>
              <a:pPr/>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8D0E9-2767-4FA5-8107-5407791F5FB8}"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8D0E9-2767-4FA5-8107-5407791F5FB8}" type="datetimeFigureOut">
              <a:rPr lang="en-US" smtClean="0"/>
              <a:pPr/>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8D0E9-2767-4FA5-8107-5407791F5FB8}" type="datetimeFigureOut">
              <a:rPr lang="en-US" smtClean="0"/>
              <a:pPr/>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8D0E9-2767-4FA5-8107-5407791F5FB8}" type="datetimeFigureOut">
              <a:rPr lang="en-US" smtClean="0"/>
              <a:pPr/>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8D0E9-2767-4FA5-8107-5407791F5FB8}"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8D0E9-2767-4FA5-8107-5407791F5FB8}" type="datetimeFigureOut">
              <a:rPr lang="en-US" smtClean="0"/>
              <a:pPr/>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69024-F3C9-42F1-8079-4699790671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8D0E9-2767-4FA5-8107-5407791F5FB8}" type="datetimeFigureOut">
              <a:rPr lang="en-US" smtClean="0"/>
              <a:pPr/>
              <a:t>11/2/2014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69024-F3C9-42F1-8079-4699790671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8.jpeg"/><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jpe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6.jpeg"/><Relationship Id="rId5" Type="http://schemas.openxmlformats.org/officeDocument/2006/relationships/image" Target="../media/image41.jpeg"/><Relationship Id="rId10" Type="http://schemas.openxmlformats.org/officeDocument/2006/relationships/image" Target="../media/image5.jpeg"/><Relationship Id="rId4" Type="http://schemas.openxmlformats.org/officeDocument/2006/relationships/image" Target="../media/image40.jpeg"/><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7.png"/><Relationship Id="rId3" Type="http://schemas.openxmlformats.org/officeDocument/2006/relationships/image" Target="../media/image8.jpeg"/><Relationship Id="rId7" Type="http://schemas.openxmlformats.org/officeDocument/2006/relationships/image" Target="../media/image5.jpe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45.jpeg"/><Relationship Id="rId5" Type="http://schemas.openxmlformats.org/officeDocument/2006/relationships/image" Target="../media/image3.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2.jpeg"/><Relationship Id="rId9" Type="http://schemas.openxmlformats.org/officeDocument/2006/relationships/image" Target="../media/image43.jpe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54.png"/><Relationship Id="rId4" Type="http://schemas.openxmlformats.org/officeDocument/2006/relationships/image" Target="../media/image3.jpe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0.emf"/><Relationship Id="rId4" Type="http://schemas.openxmlformats.org/officeDocument/2006/relationships/image" Target="../media/image2.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ba.hadisantoso@sofyanhotel.com" TargetMode="External"/><Relationship Id="rId7"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arvacorporation.com" TargetMode="External"/><Relationship Id="rId10" Type="http://schemas.openxmlformats.org/officeDocument/2006/relationships/image" Target="../media/image60.jpeg"/><Relationship Id="rId4" Type="http://schemas.openxmlformats.org/officeDocument/2006/relationships/hyperlink" Target="http://www.sofyanhotel.com/"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jpeg"/><Relationship Id="rId4" Type="http://schemas.openxmlformats.org/officeDocument/2006/relationships/image" Target="../media/image3.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2-01.jpg"/>
          <p:cNvPicPr>
            <a:picLocks noChangeAspect="1"/>
          </p:cNvPicPr>
          <p:nvPr/>
        </p:nvPicPr>
        <p:blipFill>
          <a:blip r:embed="rId3"/>
          <a:stretch>
            <a:fillRect/>
          </a:stretch>
        </p:blipFill>
        <p:spPr>
          <a:xfrm>
            <a:off x="0" y="2"/>
            <a:ext cx="9144000" cy="6857999"/>
          </a:xfrm>
          <a:prstGeom prst="rect">
            <a:avLst/>
          </a:prstGeom>
        </p:spPr>
      </p:pic>
      <p:pic>
        <p:nvPicPr>
          <p:cNvPr id="7" name="Picture 6" descr="budpar.jpg"/>
          <p:cNvPicPr>
            <a:picLocks noChangeAspect="1"/>
          </p:cNvPicPr>
          <p:nvPr/>
        </p:nvPicPr>
        <p:blipFill>
          <a:blip r:embed="rId4"/>
          <a:stretch>
            <a:fillRect/>
          </a:stretch>
        </p:blipFill>
        <p:spPr>
          <a:xfrm>
            <a:off x="5980961" y="6245352"/>
            <a:ext cx="914400" cy="612648"/>
          </a:xfrm>
          <a:prstGeom prst="rect">
            <a:avLst/>
          </a:prstGeom>
        </p:spPr>
      </p:pic>
      <p:grpSp>
        <p:nvGrpSpPr>
          <p:cNvPr id="8" name="Group 27"/>
          <p:cNvGrpSpPr/>
          <p:nvPr/>
        </p:nvGrpSpPr>
        <p:grpSpPr>
          <a:xfrm>
            <a:off x="8077200" y="6172204"/>
            <a:ext cx="990600" cy="679519"/>
            <a:chOff x="3200400" y="4077050"/>
            <a:chExt cx="2590800" cy="1714150"/>
          </a:xfrm>
        </p:grpSpPr>
        <p:pic>
          <p:nvPicPr>
            <p:cNvPr id="9" name="Picture 8" descr="Sofyan Hospitality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0" name="Picture 9" descr="SHMC_2.jpg"/>
            <p:cNvPicPr>
              <a:picLocks noChangeAspect="1"/>
            </p:cNvPicPr>
            <p:nvPr/>
          </p:nvPicPr>
          <p:blipFill>
            <a:blip r:embed="rId6"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1" name="Picture 10" descr="Logo Ahsi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942506" y="6248400"/>
            <a:ext cx="1095857" cy="609600"/>
          </a:xfrm>
          <a:prstGeom prst="rect">
            <a:avLst/>
          </a:prstGeom>
        </p:spPr>
      </p:pic>
      <p:pic>
        <p:nvPicPr>
          <p:cNvPr id="12" name="Picture 11" descr="OIC.jpg"/>
          <p:cNvPicPr>
            <a:picLocks noChangeAspect="1"/>
          </p:cNvPicPr>
          <p:nvPr/>
        </p:nvPicPr>
        <p:blipFill>
          <a:blip r:embed="rId8" cstate="print"/>
          <a:stretch>
            <a:fillRect/>
          </a:stretch>
        </p:blipFill>
        <p:spPr>
          <a:xfrm>
            <a:off x="5029202" y="6248400"/>
            <a:ext cx="875561" cy="609600"/>
          </a:xfrm>
          <a:prstGeom prst="rect">
            <a:avLst/>
          </a:prstGeom>
        </p:spPr>
      </p:pic>
      <p:sp>
        <p:nvSpPr>
          <p:cNvPr id="13" name="Rectangle 12"/>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15" name="Picture 2" descr="G:\Kerjaan\!Documentation!\!MENTAH!\PAPUA\Raja Ampat, Papua\aaaa.jpg"/>
          <p:cNvPicPr>
            <a:picLocks noChangeAspect="1" noChangeArrowheads="1"/>
          </p:cNvPicPr>
          <p:nvPr/>
        </p:nvPicPr>
        <p:blipFill>
          <a:blip r:embed="rId9"/>
          <a:srcRect/>
          <a:stretch>
            <a:fillRect/>
          </a:stretch>
        </p:blipFill>
        <p:spPr bwMode="auto">
          <a:xfrm>
            <a:off x="228600" y="683488"/>
            <a:ext cx="8686800" cy="5336312"/>
          </a:xfrm>
          <a:prstGeom prst="rect">
            <a:avLst/>
          </a:prstGeom>
          <a:noFill/>
          <a:ln w="9525">
            <a:noFill/>
            <a:miter lim="800000"/>
            <a:headEnd/>
            <a:tailEnd/>
          </a:ln>
        </p:spPr>
      </p:pic>
      <p:sp>
        <p:nvSpPr>
          <p:cNvPr id="16" name="Title 15"/>
          <p:cNvSpPr>
            <a:spLocks noGrp="1"/>
          </p:cNvSpPr>
          <p:nvPr>
            <p:ph type="ctrTitle"/>
          </p:nvPr>
        </p:nvSpPr>
        <p:spPr>
          <a:xfrm>
            <a:off x="914400" y="1066800"/>
            <a:ext cx="7772400" cy="1470025"/>
          </a:xfrm>
        </p:spPr>
        <p:txBody>
          <a:bodyPr/>
          <a:lstStyle/>
          <a:p>
            <a:pPr lvl="0">
              <a:defRPr/>
            </a:pPr>
            <a:r>
              <a:rPr lang="en-US" b="1" dirty="0" smtClean="0">
                <a:solidFill>
                  <a:schemeClr val="accent1">
                    <a:lumMod val="75000"/>
                  </a:schemeClr>
                </a:solidFill>
              </a:rPr>
              <a:t>PROMOTING SME’s ROLE in the TOURISM SECTOR</a:t>
            </a:r>
            <a:endParaRPr lang="en-US" dirty="0">
              <a:solidFill>
                <a:schemeClr val="accent1">
                  <a:lumMod val="75000"/>
                </a:schemeClr>
              </a:solidFill>
            </a:endParaRPr>
          </a:p>
        </p:txBody>
      </p:sp>
      <p:sp>
        <p:nvSpPr>
          <p:cNvPr id="18" name="Title 1"/>
          <p:cNvSpPr txBox="1">
            <a:spLocks/>
          </p:cNvSpPr>
          <p:nvPr/>
        </p:nvSpPr>
        <p:spPr bwMode="auto">
          <a:xfrm>
            <a:off x="0" y="3962400"/>
            <a:ext cx="91440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smtClean="0">
                <a:solidFill>
                  <a:schemeClr val="bg1"/>
                </a:solidFill>
              </a:rPr>
              <a:t>Presented by:</a:t>
            </a:r>
            <a:endParaRPr lang="en-US" sz="1800" dirty="0">
              <a:solidFill>
                <a:schemeClr val="bg1"/>
              </a:solidFill>
            </a:endParaRPr>
          </a:p>
          <a:p>
            <a:pPr algn="ctr" eaLnBrk="1" hangingPunct="1"/>
            <a:r>
              <a:rPr lang="en-US" sz="1800" dirty="0">
                <a:solidFill>
                  <a:schemeClr val="bg1"/>
                </a:solidFill>
              </a:rPr>
              <a:t> </a:t>
            </a:r>
          </a:p>
          <a:p>
            <a:pPr algn="ctr" eaLnBrk="1" hangingPunct="1"/>
            <a:r>
              <a:rPr lang="en-US" sz="1800" b="1" dirty="0" smtClean="0">
                <a:solidFill>
                  <a:schemeClr val="bg1"/>
                </a:solidFill>
              </a:rPr>
              <a:t>Riyanto Sofyan BSEE., MBA.</a:t>
            </a:r>
          </a:p>
          <a:p>
            <a:pPr algn="ctr" eaLnBrk="1" hangingPunct="1"/>
            <a:r>
              <a:rPr lang="en-US" sz="1800" b="1" dirty="0" smtClean="0">
                <a:solidFill>
                  <a:schemeClr val="bg1"/>
                </a:solidFill>
              </a:rPr>
              <a:t>Chairman Indonesia </a:t>
            </a:r>
            <a:r>
              <a:rPr lang="en-US" sz="1800" b="1" dirty="0" err="1" smtClean="0">
                <a:solidFill>
                  <a:schemeClr val="bg1"/>
                </a:solidFill>
              </a:rPr>
              <a:t>Sharia</a:t>
            </a:r>
            <a:r>
              <a:rPr lang="en-US" sz="1800" b="1" dirty="0" smtClean="0">
                <a:solidFill>
                  <a:schemeClr val="bg1"/>
                </a:solidFill>
              </a:rPr>
              <a:t> Hotel and Restaurant Association (AHSIN)</a:t>
            </a:r>
          </a:p>
          <a:p>
            <a:pPr algn="ctr" eaLnBrk="1" hangingPunct="1"/>
            <a:r>
              <a:rPr lang="en-US" sz="1800" b="1" dirty="0" smtClean="0">
                <a:solidFill>
                  <a:schemeClr val="bg1"/>
                </a:solidFill>
              </a:rPr>
              <a:t>Chairman of </a:t>
            </a:r>
            <a:r>
              <a:rPr lang="en-US" sz="1800" b="1" dirty="0" err="1" smtClean="0">
                <a:solidFill>
                  <a:schemeClr val="bg1"/>
                </a:solidFill>
              </a:rPr>
              <a:t>Halal</a:t>
            </a:r>
            <a:r>
              <a:rPr lang="en-US" sz="1800" b="1" dirty="0" smtClean="0">
                <a:solidFill>
                  <a:schemeClr val="bg1"/>
                </a:solidFill>
              </a:rPr>
              <a:t> Food, Hotel and Islamic Tourism, Islamic Economy Society</a:t>
            </a:r>
          </a:p>
          <a:p>
            <a:pPr algn="ctr" eaLnBrk="1" hangingPunct="1"/>
            <a:r>
              <a:rPr lang="en-US" sz="1800" b="1" dirty="0" smtClean="0">
                <a:solidFill>
                  <a:schemeClr val="bg1"/>
                </a:solidFill>
              </a:rPr>
              <a:t>Chairman PT. Sofyan Hotels </a:t>
            </a:r>
            <a:r>
              <a:rPr lang="en-US" sz="1800" b="1" dirty="0" err="1" smtClean="0">
                <a:solidFill>
                  <a:schemeClr val="bg1"/>
                </a:solidFill>
              </a:rPr>
              <a:t>Tbk</a:t>
            </a:r>
            <a:r>
              <a:rPr lang="en-US" sz="1800" b="1" dirty="0" smtClean="0">
                <a:solidFill>
                  <a:schemeClr val="bg1"/>
                </a:solidFill>
              </a:rPr>
              <a:t>. – </a:t>
            </a:r>
            <a:r>
              <a:rPr lang="en-US" sz="1800" b="1" dirty="0" err="1" smtClean="0">
                <a:solidFill>
                  <a:schemeClr val="bg1"/>
                </a:solidFill>
              </a:rPr>
              <a:t>SofyanHospitality</a:t>
            </a:r>
            <a:endParaRPr lang="en-US" sz="1800" b="1" dirty="0" smtClean="0">
              <a:solidFill>
                <a:schemeClr val="bg1"/>
              </a:solidFill>
            </a:endParaRPr>
          </a:p>
          <a:p>
            <a:pPr algn="ctr" eaLnBrk="1" hangingPunct="1"/>
            <a:endParaRPr lang="en-US" sz="1800" dirty="0" smtClean="0">
              <a:solidFill>
                <a:schemeClr val="bg1"/>
              </a:solidFill>
            </a:endParaRPr>
          </a:p>
          <a:p>
            <a:pPr algn="ctr" eaLnBrk="1" hangingPunct="1"/>
            <a:endParaRPr lang="en-US" sz="18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3"/>
          <a:stretch>
            <a:fillRect/>
          </a:stretch>
        </p:blipFill>
        <p:spPr>
          <a:xfrm>
            <a:off x="0" y="0"/>
            <a:ext cx="9144000" cy="6858000"/>
          </a:xfrm>
          <a:prstGeom prst="rect">
            <a:avLst/>
          </a:prstGeom>
        </p:spPr>
      </p:pic>
      <p:sp>
        <p:nvSpPr>
          <p:cNvPr id="5" name="Title 1"/>
          <p:cNvSpPr>
            <a:spLocks noGrp="1"/>
          </p:cNvSpPr>
          <p:nvPr>
            <p:ph type="title"/>
          </p:nvPr>
        </p:nvSpPr>
        <p:spPr>
          <a:xfrm>
            <a:off x="0" y="609600"/>
            <a:ext cx="9144000" cy="808038"/>
          </a:xfrm>
        </p:spPr>
        <p:txBody>
          <a:bodyPr>
            <a:normAutofit fontScale="90000"/>
          </a:bodyPr>
          <a:lstStyle/>
          <a:p>
            <a:r>
              <a:rPr lang="en-US" sz="3600" b="1" dirty="0"/>
              <a:t>The Potential of Global Tourism </a:t>
            </a:r>
            <a:r>
              <a:rPr lang="en-US" sz="3600" b="1" dirty="0" smtClean="0"/>
              <a:t>Industry (2012) </a:t>
            </a:r>
            <a:endParaRPr lang="en-US" sz="3600" dirty="0"/>
          </a:p>
        </p:txBody>
      </p:sp>
      <p:pic>
        <p:nvPicPr>
          <p:cNvPr id="8" name="Picture 7" descr="budpar.jpg"/>
          <p:cNvPicPr>
            <a:picLocks noChangeAspect="1"/>
          </p:cNvPicPr>
          <p:nvPr/>
        </p:nvPicPr>
        <p:blipFill>
          <a:blip r:embed="rId4"/>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6"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7"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8" cstate="print"/>
          <a:stretch>
            <a:fillRect/>
          </a:stretch>
        </p:blipFill>
        <p:spPr>
          <a:xfrm>
            <a:off x="5029202" y="6248400"/>
            <a:ext cx="875561" cy="609600"/>
          </a:xfrm>
          <a:prstGeom prst="rect">
            <a:avLst/>
          </a:prstGeom>
        </p:spPr>
      </p:pic>
      <p:sp>
        <p:nvSpPr>
          <p:cNvPr id="19" name="Rectangle 18"/>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34819" name="Rectangle 23"/>
          <p:cNvSpPr>
            <a:spLocks noChangeArrowheads="1"/>
          </p:cNvSpPr>
          <p:nvPr/>
        </p:nvSpPr>
        <p:spPr bwMode="auto">
          <a:xfrm>
            <a:off x="152400" y="1704975"/>
            <a:ext cx="2133600" cy="504825"/>
          </a:xfrm>
          <a:prstGeom prst="rect">
            <a:avLst/>
          </a:prstGeom>
          <a:solidFill>
            <a:srgbClr val="376092"/>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FFFFFF"/>
                </a:solidFill>
                <a:effectLst/>
                <a:latin typeface="Arial Narrow" pitchFamily="34" charset="0"/>
              </a:rPr>
              <a:t>Description</a:t>
            </a:r>
            <a:endParaRPr kumimoji="0" lang="en-US" b="0" i="0" u="none" strike="noStrike" cap="none" normalizeH="0" baseline="0" dirty="0" smtClean="0">
              <a:ln>
                <a:noFill/>
              </a:ln>
              <a:solidFill>
                <a:schemeClr val="tx1"/>
              </a:solidFill>
              <a:effectLst/>
              <a:latin typeface="Arial" pitchFamily="34" charset="0"/>
            </a:endParaRPr>
          </a:p>
        </p:txBody>
      </p:sp>
      <p:sp>
        <p:nvSpPr>
          <p:cNvPr id="34820" name="Rectangle 22"/>
          <p:cNvSpPr>
            <a:spLocks noChangeArrowheads="1"/>
          </p:cNvSpPr>
          <p:nvPr/>
        </p:nvSpPr>
        <p:spPr bwMode="auto">
          <a:xfrm>
            <a:off x="7286625" y="1704975"/>
            <a:ext cx="1704975" cy="504825"/>
          </a:xfrm>
          <a:prstGeom prst="rect">
            <a:avLst/>
          </a:prstGeom>
          <a:solidFill>
            <a:srgbClr val="376092"/>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FFFFFF"/>
                </a:solidFill>
                <a:effectLst/>
                <a:latin typeface="Arial Narrow" pitchFamily="34" charset="0"/>
              </a:rPr>
              <a:t>Indonesia</a:t>
            </a:r>
            <a:endParaRPr kumimoji="0" lang="en-US" b="0" i="0" u="none" strike="noStrike" cap="none" normalizeH="0" baseline="0" dirty="0" smtClean="0">
              <a:ln>
                <a:noFill/>
              </a:ln>
              <a:solidFill>
                <a:schemeClr val="tx1"/>
              </a:solidFill>
              <a:effectLst/>
              <a:latin typeface="Arial" pitchFamily="34" charset="0"/>
            </a:endParaRPr>
          </a:p>
        </p:txBody>
      </p:sp>
      <p:sp>
        <p:nvSpPr>
          <p:cNvPr id="34821" name="Rectangle 21"/>
          <p:cNvSpPr>
            <a:spLocks noChangeArrowheads="1"/>
          </p:cNvSpPr>
          <p:nvPr/>
        </p:nvSpPr>
        <p:spPr bwMode="auto">
          <a:xfrm>
            <a:off x="152400" y="2209803"/>
            <a:ext cx="2133600" cy="1219199"/>
          </a:xfrm>
          <a:prstGeom prst="rect">
            <a:avLst/>
          </a:prstGeom>
          <a:solidFill>
            <a:srgbClr val="9BBB5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nSpc>
                <a:spcPct val="115000"/>
              </a:lnSpc>
              <a:spcAft>
                <a:spcPts val="0"/>
              </a:spcAft>
            </a:pPr>
            <a:r>
              <a:rPr lang="en-US" sz="1600" b="1" dirty="0" smtClean="0">
                <a:solidFill>
                  <a:schemeClr val="bg1"/>
                </a:solidFill>
                <a:latin typeface="Arial Narrow" pitchFamily="34" charset="0"/>
                <a:ea typeface="Calibri"/>
                <a:cs typeface="Cambria-Bold"/>
              </a:rPr>
              <a:t>Global Muslim Tourist </a:t>
            </a:r>
          </a:p>
          <a:p>
            <a:pPr>
              <a:lnSpc>
                <a:spcPct val="115000"/>
              </a:lnSpc>
              <a:spcAft>
                <a:spcPts val="0"/>
              </a:spcAft>
            </a:pPr>
            <a:r>
              <a:rPr lang="en-US" sz="1600" b="1" dirty="0" smtClean="0">
                <a:solidFill>
                  <a:schemeClr val="bg1"/>
                </a:solidFill>
                <a:latin typeface="Arial Narrow" pitchFamily="34" charset="0"/>
                <a:ea typeface="Calibri"/>
                <a:cs typeface="Cambria-Bold"/>
              </a:rPr>
              <a:t>Receipts</a:t>
            </a:r>
          </a:p>
          <a:p>
            <a:pPr>
              <a:lnSpc>
                <a:spcPct val="115000"/>
              </a:lnSpc>
              <a:spcAft>
                <a:spcPts val="0"/>
              </a:spcAft>
            </a:pPr>
            <a:r>
              <a:rPr lang="en-US" sz="1600" b="1" dirty="0" smtClean="0">
                <a:solidFill>
                  <a:schemeClr val="bg1"/>
                </a:solidFill>
                <a:latin typeface="Arial Narrow" pitchFamily="34" charset="0"/>
                <a:ea typeface="Calibri"/>
                <a:cs typeface="Cambria-Bold"/>
              </a:rPr>
              <a:t>(ISLAMIC TOURISM)</a:t>
            </a:r>
          </a:p>
        </p:txBody>
      </p:sp>
      <p:sp>
        <p:nvSpPr>
          <p:cNvPr id="34822" name="Rectangle 19"/>
          <p:cNvSpPr>
            <a:spLocks noChangeArrowheads="1"/>
          </p:cNvSpPr>
          <p:nvPr/>
        </p:nvSpPr>
        <p:spPr bwMode="auto">
          <a:xfrm>
            <a:off x="7286625" y="2209800"/>
            <a:ext cx="1704975" cy="1219200"/>
          </a:xfrm>
          <a:prstGeom prst="rect">
            <a:avLst/>
          </a:prstGeom>
          <a:solidFill>
            <a:srgbClr val="9BBB5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b="1" dirty="0" smtClean="0">
                <a:solidFill>
                  <a:schemeClr val="bg1"/>
                </a:solidFill>
                <a:latin typeface="Arial Narrow" pitchFamily="34" charset="0"/>
                <a:ea typeface="Calibri"/>
                <a:cs typeface="Cambria-Bold"/>
              </a:rPr>
              <a:t>US$ 1,66 billions</a:t>
            </a:r>
            <a:endParaRPr lang="en-US" b="1" dirty="0" smtClean="0">
              <a:solidFill>
                <a:schemeClr val="bg1"/>
              </a:solidFill>
              <a:latin typeface="Arial Narrow" pitchFamily="34" charset="0"/>
              <a:ea typeface="Calibri"/>
              <a:cs typeface="Times New Roman"/>
            </a:endParaRPr>
          </a:p>
          <a:p>
            <a:pPr algn="ctr">
              <a:lnSpc>
                <a:spcPct val="115000"/>
              </a:lnSpc>
              <a:spcAft>
                <a:spcPts val="0"/>
              </a:spcAft>
            </a:pPr>
            <a:r>
              <a:rPr lang="en-US" b="1" dirty="0" smtClean="0">
                <a:solidFill>
                  <a:schemeClr val="bg1"/>
                </a:solidFill>
                <a:latin typeface="Arial Narrow" pitchFamily="34" charset="0"/>
                <a:ea typeface="Calibri"/>
                <a:cs typeface="Cambria-Bold"/>
              </a:rPr>
              <a:t>(1.2%)</a:t>
            </a:r>
            <a:endParaRPr lang="en-US" b="1" dirty="0">
              <a:solidFill>
                <a:schemeClr val="bg1"/>
              </a:solidFill>
              <a:latin typeface="Arial Narrow" pitchFamily="34" charset="0"/>
              <a:ea typeface="Calibri"/>
              <a:cs typeface="Times New Roman"/>
            </a:endParaRPr>
          </a:p>
        </p:txBody>
      </p:sp>
      <p:sp>
        <p:nvSpPr>
          <p:cNvPr id="34823" name="Rectangle 25"/>
          <p:cNvSpPr>
            <a:spLocks noChangeArrowheads="1"/>
          </p:cNvSpPr>
          <p:nvPr/>
        </p:nvSpPr>
        <p:spPr bwMode="auto">
          <a:xfrm>
            <a:off x="152400" y="3429000"/>
            <a:ext cx="2133600" cy="1676400"/>
          </a:xfrm>
          <a:prstGeom prst="rect">
            <a:avLst/>
          </a:prstGeom>
          <a:solidFill>
            <a:srgbClr val="C00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nSpc>
                <a:spcPct val="115000"/>
              </a:lnSpc>
              <a:spcAft>
                <a:spcPts val="0"/>
              </a:spcAft>
            </a:pPr>
            <a:r>
              <a:rPr lang="en-US" sz="1600" b="1" dirty="0" smtClean="0">
                <a:solidFill>
                  <a:schemeClr val="bg1"/>
                </a:solidFill>
                <a:latin typeface="Arial Narrow" pitchFamily="34" charset="0"/>
                <a:ea typeface="Calibri"/>
                <a:cs typeface="Cambria-Bold"/>
              </a:rPr>
              <a:t>International Tourist Receipts </a:t>
            </a:r>
          </a:p>
          <a:p>
            <a:pPr>
              <a:lnSpc>
                <a:spcPct val="115000"/>
              </a:lnSpc>
              <a:spcAft>
                <a:spcPts val="0"/>
              </a:spcAft>
            </a:pPr>
            <a:endParaRPr lang="en-US" sz="1600" b="1" dirty="0" smtClean="0">
              <a:solidFill>
                <a:schemeClr val="bg1"/>
              </a:solidFill>
              <a:latin typeface="Arial Narrow" pitchFamily="34" charset="0"/>
              <a:ea typeface="Calibri"/>
              <a:cs typeface="Cambria-Bold"/>
            </a:endParaRPr>
          </a:p>
          <a:p>
            <a:pPr>
              <a:lnSpc>
                <a:spcPct val="115000"/>
              </a:lnSpc>
              <a:defRPr/>
            </a:pPr>
            <a:r>
              <a:rPr lang="en-US" sz="1600" b="1" dirty="0" smtClean="0">
                <a:solidFill>
                  <a:schemeClr val="bg1"/>
                </a:solidFill>
                <a:latin typeface="Arial Narrow" pitchFamily="34" charset="0"/>
                <a:ea typeface="Calibri"/>
                <a:cs typeface="Cambria-Bold"/>
              </a:rPr>
              <a:t>International Tourist Arrivals </a:t>
            </a:r>
          </a:p>
        </p:txBody>
      </p:sp>
      <p:sp>
        <p:nvSpPr>
          <p:cNvPr id="34824" name="Rectangle 15"/>
          <p:cNvSpPr>
            <a:spLocks noChangeArrowheads="1"/>
          </p:cNvSpPr>
          <p:nvPr/>
        </p:nvSpPr>
        <p:spPr bwMode="auto">
          <a:xfrm>
            <a:off x="7286625" y="3429000"/>
            <a:ext cx="1704975" cy="1676400"/>
          </a:xfrm>
          <a:prstGeom prst="rect">
            <a:avLst/>
          </a:prstGeom>
          <a:solidFill>
            <a:srgbClr val="C00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sz="1600" b="1" dirty="0" smtClean="0">
                <a:solidFill>
                  <a:schemeClr val="bg1"/>
                </a:solidFill>
                <a:latin typeface="Arial Narrow" pitchFamily="34" charset="0"/>
                <a:ea typeface="Calibri"/>
                <a:cs typeface="Cambria-Bold"/>
              </a:rPr>
              <a:t>US$ 9.1 Billions</a:t>
            </a:r>
            <a:endParaRPr lang="en-US" sz="1600" b="1" dirty="0" smtClean="0">
              <a:solidFill>
                <a:schemeClr val="bg1"/>
              </a:solidFill>
              <a:latin typeface="Arial Narrow" pitchFamily="34" charset="0"/>
              <a:ea typeface="Calibri"/>
              <a:cs typeface="Times New Roman"/>
            </a:endParaRPr>
          </a:p>
          <a:p>
            <a:pPr algn="ctr">
              <a:lnSpc>
                <a:spcPct val="115000"/>
              </a:lnSpc>
              <a:spcAft>
                <a:spcPts val="0"/>
              </a:spcAft>
            </a:pPr>
            <a:r>
              <a:rPr lang="en-US" sz="1600" b="1" dirty="0" smtClean="0">
                <a:solidFill>
                  <a:schemeClr val="bg1"/>
                </a:solidFill>
                <a:latin typeface="Arial Narrow" pitchFamily="34" charset="0"/>
                <a:ea typeface="Calibri"/>
                <a:cs typeface="Cambria-Bold"/>
              </a:rPr>
              <a:t>(0.8%)</a:t>
            </a:r>
          </a:p>
          <a:p>
            <a:pPr algn="ctr">
              <a:lnSpc>
                <a:spcPct val="115000"/>
              </a:lnSpc>
              <a:spcAft>
                <a:spcPts val="0"/>
              </a:spcAft>
            </a:pPr>
            <a:endParaRPr lang="en-US" sz="1600" b="1" dirty="0" smtClean="0">
              <a:solidFill>
                <a:schemeClr val="bg1"/>
              </a:solidFill>
              <a:latin typeface="Arial Narrow" pitchFamily="34" charset="0"/>
              <a:ea typeface="Calibri"/>
              <a:cs typeface="Cambria-Bold"/>
            </a:endParaRPr>
          </a:p>
          <a:p>
            <a:pPr algn="ctr">
              <a:lnSpc>
                <a:spcPct val="115000"/>
              </a:lnSpc>
              <a:spcAft>
                <a:spcPts val="0"/>
              </a:spcAft>
            </a:pPr>
            <a:r>
              <a:rPr lang="en-US" sz="1600" b="1" dirty="0" smtClean="0">
                <a:solidFill>
                  <a:schemeClr val="bg1"/>
                </a:solidFill>
                <a:latin typeface="Arial Narrow" pitchFamily="34" charset="0"/>
                <a:ea typeface="Calibri"/>
                <a:cs typeface="Cambria-Bold"/>
              </a:rPr>
              <a:t>8.8 millions</a:t>
            </a:r>
          </a:p>
          <a:p>
            <a:pPr algn="ctr">
              <a:lnSpc>
                <a:spcPct val="115000"/>
              </a:lnSpc>
              <a:spcAft>
                <a:spcPts val="0"/>
              </a:spcAft>
            </a:pPr>
            <a:r>
              <a:rPr lang="en-US" sz="1600" b="1" dirty="0" smtClean="0">
                <a:solidFill>
                  <a:schemeClr val="bg1"/>
                </a:solidFill>
                <a:latin typeface="Arial Narrow" pitchFamily="34" charset="0"/>
                <a:ea typeface="Calibri"/>
                <a:cs typeface="Times New Roman"/>
              </a:rPr>
              <a:t>(0.8%)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ndParaRPr>
          </a:p>
        </p:txBody>
      </p:sp>
      <p:sp>
        <p:nvSpPr>
          <p:cNvPr id="34827" name="Right Arrow 18"/>
          <p:cNvSpPr>
            <a:spLocks noChangeArrowheads="1"/>
          </p:cNvSpPr>
          <p:nvPr/>
        </p:nvSpPr>
        <p:spPr bwMode="auto">
          <a:xfrm>
            <a:off x="4267201" y="2703514"/>
            <a:ext cx="485775" cy="447675"/>
          </a:xfrm>
          <a:prstGeom prst="rightArrow">
            <a:avLst>
              <a:gd name="adj1" fmla="val 50000"/>
              <a:gd name="adj2" fmla="val 27128"/>
            </a:avLst>
          </a:prstGeom>
          <a:solidFill>
            <a:srgbClr val="9BBB5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28" name="Right Arrow 17"/>
          <p:cNvSpPr>
            <a:spLocks noChangeArrowheads="1"/>
          </p:cNvSpPr>
          <p:nvPr/>
        </p:nvSpPr>
        <p:spPr bwMode="auto">
          <a:xfrm>
            <a:off x="4267201" y="3667126"/>
            <a:ext cx="485775" cy="447675"/>
          </a:xfrm>
          <a:prstGeom prst="rightArrow">
            <a:avLst>
              <a:gd name="adj1" fmla="val 50000"/>
              <a:gd name="adj2" fmla="val 27128"/>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Left Arrow 39"/>
          <p:cNvSpPr/>
          <p:nvPr/>
        </p:nvSpPr>
        <p:spPr>
          <a:xfrm>
            <a:off x="6781800" y="2667000"/>
            <a:ext cx="457200" cy="381000"/>
          </a:xfrm>
          <a:prstGeom prst="leftArrow">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a:off x="6781800" y="3810000"/>
            <a:ext cx="457200" cy="381000"/>
          </a:xfrm>
          <a:prstGeom prst="leftArrow">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2"/>
          <p:cNvSpPr>
            <a:spLocks noChangeArrowheads="1"/>
          </p:cNvSpPr>
          <p:nvPr/>
        </p:nvSpPr>
        <p:spPr bwMode="auto">
          <a:xfrm>
            <a:off x="4876801" y="1704975"/>
            <a:ext cx="1704975" cy="504825"/>
          </a:xfrm>
          <a:prstGeom prst="rect">
            <a:avLst/>
          </a:prstGeom>
          <a:solidFill>
            <a:srgbClr val="376092"/>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rgbClr val="FFFFFF"/>
                </a:solidFill>
                <a:latin typeface="Arial Narrow" pitchFamily="34" charset="0"/>
              </a:rPr>
              <a:t>World</a:t>
            </a:r>
            <a:endParaRPr kumimoji="0" lang="en-US" b="0" i="0" u="none" strike="noStrike" cap="none" normalizeH="0" baseline="0" dirty="0" smtClean="0">
              <a:ln>
                <a:noFill/>
              </a:ln>
              <a:solidFill>
                <a:schemeClr val="tx1"/>
              </a:solidFill>
              <a:effectLst/>
              <a:latin typeface="Arial" pitchFamily="34" charset="0"/>
            </a:endParaRPr>
          </a:p>
        </p:txBody>
      </p:sp>
      <p:sp>
        <p:nvSpPr>
          <p:cNvPr id="43" name="Rectangle 19"/>
          <p:cNvSpPr>
            <a:spLocks noChangeArrowheads="1"/>
          </p:cNvSpPr>
          <p:nvPr/>
        </p:nvSpPr>
        <p:spPr bwMode="auto">
          <a:xfrm>
            <a:off x="4876801" y="2209800"/>
            <a:ext cx="1704975" cy="1219200"/>
          </a:xfrm>
          <a:prstGeom prst="rect">
            <a:avLst/>
          </a:prstGeom>
          <a:solidFill>
            <a:srgbClr val="9BBB5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b="1" dirty="0" smtClean="0">
                <a:solidFill>
                  <a:schemeClr val="bg1"/>
                </a:solidFill>
                <a:latin typeface="Arial Narrow" pitchFamily="34" charset="0"/>
                <a:ea typeface="Calibri"/>
                <a:cs typeface="Cambria-Bold"/>
              </a:rPr>
              <a:t>US$137 billions</a:t>
            </a:r>
          </a:p>
          <a:p>
            <a:pPr algn="ctr">
              <a:lnSpc>
                <a:spcPct val="115000"/>
              </a:lnSpc>
              <a:spcAft>
                <a:spcPts val="0"/>
              </a:spcAft>
            </a:pPr>
            <a:r>
              <a:rPr lang="en-US" b="1" dirty="0" smtClean="0">
                <a:solidFill>
                  <a:schemeClr val="bg1"/>
                </a:solidFill>
                <a:latin typeface="Arial Narrow" pitchFamily="34" charset="0"/>
                <a:ea typeface="Calibri"/>
                <a:cs typeface="Cambria-Bold"/>
              </a:rPr>
              <a:t>(100%)</a:t>
            </a:r>
            <a:endParaRPr lang="en-US" b="1" dirty="0" smtClean="0">
              <a:solidFill>
                <a:schemeClr val="bg1"/>
              </a:solidFill>
              <a:latin typeface="Arial Narrow" pitchFamily="34" charset="0"/>
              <a:ea typeface="Calibri"/>
              <a:cs typeface="Times New Roman"/>
            </a:endParaRPr>
          </a:p>
          <a:p>
            <a:pPr algn="ctr">
              <a:lnSpc>
                <a:spcPct val="115000"/>
              </a:lnSpc>
              <a:spcAft>
                <a:spcPts val="0"/>
              </a:spcAft>
            </a:pPr>
            <a:endParaRPr lang="en-US" b="1" dirty="0">
              <a:solidFill>
                <a:schemeClr val="bg1"/>
              </a:solidFill>
              <a:latin typeface="Arial Narrow" pitchFamily="34" charset="0"/>
              <a:ea typeface="Calibri"/>
              <a:cs typeface="Times New Roman"/>
            </a:endParaRPr>
          </a:p>
        </p:txBody>
      </p:sp>
      <p:sp>
        <p:nvSpPr>
          <p:cNvPr id="44" name="Rectangle 15"/>
          <p:cNvSpPr>
            <a:spLocks noChangeArrowheads="1"/>
          </p:cNvSpPr>
          <p:nvPr/>
        </p:nvSpPr>
        <p:spPr bwMode="auto">
          <a:xfrm>
            <a:off x="4876801" y="3429000"/>
            <a:ext cx="1704975" cy="1676400"/>
          </a:xfrm>
          <a:prstGeom prst="rect">
            <a:avLst/>
          </a:prstGeom>
          <a:solidFill>
            <a:srgbClr val="C00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sz="1600" b="1" dirty="0" smtClean="0">
                <a:solidFill>
                  <a:schemeClr val="bg1"/>
                </a:solidFill>
                <a:latin typeface="Arial Narrow" pitchFamily="34" charset="0"/>
                <a:ea typeface="Calibri"/>
                <a:cs typeface="Cambria-Bold"/>
              </a:rPr>
              <a:t>US$ 1,075 billions</a:t>
            </a:r>
          </a:p>
          <a:p>
            <a:pPr algn="ctr">
              <a:lnSpc>
                <a:spcPct val="115000"/>
              </a:lnSpc>
              <a:defRPr/>
            </a:pPr>
            <a:r>
              <a:rPr lang="en-US" sz="1600" b="1" dirty="0" smtClean="0">
                <a:solidFill>
                  <a:schemeClr val="bg1"/>
                </a:solidFill>
                <a:latin typeface="Arial Narrow" pitchFamily="34" charset="0"/>
                <a:ea typeface="Calibri"/>
                <a:cs typeface="Cambria-Bold"/>
              </a:rPr>
              <a:t>(100%)</a:t>
            </a:r>
          </a:p>
          <a:p>
            <a:pPr algn="ctr">
              <a:lnSpc>
                <a:spcPct val="115000"/>
              </a:lnSpc>
              <a:defRPr/>
            </a:pPr>
            <a:endParaRPr lang="en-US" sz="1600" b="1" dirty="0" smtClean="0">
              <a:solidFill>
                <a:schemeClr val="bg1"/>
              </a:solidFill>
              <a:latin typeface="Arial Narrow" pitchFamily="34" charset="0"/>
              <a:ea typeface="Calibri"/>
              <a:cs typeface="Times New Roman"/>
            </a:endParaRPr>
          </a:p>
          <a:p>
            <a:pPr algn="ctr">
              <a:lnSpc>
                <a:spcPct val="115000"/>
              </a:lnSpc>
              <a:spcAft>
                <a:spcPts val="0"/>
              </a:spcAft>
            </a:pPr>
            <a:r>
              <a:rPr lang="en-US" sz="1600" b="1" dirty="0" smtClean="0">
                <a:solidFill>
                  <a:schemeClr val="bg1"/>
                </a:solidFill>
                <a:latin typeface="Arial Narrow" pitchFamily="34" charset="0"/>
                <a:ea typeface="Calibri"/>
                <a:cs typeface="Cambria-Bold"/>
              </a:rPr>
              <a:t>1,035 millions</a:t>
            </a:r>
            <a:endParaRPr lang="en-US" sz="1600" b="1" dirty="0" smtClean="0">
              <a:solidFill>
                <a:schemeClr val="bg1"/>
              </a:solidFill>
              <a:latin typeface="Arial Narrow" pitchFamily="34" charset="0"/>
              <a:ea typeface="Calibri"/>
              <a:cs typeface="Times New Roman"/>
            </a:endParaRPr>
          </a:p>
          <a:p>
            <a:pPr algn="ctr">
              <a:lnSpc>
                <a:spcPct val="115000"/>
              </a:lnSpc>
              <a:defRPr/>
            </a:pPr>
            <a:r>
              <a:rPr lang="en-US" sz="1600" b="1" dirty="0" smtClean="0">
                <a:solidFill>
                  <a:schemeClr val="bg1"/>
                </a:solidFill>
                <a:latin typeface="Arial Narrow" pitchFamily="34" charset="0"/>
                <a:ea typeface="Calibri"/>
                <a:cs typeface="Cambria-Bold"/>
              </a:rPr>
              <a:t>(100%)</a:t>
            </a:r>
            <a:endParaRPr lang="en-US" sz="1600" b="1" dirty="0" smtClean="0">
              <a:solidFill>
                <a:schemeClr val="bg1"/>
              </a:solidFill>
              <a:latin typeface="Arial Narrow" pitchFamily="34" charset="0"/>
              <a:ea typeface="Calibri"/>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ndParaRPr>
          </a:p>
        </p:txBody>
      </p:sp>
      <p:sp>
        <p:nvSpPr>
          <p:cNvPr id="45" name="Rectangle 22"/>
          <p:cNvSpPr>
            <a:spLocks noChangeArrowheads="1"/>
          </p:cNvSpPr>
          <p:nvPr/>
        </p:nvSpPr>
        <p:spPr bwMode="auto">
          <a:xfrm>
            <a:off x="2333625" y="1676402"/>
            <a:ext cx="1704975" cy="504825"/>
          </a:xfrm>
          <a:prstGeom prst="rect">
            <a:avLst/>
          </a:prstGeom>
          <a:solidFill>
            <a:srgbClr val="376092"/>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FFFFFF"/>
                </a:solidFill>
                <a:effectLst/>
                <a:latin typeface="Arial Narrow" pitchFamily="34" charset="0"/>
              </a:rPr>
              <a:t>OIC</a:t>
            </a:r>
            <a:endParaRPr kumimoji="0" lang="en-US" b="0" i="0" u="none" strike="noStrike" cap="none" normalizeH="0" baseline="0" dirty="0" smtClean="0">
              <a:ln>
                <a:noFill/>
              </a:ln>
              <a:solidFill>
                <a:schemeClr val="tx1"/>
              </a:solidFill>
              <a:effectLst/>
              <a:latin typeface="Arial" pitchFamily="34" charset="0"/>
            </a:endParaRPr>
          </a:p>
        </p:txBody>
      </p:sp>
      <p:sp>
        <p:nvSpPr>
          <p:cNvPr id="46" name="Rectangle 19"/>
          <p:cNvSpPr>
            <a:spLocks noChangeArrowheads="1"/>
          </p:cNvSpPr>
          <p:nvPr/>
        </p:nvSpPr>
        <p:spPr bwMode="auto">
          <a:xfrm>
            <a:off x="2333625" y="2181225"/>
            <a:ext cx="1704975" cy="1219200"/>
          </a:xfrm>
          <a:prstGeom prst="rect">
            <a:avLst/>
          </a:prstGeom>
          <a:solidFill>
            <a:srgbClr val="9BBB5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b="1" dirty="0" smtClean="0">
                <a:solidFill>
                  <a:schemeClr val="bg1"/>
                </a:solidFill>
                <a:latin typeface="Arial Narrow" pitchFamily="34" charset="0"/>
                <a:ea typeface="Calibri"/>
                <a:cs typeface="Cambria-Bold"/>
              </a:rPr>
              <a:t>US$ 30.5 billions</a:t>
            </a:r>
          </a:p>
          <a:p>
            <a:pPr algn="ctr">
              <a:lnSpc>
                <a:spcPct val="115000"/>
              </a:lnSpc>
              <a:spcAft>
                <a:spcPts val="0"/>
              </a:spcAft>
            </a:pPr>
            <a:r>
              <a:rPr lang="en-US" b="1" dirty="0" smtClean="0">
                <a:solidFill>
                  <a:schemeClr val="bg1"/>
                </a:solidFill>
                <a:latin typeface="Arial Narrow" pitchFamily="34" charset="0"/>
                <a:ea typeface="Calibri"/>
                <a:cs typeface="Cambria-Bold"/>
              </a:rPr>
              <a:t>(22%)</a:t>
            </a:r>
          </a:p>
          <a:p>
            <a:pPr algn="ctr">
              <a:lnSpc>
                <a:spcPct val="115000"/>
              </a:lnSpc>
              <a:spcAft>
                <a:spcPts val="0"/>
              </a:spcAft>
            </a:pPr>
            <a:endParaRPr lang="en-US" b="1" dirty="0">
              <a:solidFill>
                <a:schemeClr val="bg1"/>
              </a:solidFill>
              <a:latin typeface="Arial Narrow" pitchFamily="34" charset="0"/>
              <a:ea typeface="Calibri"/>
              <a:cs typeface="Times New Roman"/>
            </a:endParaRPr>
          </a:p>
        </p:txBody>
      </p:sp>
      <p:sp>
        <p:nvSpPr>
          <p:cNvPr id="47" name="Rectangle 15"/>
          <p:cNvSpPr>
            <a:spLocks noChangeArrowheads="1"/>
          </p:cNvSpPr>
          <p:nvPr/>
        </p:nvSpPr>
        <p:spPr bwMode="auto">
          <a:xfrm>
            <a:off x="2333625" y="3400426"/>
            <a:ext cx="1704975" cy="1704975"/>
          </a:xfrm>
          <a:prstGeom prst="rect">
            <a:avLst/>
          </a:prstGeom>
          <a:solidFill>
            <a:srgbClr val="C00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a:lnSpc>
                <a:spcPct val="115000"/>
              </a:lnSpc>
              <a:spcAft>
                <a:spcPts val="0"/>
              </a:spcAft>
            </a:pPr>
            <a:r>
              <a:rPr lang="en-US" sz="1600" b="1" dirty="0" smtClean="0">
                <a:solidFill>
                  <a:schemeClr val="bg1"/>
                </a:solidFill>
                <a:latin typeface="Arial Narrow" pitchFamily="34" charset="0"/>
                <a:ea typeface="Calibri"/>
                <a:cs typeface="Cambria-Bold"/>
              </a:rPr>
              <a:t>US$132.3 billions</a:t>
            </a:r>
          </a:p>
          <a:p>
            <a:pPr algn="ctr">
              <a:lnSpc>
                <a:spcPct val="115000"/>
              </a:lnSpc>
              <a:spcAft>
                <a:spcPts val="0"/>
              </a:spcAft>
            </a:pPr>
            <a:r>
              <a:rPr lang="en-US" sz="1600" b="1" dirty="0" smtClean="0">
                <a:solidFill>
                  <a:schemeClr val="bg1"/>
                </a:solidFill>
                <a:latin typeface="Arial Narrow" pitchFamily="34" charset="0"/>
                <a:ea typeface="Calibri"/>
                <a:cs typeface="Cambria-Bold"/>
              </a:rPr>
              <a:t>(12.3%)</a:t>
            </a:r>
          </a:p>
          <a:p>
            <a:pPr algn="ctr">
              <a:lnSpc>
                <a:spcPct val="115000"/>
              </a:lnSpc>
              <a:spcAft>
                <a:spcPts val="0"/>
              </a:spcAft>
            </a:pPr>
            <a:endParaRPr lang="en-US" sz="1600" b="1" dirty="0" smtClean="0">
              <a:solidFill>
                <a:schemeClr val="bg1"/>
              </a:solidFill>
              <a:latin typeface="Arial Narrow" pitchFamily="34" charset="0"/>
              <a:ea typeface="Calibri"/>
              <a:cs typeface="Cambria-Bold"/>
            </a:endParaRPr>
          </a:p>
          <a:p>
            <a:pPr algn="ctr">
              <a:lnSpc>
                <a:spcPct val="115000"/>
              </a:lnSpc>
              <a:spcAft>
                <a:spcPts val="0"/>
              </a:spcAft>
            </a:pPr>
            <a:r>
              <a:rPr lang="en-US" sz="1600" b="1" dirty="0" smtClean="0">
                <a:solidFill>
                  <a:schemeClr val="bg1"/>
                </a:solidFill>
                <a:latin typeface="Arial Narrow" pitchFamily="34" charset="0"/>
                <a:ea typeface="Calibri"/>
                <a:cs typeface="Cambria-Bold"/>
              </a:rPr>
              <a:t>157.3 millions</a:t>
            </a:r>
          </a:p>
          <a:p>
            <a:pPr algn="ctr">
              <a:lnSpc>
                <a:spcPct val="115000"/>
              </a:lnSpc>
              <a:spcAft>
                <a:spcPts val="0"/>
              </a:spcAft>
            </a:pPr>
            <a:r>
              <a:rPr lang="en-US" sz="1600" b="1" dirty="0" smtClean="0">
                <a:solidFill>
                  <a:schemeClr val="bg1"/>
                </a:solidFill>
                <a:latin typeface="Arial Narrow" pitchFamily="34" charset="0"/>
                <a:ea typeface="Calibri"/>
                <a:cs typeface="Cambria-Bold"/>
              </a:rPr>
              <a:t>(15.2%)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ndParaRPr>
          </a:p>
        </p:txBody>
      </p:sp>
      <p:sp>
        <p:nvSpPr>
          <p:cNvPr id="50" name="Rectangle 49"/>
          <p:cNvSpPr/>
          <p:nvPr/>
        </p:nvSpPr>
        <p:spPr>
          <a:xfrm>
            <a:off x="4038600" y="1600200"/>
            <a:ext cx="914400" cy="923330"/>
          </a:xfrm>
          <a:prstGeom prst="rect">
            <a:avLst/>
          </a:prstGeom>
        </p:spPr>
        <p:txBody>
          <a:bodyPr wrap="square">
            <a:spAutoFit/>
          </a:bodyPr>
          <a:lstStyle/>
          <a:p>
            <a:pPr algn="ctr"/>
            <a:r>
              <a:rPr lang="en-US" b="1" dirty="0" smtClean="0">
                <a:solidFill>
                  <a:srgbClr val="FF0000"/>
                </a:solidFill>
              </a:rPr>
              <a:t>Room for Growth</a:t>
            </a:r>
            <a:endParaRPr lang="en-US" b="1" dirty="0">
              <a:solidFill>
                <a:srgbClr val="FF0000"/>
              </a:solidFill>
            </a:endParaRPr>
          </a:p>
        </p:txBody>
      </p:sp>
      <p:sp>
        <p:nvSpPr>
          <p:cNvPr id="51" name="Rectangle 50"/>
          <p:cNvSpPr/>
          <p:nvPr/>
        </p:nvSpPr>
        <p:spPr>
          <a:xfrm>
            <a:off x="6477000" y="1676400"/>
            <a:ext cx="914400" cy="923330"/>
          </a:xfrm>
          <a:prstGeom prst="rect">
            <a:avLst/>
          </a:prstGeom>
        </p:spPr>
        <p:txBody>
          <a:bodyPr wrap="square">
            <a:spAutoFit/>
          </a:bodyPr>
          <a:lstStyle/>
          <a:p>
            <a:pPr algn="ctr"/>
            <a:r>
              <a:rPr lang="en-US" b="1" dirty="0" smtClean="0">
                <a:solidFill>
                  <a:srgbClr val="FF0000"/>
                </a:solidFill>
              </a:rPr>
              <a:t>Room for Growth</a:t>
            </a:r>
            <a:endParaRPr lang="en-US" b="1" dirty="0">
              <a:solidFill>
                <a:srgbClr val="FF0000"/>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492125"/>
          </a:xfrm>
        </p:spPr>
        <p:txBody>
          <a:bodyPr>
            <a:noAutofit/>
          </a:bodyPr>
          <a:lstStyle/>
          <a:p>
            <a:pPr eaLnBrk="1" fontAlgn="auto" hangingPunct="1">
              <a:spcAft>
                <a:spcPts val="0"/>
              </a:spcAft>
              <a:defRPr/>
            </a:pPr>
            <a:r>
              <a:rPr lang="en-US" sz="3800" b="1" dirty="0" smtClean="0"/>
              <a:t>Islamic Tourism</a:t>
            </a:r>
            <a:endParaRPr lang="en-US" sz="3800" dirty="0"/>
          </a:p>
        </p:txBody>
      </p:sp>
      <p:sp>
        <p:nvSpPr>
          <p:cNvPr id="8" name="Pentagon 7"/>
          <p:cNvSpPr/>
          <p:nvPr/>
        </p:nvSpPr>
        <p:spPr>
          <a:xfrm>
            <a:off x="838200" y="2743200"/>
            <a:ext cx="1533542" cy="6858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Need to have </a:t>
            </a:r>
          </a:p>
        </p:txBody>
      </p:sp>
      <p:sp>
        <p:nvSpPr>
          <p:cNvPr id="9" name="Pentagon 8"/>
          <p:cNvSpPr/>
          <p:nvPr/>
        </p:nvSpPr>
        <p:spPr>
          <a:xfrm>
            <a:off x="838200" y="3962400"/>
            <a:ext cx="1524000" cy="738179"/>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Good to have</a:t>
            </a:r>
          </a:p>
        </p:txBody>
      </p:sp>
      <p:sp>
        <p:nvSpPr>
          <p:cNvPr id="10" name="Pentagon 9"/>
          <p:cNvSpPr/>
          <p:nvPr/>
        </p:nvSpPr>
        <p:spPr>
          <a:xfrm>
            <a:off x="838200" y="5181600"/>
            <a:ext cx="1481155" cy="690528"/>
          </a:xfrm>
          <a:prstGeom prst="homePlat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Nice to have </a:t>
            </a:r>
          </a:p>
        </p:txBody>
      </p:sp>
      <p:sp>
        <p:nvSpPr>
          <p:cNvPr id="27655" name="Rectangle 10"/>
          <p:cNvSpPr>
            <a:spLocks noChangeArrowheads="1"/>
          </p:cNvSpPr>
          <p:nvPr/>
        </p:nvSpPr>
        <p:spPr bwMode="auto">
          <a:xfrm>
            <a:off x="609600" y="1295400"/>
            <a:ext cx="6324600" cy="1107996"/>
          </a:xfrm>
          <a:prstGeom prst="rect">
            <a:avLst/>
          </a:prstGeom>
          <a:noFill/>
          <a:ln w="9525">
            <a:noFill/>
            <a:miter lim="800000"/>
            <a:headEnd/>
            <a:tailEnd/>
          </a:ln>
        </p:spPr>
        <p:txBody>
          <a:bodyPr wrap="square">
            <a:spAutoFit/>
          </a:bodyPr>
          <a:lstStyle/>
          <a:p>
            <a:r>
              <a:rPr lang="en-US" sz="2200" b="1" dirty="0" smtClean="0"/>
              <a:t>The concept of Islamic tourism is not limited to religious tourism, but it extends to all forms of tourism except those that go against Islamic values.</a:t>
            </a:r>
          </a:p>
        </p:txBody>
      </p:sp>
      <p:sp>
        <p:nvSpPr>
          <p:cNvPr id="27656" name="Rectangle 11"/>
          <p:cNvSpPr>
            <a:spLocks noChangeArrowheads="1"/>
          </p:cNvSpPr>
          <p:nvPr/>
        </p:nvSpPr>
        <p:spPr bwMode="auto">
          <a:xfrm>
            <a:off x="2743200" y="3733800"/>
            <a:ext cx="4191000" cy="1200329"/>
          </a:xfrm>
          <a:prstGeom prst="rect">
            <a:avLst/>
          </a:prstGeom>
          <a:noFill/>
          <a:ln w="9525">
            <a:noFill/>
            <a:miter lim="800000"/>
            <a:headEnd/>
            <a:tailEnd/>
          </a:ln>
        </p:spPr>
        <p:txBody>
          <a:bodyPr wrap="square">
            <a:spAutoFit/>
          </a:bodyPr>
          <a:lstStyle/>
          <a:p>
            <a:pPr marL="287338" indent="-287338">
              <a:buFont typeface="Wingdings" pitchFamily="2" charset="2"/>
              <a:buChar char="§"/>
            </a:pPr>
            <a:r>
              <a:rPr lang="en-US" b="1" dirty="0">
                <a:latin typeface="Calibri" pitchFamily="34" charset="0"/>
              </a:rPr>
              <a:t> </a:t>
            </a:r>
            <a:r>
              <a:rPr lang="en-US" b="1" dirty="0" smtClean="0">
                <a:latin typeface="Calibri" pitchFamily="34" charset="0"/>
              </a:rPr>
              <a:t>All Facilities and Services are Conducive to  Islamic Values and Lifestyles</a:t>
            </a:r>
            <a:endParaRPr lang="en-US" b="1" dirty="0">
              <a:latin typeface="Calibri" pitchFamily="34" charset="0"/>
            </a:endParaRPr>
          </a:p>
          <a:p>
            <a:pPr>
              <a:buFont typeface="Wingdings" pitchFamily="2" charset="2"/>
              <a:buChar char="§"/>
            </a:pPr>
            <a:r>
              <a:rPr lang="en-US" b="1" dirty="0">
                <a:latin typeface="Calibri" pitchFamily="34" charset="0"/>
              </a:rPr>
              <a:t>   </a:t>
            </a:r>
            <a:r>
              <a:rPr lang="en-US" b="1" dirty="0" err="1">
                <a:latin typeface="Calibri" pitchFamily="34" charset="0"/>
              </a:rPr>
              <a:t>Ramadhan</a:t>
            </a:r>
            <a:r>
              <a:rPr lang="en-US" b="1" dirty="0">
                <a:latin typeface="Calibri" pitchFamily="34" charset="0"/>
              </a:rPr>
              <a:t> (fasting) services &amp; facilities </a:t>
            </a:r>
          </a:p>
        </p:txBody>
      </p:sp>
      <p:sp>
        <p:nvSpPr>
          <p:cNvPr id="27657" name="Rectangle 12"/>
          <p:cNvSpPr>
            <a:spLocks noChangeArrowheads="1"/>
          </p:cNvSpPr>
          <p:nvPr/>
        </p:nvSpPr>
        <p:spPr bwMode="auto">
          <a:xfrm>
            <a:off x="2819400" y="5029200"/>
            <a:ext cx="4191000" cy="923330"/>
          </a:xfrm>
          <a:prstGeom prst="rect">
            <a:avLst/>
          </a:prstGeom>
          <a:noFill/>
          <a:ln w="9525">
            <a:noFill/>
            <a:miter lim="800000"/>
            <a:headEnd/>
            <a:tailEnd/>
          </a:ln>
        </p:spPr>
        <p:txBody>
          <a:bodyPr wrap="square">
            <a:spAutoFit/>
          </a:bodyPr>
          <a:lstStyle/>
          <a:p>
            <a:pPr>
              <a:buFont typeface="Wingdings" pitchFamily="2" charset="2"/>
              <a:buChar char="§"/>
            </a:pPr>
            <a:r>
              <a:rPr lang="en-US" b="1" dirty="0">
                <a:latin typeface="Calibri" pitchFamily="34" charset="0"/>
              </a:rPr>
              <a:t>   No non-</a:t>
            </a:r>
            <a:r>
              <a:rPr lang="en-US" b="1" dirty="0" err="1">
                <a:latin typeface="Calibri" pitchFamily="34" charset="0"/>
              </a:rPr>
              <a:t>Halal</a:t>
            </a:r>
            <a:r>
              <a:rPr lang="en-US" b="1" dirty="0">
                <a:latin typeface="Calibri" pitchFamily="34" charset="0"/>
              </a:rPr>
              <a:t> activities </a:t>
            </a:r>
          </a:p>
          <a:p>
            <a:pPr marL="339725" indent="-339725">
              <a:buFont typeface="Wingdings" pitchFamily="2" charset="2"/>
              <a:buChar char="§"/>
            </a:pPr>
            <a:r>
              <a:rPr lang="en-US" b="1" dirty="0" err="1" smtClean="0">
                <a:latin typeface="Calibri" pitchFamily="34" charset="0"/>
              </a:rPr>
              <a:t>Sharia</a:t>
            </a:r>
            <a:r>
              <a:rPr lang="en-US" b="1" dirty="0" smtClean="0">
                <a:latin typeface="Calibri" pitchFamily="34" charset="0"/>
              </a:rPr>
              <a:t> Compliant Recreation    facilities </a:t>
            </a:r>
            <a:r>
              <a:rPr lang="en-US" b="1" dirty="0">
                <a:latin typeface="Calibri" pitchFamily="34" charset="0"/>
              </a:rPr>
              <a:t>and services </a:t>
            </a:r>
          </a:p>
        </p:txBody>
      </p:sp>
      <p:pic>
        <p:nvPicPr>
          <p:cNvPr id="15" name="Picture 8"/>
          <p:cNvPicPr>
            <a:picLocks noChangeAspect="1" noChangeArrowheads="1"/>
          </p:cNvPicPr>
          <p:nvPr/>
        </p:nvPicPr>
        <p:blipFill>
          <a:blip r:embed="rId2" cstate="print"/>
          <a:srcRect b="66982"/>
          <a:stretch>
            <a:fillRect/>
          </a:stretch>
        </p:blipFill>
        <p:spPr bwMode="auto">
          <a:xfrm>
            <a:off x="0" y="0"/>
            <a:ext cx="9144000" cy="541338"/>
          </a:xfrm>
          <a:prstGeom prst="rect">
            <a:avLst/>
          </a:prstGeom>
          <a:noFill/>
          <a:ln w="9525">
            <a:noFill/>
            <a:miter lim="800000"/>
            <a:headEnd/>
            <a:tailEnd/>
          </a:ln>
        </p:spPr>
      </p:pic>
      <p:grpSp>
        <p:nvGrpSpPr>
          <p:cNvPr id="3" name="Group 5"/>
          <p:cNvGrpSpPr/>
          <p:nvPr/>
        </p:nvGrpSpPr>
        <p:grpSpPr>
          <a:xfrm>
            <a:off x="4923692" y="6096000"/>
            <a:ext cx="4220308" cy="762000"/>
            <a:chOff x="4495800" y="6096000"/>
            <a:chExt cx="4648200" cy="762000"/>
          </a:xfrm>
        </p:grpSpPr>
        <p:grpSp>
          <p:nvGrpSpPr>
            <p:cNvPr id="4" name="Group 14"/>
            <p:cNvGrpSpPr/>
            <p:nvPr/>
          </p:nvGrpSpPr>
          <p:grpSpPr>
            <a:xfrm>
              <a:off x="4495800" y="6096000"/>
              <a:ext cx="3657600" cy="762000"/>
              <a:chOff x="4495800" y="6096000"/>
              <a:chExt cx="3657600" cy="762000"/>
            </a:xfrm>
          </p:grpSpPr>
          <p:pic>
            <p:nvPicPr>
              <p:cNvPr id="23" name="Picture 22" descr="LOGO AHSIN-04.jpg"/>
              <p:cNvPicPr>
                <a:picLocks noChangeAspect="1"/>
              </p:cNvPicPr>
              <p:nvPr/>
            </p:nvPicPr>
            <p:blipFill>
              <a:blip r:embed="rId3" cstate="print"/>
              <a:stretch>
                <a:fillRect/>
              </a:stretch>
            </p:blipFill>
            <p:spPr>
              <a:xfrm>
                <a:off x="6791261" y="6096000"/>
                <a:ext cx="1362139" cy="685800"/>
              </a:xfrm>
              <a:prstGeom prst="rect">
                <a:avLst/>
              </a:prstGeom>
            </p:spPr>
          </p:pic>
          <p:pic>
            <p:nvPicPr>
              <p:cNvPr id="24" name="Picture 23" descr="Sofyan Hospitality.jpg"/>
              <p:cNvPicPr>
                <a:picLocks noChangeAspect="1"/>
              </p:cNvPicPr>
              <p:nvPr/>
            </p:nvPicPr>
            <p:blipFill>
              <a:blip r:embed="rId4" cstate="print"/>
              <a:stretch>
                <a:fillRect/>
              </a:stretch>
            </p:blipFill>
            <p:spPr>
              <a:xfrm>
                <a:off x="4495800" y="6181114"/>
                <a:ext cx="1066800" cy="676886"/>
              </a:xfrm>
              <a:prstGeom prst="rect">
                <a:avLst/>
              </a:prstGeom>
            </p:spPr>
          </p:pic>
          <p:pic>
            <p:nvPicPr>
              <p:cNvPr id="25" name="Picture 24" descr="Arva.jpg"/>
              <p:cNvPicPr>
                <a:picLocks noChangeAspect="1"/>
              </p:cNvPicPr>
              <p:nvPr/>
            </p:nvPicPr>
            <p:blipFill>
              <a:blip r:embed="rId5" cstate="print"/>
              <a:stretch>
                <a:fillRect/>
              </a:stretch>
            </p:blipFill>
            <p:spPr>
              <a:xfrm>
                <a:off x="5504688" y="6143600"/>
                <a:ext cx="1277112" cy="714400"/>
              </a:xfrm>
              <a:prstGeom prst="rect">
                <a:avLst/>
              </a:prstGeom>
            </p:spPr>
          </p:pic>
        </p:grpSp>
        <p:pic>
          <p:nvPicPr>
            <p:cNvPr id="22" name="Picture 21" descr="new_wonderfulindonesia_logo-JPG.jpg"/>
            <p:cNvPicPr>
              <a:picLocks noChangeAspect="1"/>
            </p:cNvPicPr>
            <p:nvPr/>
          </p:nvPicPr>
          <p:blipFill>
            <a:blip r:embed="rId6" cstate="print"/>
            <a:srcRect l="11030" t="30000" b="10000"/>
            <a:stretch>
              <a:fillRect/>
            </a:stretch>
          </p:blipFill>
          <p:spPr>
            <a:xfrm>
              <a:off x="8153400" y="6096000"/>
              <a:ext cx="990600" cy="762000"/>
            </a:xfrm>
            <a:prstGeom prst="rect">
              <a:avLst/>
            </a:prstGeom>
          </p:spPr>
        </p:pic>
      </p:grpSp>
      <p:sp>
        <p:nvSpPr>
          <p:cNvPr id="17" name="Rectangle 16"/>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8" name="Rectangle 10"/>
          <p:cNvSpPr>
            <a:spLocks noChangeArrowheads="1"/>
          </p:cNvSpPr>
          <p:nvPr/>
        </p:nvSpPr>
        <p:spPr bwMode="auto">
          <a:xfrm>
            <a:off x="2667000" y="2667000"/>
            <a:ext cx="3871912" cy="1015663"/>
          </a:xfrm>
          <a:prstGeom prst="rect">
            <a:avLst/>
          </a:prstGeom>
          <a:noFill/>
          <a:ln w="9525">
            <a:noFill/>
            <a:miter lim="800000"/>
            <a:headEnd/>
            <a:tailEnd/>
          </a:ln>
        </p:spPr>
        <p:txBody>
          <a:bodyPr wrap="square">
            <a:spAutoFit/>
          </a:bodyPr>
          <a:lstStyle/>
          <a:p>
            <a:pPr>
              <a:buFont typeface="Wingdings" pitchFamily="2" charset="2"/>
              <a:buChar char="§"/>
            </a:pPr>
            <a:r>
              <a:rPr lang="en-US" sz="2400" dirty="0">
                <a:latin typeface="Calibri" pitchFamily="34" charset="0"/>
              </a:rPr>
              <a:t>   </a:t>
            </a:r>
            <a:r>
              <a:rPr lang="en-US" b="1" dirty="0" err="1">
                <a:latin typeface="Calibri" pitchFamily="34" charset="0"/>
              </a:rPr>
              <a:t>Halal</a:t>
            </a:r>
            <a:r>
              <a:rPr lang="en-US" b="1" dirty="0">
                <a:latin typeface="Calibri" pitchFamily="34" charset="0"/>
              </a:rPr>
              <a:t> food services </a:t>
            </a:r>
          </a:p>
          <a:p>
            <a:pPr marL="288925" indent="-288925">
              <a:buFont typeface="Wingdings" pitchFamily="2" charset="2"/>
              <a:buChar char="§"/>
            </a:pPr>
            <a:r>
              <a:rPr lang="en-US" b="1" dirty="0" smtClean="0">
                <a:latin typeface="Calibri" pitchFamily="34" charset="0"/>
              </a:rPr>
              <a:t>Water usage friendly washrooms and </a:t>
            </a:r>
            <a:r>
              <a:rPr lang="en-US" b="1" dirty="0" err="1" smtClean="0">
                <a:latin typeface="Calibri" pitchFamily="34" charset="0"/>
              </a:rPr>
              <a:t>Salaath</a:t>
            </a:r>
            <a:r>
              <a:rPr lang="en-US" b="1" dirty="0" smtClean="0">
                <a:latin typeface="Calibri" pitchFamily="34" charset="0"/>
              </a:rPr>
              <a:t> </a:t>
            </a:r>
            <a:r>
              <a:rPr lang="en-US" b="1" dirty="0">
                <a:latin typeface="Calibri" pitchFamily="34" charset="0"/>
              </a:rPr>
              <a:t>(Prayer) facilities </a:t>
            </a:r>
          </a:p>
        </p:txBody>
      </p:sp>
      <p:pic>
        <p:nvPicPr>
          <p:cNvPr id="19" name="Picture 6" descr="E:\File Vicky Apriansyah\Foto &amp; Logo\foto indonesia 2009\Diving\037 - MALUKU UTARA - MOROTAI - MICHAEL SJUKRIE - 2006.TIF"/>
          <p:cNvPicPr>
            <a:picLocks noChangeAspect="1" noChangeArrowheads="1"/>
          </p:cNvPicPr>
          <p:nvPr/>
        </p:nvPicPr>
        <p:blipFill>
          <a:blip r:embed="rId7" cstate="print"/>
          <a:stretch>
            <a:fillRect/>
          </a:stretch>
        </p:blipFill>
        <p:spPr bwMode="auto">
          <a:xfrm>
            <a:off x="6934200" y="3429000"/>
            <a:ext cx="1964690" cy="1295400"/>
          </a:xfrm>
          <a:prstGeom prst="rect">
            <a:avLst/>
          </a:prstGeom>
          <a:noFill/>
          <a:ln w="25400">
            <a:solidFill>
              <a:srgbClr val="FFC000"/>
            </a:solidFill>
            <a:miter lim="800000"/>
            <a:headEnd/>
            <a:tailEnd/>
          </a:ln>
        </p:spPr>
      </p:pic>
      <p:pic>
        <p:nvPicPr>
          <p:cNvPr id="20" name="Picture 19" descr="Gunung Kelimutu, NTT.jpg"/>
          <p:cNvPicPr>
            <a:picLocks noChangeAspect="1"/>
          </p:cNvPicPr>
          <p:nvPr/>
        </p:nvPicPr>
        <p:blipFill>
          <a:blip r:embed="rId8"/>
          <a:stretch>
            <a:fillRect/>
          </a:stretch>
        </p:blipFill>
        <p:spPr>
          <a:xfrm>
            <a:off x="6934200" y="4724400"/>
            <a:ext cx="2057400" cy="1176338"/>
          </a:xfrm>
          <a:prstGeom prst="rect">
            <a:avLst/>
          </a:prstGeom>
        </p:spPr>
      </p:pic>
      <p:pic>
        <p:nvPicPr>
          <p:cNvPr id="21" name="Picture 20" descr="kampung_naga.jpg"/>
          <p:cNvPicPr>
            <a:picLocks noChangeAspect="1"/>
          </p:cNvPicPr>
          <p:nvPr/>
        </p:nvPicPr>
        <p:blipFill>
          <a:blip r:embed="rId9"/>
          <a:stretch>
            <a:fillRect/>
          </a:stretch>
        </p:blipFill>
        <p:spPr>
          <a:xfrm>
            <a:off x="6924246" y="2209800"/>
            <a:ext cx="1991154" cy="1143000"/>
          </a:xfrm>
          <a:prstGeom prst="rect">
            <a:avLst/>
          </a:prstGeom>
        </p:spPr>
      </p:pic>
      <p:pic>
        <p:nvPicPr>
          <p:cNvPr id="26" name="Picture 25" descr="1af050e6cdd24269b9a68615203bbf4a.jpg"/>
          <p:cNvPicPr>
            <a:picLocks noChangeAspect="1"/>
          </p:cNvPicPr>
          <p:nvPr/>
        </p:nvPicPr>
        <p:blipFill>
          <a:blip r:embed="rId10" cstate="print"/>
          <a:srcRect b="10360"/>
          <a:stretch>
            <a:fillRect/>
          </a:stretch>
        </p:blipFill>
        <p:spPr>
          <a:xfrm>
            <a:off x="6858000" y="914400"/>
            <a:ext cx="2123899" cy="1219200"/>
          </a:xfrm>
          <a:prstGeom prst="rect">
            <a:avLst/>
          </a:prstGeom>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mp3-01.jpg"/>
          <p:cNvPicPr>
            <a:picLocks noChangeAspect="1"/>
          </p:cNvPicPr>
          <p:nvPr/>
        </p:nvPicPr>
        <p:blipFill>
          <a:blip r:embed="rId3"/>
          <a:stretch>
            <a:fillRect/>
          </a:stretch>
        </p:blipFill>
        <p:spPr>
          <a:xfrm>
            <a:off x="0" y="3"/>
            <a:ext cx="9144000" cy="6857999"/>
          </a:xfrm>
          <a:prstGeom prst="rect">
            <a:avLst/>
          </a:prstGeom>
        </p:spPr>
      </p:pic>
      <p:sp>
        <p:nvSpPr>
          <p:cNvPr id="3" name="Title 1"/>
          <p:cNvSpPr>
            <a:spLocks noGrp="1"/>
          </p:cNvSpPr>
          <p:nvPr>
            <p:ph type="title"/>
          </p:nvPr>
        </p:nvSpPr>
        <p:spPr>
          <a:xfrm>
            <a:off x="0" y="457200"/>
            <a:ext cx="6248400" cy="654050"/>
          </a:xfrm>
        </p:spPr>
        <p:txBody>
          <a:bodyPr/>
          <a:lstStyle/>
          <a:p>
            <a:pPr eaLnBrk="1" hangingPunct="1"/>
            <a:r>
              <a:rPr lang="en-US" sz="3200" dirty="0" smtClean="0"/>
              <a:t>Australia : Gold Coast – Queensland</a:t>
            </a:r>
          </a:p>
        </p:txBody>
      </p:sp>
      <p:sp>
        <p:nvSpPr>
          <p:cNvPr id="4" name="Content Placeholder 2"/>
          <p:cNvSpPr>
            <a:spLocks noGrp="1"/>
          </p:cNvSpPr>
          <p:nvPr>
            <p:ph sz="quarter" idx="1"/>
          </p:nvPr>
        </p:nvSpPr>
        <p:spPr>
          <a:xfrm>
            <a:off x="0" y="990602"/>
            <a:ext cx="6172200" cy="4929187"/>
          </a:xfrm>
        </p:spPr>
        <p:txBody>
          <a:bodyPr/>
          <a:lstStyle/>
          <a:p>
            <a:pPr eaLnBrk="1" hangingPunct="1"/>
            <a:r>
              <a:rPr lang="en-US" sz="2000" dirty="0" smtClean="0"/>
              <a:t>Prayer rooms in malls &amp; theme parks, </a:t>
            </a:r>
            <a:r>
              <a:rPr lang="en-US" sz="2000" dirty="0" err="1" smtClean="0"/>
              <a:t>halal</a:t>
            </a:r>
            <a:r>
              <a:rPr lang="en-US" sz="2000" dirty="0" smtClean="0"/>
              <a:t> </a:t>
            </a:r>
          </a:p>
          <a:p>
            <a:pPr eaLnBrk="1" hangingPunct="1">
              <a:buFont typeface="Wingdings 2" pitchFamily="18" charset="2"/>
              <a:buNone/>
            </a:pPr>
            <a:r>
              <a:rPr lang="en-US" sz="2000" dirty="0" smtClean="0"/>
              <a:t>	food at leading hotels. </a:t>
            </a:r>
            <a:r>
              <a:rPr lang="en-US" sz="2000" dirty="0" err="1" smtClean="0"/>
              <a:t>Qibla</a:t>
            </a:r>
            <a:r>
              <a:rPr lang="en-US" sz="2000" dirty="0" smtClean="0"/>
              <a:t> and Quran in </a:t>
            </a:r>
          </a:p>
          <a:p>
            <a:pPr eaLnBrk="1" hangingPunct="1">
              <a:buFont typeface="Wingdings 2" pitchFamily="18" charset="2"/>
              <a:buNone/>
            </a:pPr>
            <a:r>
              <a:rPr lang="en-US" sz="2000" dirty="0" smtClean="0"/>
              <a:t>	rooms..several mosques dotted across Gold Coast*</a:t>
            </a:r>
          </a:p>
          <a:p>
            <a:pPr eaLnBrk="1" hangingPunct="1"/>
            <a:r>
              <a:rPr lang="en-US" sz="2000" dirty="0" smtClean="0"/>
              <a:t>Government has been jointly </a:t>
            </a:r>
            <a:r>
              <a:rPr lang="en-US" sz="2000" dirty="0" err="1" smtClean="0"/>
              <a:t>organising</a:t>
            </a:r>
            <a:r>
              <a:rPr lang="en-US" sz="2000" dirty="0" smtClean="0"/>
              <a:t> free </a:t>
            </a:r>
            <a:r>
              <a:rPr lang="en-US" sz="2000" dirty="0" err="1" smtClean="0"/>
              <a:t>Iftar</a:t>
            </a:r>
            <a:r>
              <a:rPr lang="en-US" sz="2000" dirty="0" smtClean="0"/>
              <a:t> at leading hotels</a:t>
            </a:r>
          </a:p>
          <a:p>
            <a:pPr eaLnBrk="1" hangingPunct="1"/>
            <a:r>
              <a:rPr lang="en-US" sz="2000" dirty="0" smtClean="0"/>
              <a:t>Five-star Hilton Surfers Paradise - the 15th floor executive lounge turned into </a:t>
            </a:r>
            <a:r>
              <a:rPr lang="en-US" sz="2000" dirty="0" err="1" smtClean="0"/>
              <a:t>Iftar</a:t>
            </a:r>
            <a:r>
              <a:rPr lang="en-US" sz="2000" dirty="0" smtClean="0"/>
              <a:t> lounge*</a:t>
            </a:r>
          </a:p>
          <a:p>
            <a:pPr eaLnBrk="1" hangingPunct="1"/>
            <a:r>
              <a:rPr lang="en-US" sz="2000" dirty="0" smtClean="0"/>
              <a:t>Middle East Tourist increased by  38 % *</a:t>
            </a:r>
          </a:p>
          <a:p>
            <a:pPr eaLnBrk="1" hangingPunct="1"/>
            <a:r>
              <a:rPr lang="en-US" sz="2000" dirty="0" smtClean="0"/>
              <a:t>Average length of stay is 3 weeks and spend per visitor excluding airfare is $7,025 - almost triple the global average*</a:t>
            </a:r>
          </a:p>
        </p:txBody>
      </p:sp>
      <p:sp>
        <p:nvSpPr>
          <p:cNvPr id="5" name="Rectangle 7"/>
          <p:cNvSpPr>
            <a:spLocks noChangeArrowheads="1"/>
          </p:cNvSpPr>
          <p:nvPr/>
        </p:nvSpPr>
        <p:spPr bwMode="auto">
          <a:xfrm>
            <a:off x="2743200" y="6135509"/>
            <a:ext cx="3276600" cy="646331"/>
          </a:xfrm>
          <a:prstGeom prst="rect">
            <a:avLst/>
          </a:prstGeom>
          <a:noFill/>
          <a:ln w="9525">
            <a:noFill/>
            <a:miter lim="800000"/>
            <a:headEnd/>
            <a:tailEnd/>
          </a:ln>
        </p:spPr>
        <p:txBody>
          <a:bodyPr wrap="square">
            <a:spAutoFit/>
          </a:bodyPr>
          <a:lstStyle/>
          <a:p>
            <a:r>
              <a:rPr lang="en-US" dirty="0">
                <a:latin typeface="Calibri" pitchFamily="34" charset="0"/>
              </a:rPr>
              <a:t>*Queensland Tourism Press Release, August 2012</a:t>
            </a:r>
          </a:p>
        </p:txBody>
      </p:sp>
      <p:pic>
        <p:nvPicPr>
          <p:cNvPr id="6" name="Picture 4"/>
          <p:cNvPicPr>
            <a:picLocks noChangeAspect="1" noChangeArrowheads="1"/>
          </p:cNvPicPr>
          <p:nvPr/>
        </p:nvPicPr>
        <p:blipFill>
          <a:blip r:embed="rId4" cstate="print"/>
          <a:srcRect/>
          <a:stretch>
            <a:fillRect/>
          </a:stretch>
        </p:blipFill>
        <p:spPr bwMode="auto">
          <a:xfrm>
            <a:off x="11" y="6019800"/>
            <a:ext cx="2733675" cy="838200"/>
          </a:xfrm>
          <a:prstGeom prst="rect">
            <a:avLst/>
          </a:prstGeom>
          <a:noFill/>
          <a:ln w="9525">
            <a:noFill/>
            <a:miter lim="800000"/>
            <a:headEnd/>
            <a:tailEnd/>
          </a:ln>
        </p:spPr>
      </p:pic>
      <p:pic>
        <p:nvPicPr>
          <p:cNvPr id="7" name="Picture 2" descr="http://1.bp.blogspot.com/_PxeihgRSXTk/TQDO5gm8fTI/AAAAAAAAABo/jKdq9aJkj7g/s1600/warner+bros.jpg"/>
          <p:cNvPicPr>
            <a:picLocks noChangeAspect="1" noChangeArrowheads="1"/>
          </p:cNvPicPr>
          <p:nvPr/>
        </p:nvPicPr>
        <p:blipFill>
          <a:blip r:embed="rId5" cstate="print"/>
          <a:srcRect/>
          <a:stretch>
            <a:fillRect/>
          </a:stretch>
        </p:blipFill>
        <p:spPr bwMode="auto">
          <a:xfrm>
            <a:off x="6248400" y="4663479"/>
            <a:ext cx="2743200" cy="2194561"/>
          </a:xfrm>
          <a:prstGeom prst="rect">
            <a:avLst/>
          </a:prstGeom>
          <a:noFill/>
        </p:spPr>
      </p:pic>
      <p:pic>
        <p:nvPicPr>
          <p:cNvPr id="8" name="Picture 4" descr="http://static.my.groupon-content.net/01/34/1338424043401.jpg"/>
          <p:cNvPicPr>
            <a:picLocks noChangeAspect="1" noChangeArrowheads="1"/>
          </p:cNvPicPr>
          <p:nvPr/>
        </p:nvPicPr>
        <p:blipFill>
          <a:blip r:embed="rId6" cstate="print"/>
          <a:srcRect/>
          <a:stretch>
            <a:fillRect/>
          </a:stretch>
        </p:blipFill>
        <p:spPr bwMode="auto">
          <a:xfrm>
            <a:off x="6248400" y="2743200"/>
            <a:ext cx="2743200" cy="1828800"/>
          </a:xfrm>
          <a:prstGeom prst="rect">
            <a:avLst/>
          </a:prstGeom>
          <a:noFill/>
        </p:spPr>
      </p:pic>
      <p:pic>
        <p:nvPicPr>
          <p:cNvPr id="9" name="Picture 2" descr="http://www.goldcoastreview.com/wp-content/themes/smallbiz/images/gold-coast.jpg"/>
          <p:cNvPicPr>
            <a:picLocks noChangeAspect="1" noChangeArrowheads="1"/>
          </p:cNvPicPr>
          <p:nvPr/>
        </p:nvPicPr>
        <p:blipFill>
          <a:blip r:embed="rId7" cstate="print"/>
          <a:srcRect/>
          <a:stretch>
            <a:fillRect/>
          </a:stretch>
        </p:blipFill>
        <p:spPr bwMode="auto">
          <a:xfrm>
            <a:off x="6248400" y="609600"/>
            <a:ext cx="2743200" cy="2057400"/>
          </a:xfrm>
          <a:prstGeom prst="rect">
            <a:avLst/>
          </a:prstGeom>
          <a:noFill/>
        </p:spPr>
      </p:pic>
      <p:sp>
        <p:nvSpPr>
          <p:cNvPr id="10" name="TextBox 9"/>
          <p:cNvSpPr txBox="1"/>
          <p:nvPr/>
        </p:nvSpPr>
        <p:spPr>
          <a:xfrm>
            <a:off x="0" y="4876802"/>
            <a:ext cx="1600200" cy="1200329"/>
          </a:xfrm>
          <a:prstGeom prst="rect">
            <a:avLst/>
          </a:prstGeom>
          <a:noFill/>
        </p:spPr>
        <p:txBody>
          <a:bodyPr wrap="square" rtlCol="0">
            <a:spAutoFit/>
          </a:bodyPr>
          <a:lstStyle/>
          <a:p>
            <a:pPr algn="ctr"/>
            <a:r>
              <a:rPr lang="en-US" sz="2400" b="1" i="1" dirty="0" smtClean="0"/>
              <a:t>Hilton Surfers Paradise</a:t>
            </a:r>
            <a:endParaRPr lang="en-US" sz="2400" b="1" i="1" dirty="0"/>
          </a:p>
        </p:txBody>
      </p:sp>
      <p:pic>
        <p:nvPicPr>
          <p:cNvPr id="11" name="Picture 14"/>
          <p:cNvPicPr>
            <a:picLocks noChangeAspect="1" noChangeArrowheads="1"/>
          </p:cNvPicPr>
          <p:nvPr/>
        </p:nvPicPr>
        <p:blipFill>
          <a:blip r:embed="rId8" cstate="print"/>
          <a:srcRect/>
          <a:stretch>
            <a:fillRect/>
          </a:stretch>
        </p:blipFill>
        <p:spPr bwMode="auto">
          <a:xfrm>
            <a:off x="1676400" y="4572000"/>
            <a:ext cx="2057400" cy="1519854"/>
          </a:xfrm>
          <a:prstGeom prst="rect">
            <a:avLst/>
          </a:prstGeom>
          <a:noFill/>
          <a:ln w="9525">
            <a:noFill/>
            <a:miter lim="800000"/>
            <a:headEnd/>
            <a:tailEnd/>
          </a:ln>
          <a:effectLst/>
        </p:spPr>
      </p:pic>
      <p:pic>
        <p:nvPicPr>
          <p:cNvPr id="12" name="Picture 16"/>
          <p:cNvPicPr>
            <a:picLocks noChangeAspect="1" noChangeArrowheads="1"/>
          </p:cNvPicPr>
          <p:nvPr/>
        </p:nvPicPr>
        <p:blipFill>
          <a:blip r:embed="rId9" cstate="print"/>
          <a:srcRect/>
          <a:stretch>
            <a:fillRect/>
          </a:stretch>
        </p:blipFill>
        <p:spPr bwMode="auto">
          <a:xfrm>
            <a:off x="3886200" y="4545784"/>
            <a:ext cx="2133600" cy="153434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mp3-01.jpg"/>
          <p:cNvPicPr>
            <a:picLocks noChangeAspect="1"/>
          </p:cNvPicPr>
          <p:nvPr/>
        </p:nvPicPr>
        <p:blipFill>
          <a:blip r:embed="rId3"/>
          <a:stretch>
            <a:fillRect/>
          </a:stretch>
        </p:blipFill>
        <p:spPr>
          <a:xfrm>
            <a:off x="0" y="0"/>
            <a:ext cx="9144000" cy="6858000"/>
          </a:xfrm>
          <a:prstGeom prst="rect">
            <a:avLst/>
          </a:prstGeom>
        </p:spPr>
      </p:pic>
      <p:sp>
        <p:nvSpPr>
          <p:cNvPr id="8" name="Title 4"/>
          <p:cNvSpPr>
            <a:spLocks noGrp="1"/>
          </p:cNvSpPr>
          <p:nvPr>
            <p:ph type="title"/>
          </p:nvPr>
        </p:nvSpPr>
        <p:spPr>
          <a:xfrm>
            <a:off x="0" y="457200"/>
            <a:ext cx="8991600" cy="609600"/>
          </a:xfrm>
        </p:spPr>
        <p:txBody>
          <a:bodyPr rtlCol="0">
            <a:noAutofit/>
          </a:bodyPr>
          <a:lstStyle/>
          <a:p>
            <a:r>
              <a:rPr lang="en-US" sz="2800" b="1" dirty="0" smtClean="0">
                <a:latin typeface="Arial" pitchFamily="34" charset="0"/>
                <a:cs typeface="Arial" pitchFamily="34" charset="0"/>
              </a:rPr>
              <a:t>INDONESIA</a:t>
            </a:r>
          </a:p>
        </p:txBody>
      </p:sp>
      <p:sp>
        <p:nvSpPr>
          <p:cNvPr id="156674" name="AutoShape 2" descr="data:image/jpeg;base64,/9j/4AAQSkZJRgABAQAAAQABAAD/2wCEAAkGBhQSERQUExQWFBUUFxcUFxcXFBgYFBgVFBUXFBcUFxcXHCYfGBwkHBUUHy8gJCcpLCwsFR4xNTAqNSYrLCkBCQoKDgwOGg8PGiwkHyQpLCwpKSwsLCwpKSwsLCwsLCwsKSwsKSksLCwsLCwsKSkpKSwsKSkpLCwsKSkpKSwpLP/AABEIALUBFwMBIgACEQEDEQH/xAAbAAACAwEBAQAAAAAAAAAAAAADBAECBQAGB//EAD0QAAEDAwIDBgQEBAUEAwAAAAEAAhEDEiEEMQVBURMiYXGBkQYyofBCscHRFCNS8RVigpLhB0NysiQzov/EABoBAAMBAQEBAAAAAAAAAAAAAAABAgMEBQb/xAAvEQACAgEEAAMGBQUAAAAAAAAAAQIRAxIhMUEEE/AUIkJRYaEygbHB4QVicZHR/9oADAMBAAIRAxEAPwD66xyKClGPRg9btEjAcpuQA9TcpoAwcrh6XuXXooA5qru0S9669FBY02oiB6TD1cPUtDsalTKXFRW7RTQw0rpQe0XXooAsrpQr1F6KANK65CvVTURQBrlUuQu0VTUToQRz0J1RUdUQi9WkKwpeoBQwVYFMArVcIMq4ckMIFcFCBVwVLAJcplDlTckMvKiVWV0pASShuViqEJgDIUq1q5UIyWvRW1Fn9siU6q6HEzs0A9Ea5KU6iKHrNooOXKheqXob3IoLCdorColO0Vg9VQrGw9EDkm2oiCopaGM3KQ9L9oq9olQxu9cXpftEN9dFBYy6qpbUSBrqwrp6RWPdoqOqpYVkN9ZCiFjXbLjVSXaKe0T0hY0XrpS4qK3aIoA1ysHJftFIeigsZDlcFLNerdopoYyHK4clBVVhWSoLGZU3JcVVIelQw9ym5BvU3JUAWVxKoCuRQHSuXLkAeUa9FY5LgojHLtZgPU3I3aJWm5WD1k0UMh6q4oQcrXpUMhTKrKgvVCI1GtbTbc82tECfMwPqUzevlv8A1L+JQysyiNS1uJdSNEuaDnvOqCoDJBMACBaZIlem+B+P/wARpgTWNZ43JpFkA4DS694eQQZNxPXxzu5UV1Z6s1VLXpMPVjWV6SbGnVUF9VA7dUL01ELDl6kVEuXrhVVUKxrtEJ2oCE+ukX1cpqINmmKqs2osoVVYakp6BajV7Rd2yy/4kqprFGgNRsCqrMqrFFYrhVIyEeWGo3e0hDfrW9VjOrE7krr0vLDWaNTXHkhHUE80peu7RXpQrHWaxw2KYp8UI3E+Syg5WEqXBApM3aevaUyxywaLoWlT1OFjKNcGqZpNKm5KN1CkVllRQyXrksai5FAeU7dEpVZSQcmadUALuaOdGlTfhS5ySp6lMNfKyosNcrXINykPQAS5cHKhckuJcRbRpue9r3tAgtZTdUcZ5WtBx54SA+e/G9So/UNDOINqEvcBR7KGUwGuPzNdD3Azyu8YW58Eas2gP1xrPM/yi1zQDAw01SXGI/AQM7LwvxRr9NUrU44e6gxgcT/Is7QuiLmtY12A2oRDv1Wr8G6nTtI7Hh15Bu7S1z3NdyAdUDgyBH4hzPVYxfvGrWx9TFRTfhKaeqXNaS0tLgCWui5sjY2kiR4EqzqhAXTRiFvUuKTNZFOoToVlqlTCG55QqtdDdWwrSFYTtVUvQXVFAeqomw9669CARWYQMm9deoKHckAa9degyrNCACB6kPVA2dl1wQBe5Wa5LteruekAcvVhqQBASZqoTqqKCx9mpzKaGuBELHFRTek4pgpGsNaRzRBxaDlY3aFWycQloXY9TNscZb4rljdgQYK5ToiPUwFyk1EEOULUgapVE9TqrIbUTNN56qZIpM1Q9Q4pelUMZVi9Z0UMCosvjWvr02//AB6BrPP+djWt2yb3tnfYHluE0KkLzvHuKawEt0+nMbCoHUi443a17wG56ztsk9ho8Vxnj2pOuYK2nIrNaQ2x1O8BzXEYaXN2c7czk5T/AAjjPEC4htCoTu5ruws6TdLDONpC8zX4vWdqnsfQqOrzEvqDtRaNriIAgzAxnxWnwz+Lc8WM1bHco1A7MR1ucG+kei5U/e9Wb/CfUuEaiq5gNZjab/6Q+7EDJjAMzgFwwM9HyQd157hdTUARXtOPmB7043AFu05EeS06dZdiWxz2ErUIyEq55TDtR1SzzOy0X1JYNz1QvRqdWOiEavUBXZBAKu2VWI8lZ5KVgM0zhSXJS9OUaQIyk9iluDeUK9HrNjySzDJQhMsKiJTd4oL6fNUbVhMBhtWFU1kIOlVcIQARzlwrKjQp7FAEGoiMA5JWo2ETTuhAhljSi0qMlTTrNRhqWhZtstJBOyHJXDYSruINGyGeKRyU0yrQ62gea5IHi65PSydSFGVQFWpWlLF669aEWGD0ZmoCSuXXp0FmkdaobrlnByi9LSPUaFbVwJ5RO0n2G68hx34qqkEMFSi04v7N5qegtIZtvvncLd1GqDRLjAHNea4p8QVXGKJFNuRe4AvJ6tBMD1B9FlkpLkuFt8Hk6HGNO57wWVnl/wA1T53ujmQ4yRHU+ibovoC0sNWm84AbRe14JHI0/XYnZL0tFRL3EVmmqXEvdfYZM3DcAzzAEZ9E23QOabm1iC0yD25kH1K4vzOo9hwviGpa3vNqVhMd+k6nUyer2tBAHM9N16OjqJEwRIGDuJGxjmvG8N+J6rIFVzKw/quYHx/p7p9gvQ6HiTKoupukDB8F2YpJqrOaaa6HzWJUOcV1wQnVluZFu0RGH6pY1ZUGomKxxzYQ71SnWJwusKQwjKqdp6hZhBUioQhqwTofrV8JUVYKCaqqXISoGxx9eQl3OQi9Vc9ArsZbUUuqJF2vsz8o5kkNxzgnl4/urP1TQAS5kGIIe2DOBGczIWXmx1UaeXKrocbXhSa0pIvU3rWjOw1Sqoa9LueqionQrHA9c6vyS38ShdoigsZNVV7VL3qrnoFY0Xrkl2q5OhWYtD4sJq2k0wJgAhwO0kXTE7+GN+S2tLxNlQw05iYMeEwQTO4yF4HX8MYJBrBxi4QIDiYFxeDtgjy5onCCaNQOYQ4Nw6+3AJ3vaSTn9OS8mGWUJK5WvXZ1Nauv4+/rk+h3KackwPzA/NIaTW9owPi2eWf1jHiiajWimxxPUNkjuidyc8guvP4iOLHq7fH+TnsdLoMEQRuofUWDR+LD2jaWKzahDmm0ufa6DaACCMS6ZwAZEha2q4tpv6rDgfMADJgW3SDP/l/xyw/qMdlki0/puv8Av2KLVmNcIcA4b94AjzyvHcaraZojT6anVqE5caQNMAzPeMSc4LZ28F6TinDO0/7jw0gfKG2meeQf1WBxng4o0X1O3qS0EgF1JocRywzJXXKWuOqPHzLhp7Z5TQcDqMNz2NOIAd+eOe3utRjQBB09Eg43dttMx4pThGrL6loqOotOS+pVvBPJsloEmeXRbTKYZM61jsj8Qjy2hce3qzrV+qNnhfxWJipTFM8izvN5b4BHpO3Jb7Nc14lrg7yP3C87wyjSe0NdWFSoZJteAYnkGwcYWjpuH02Oua03RE3OcY8ASY9F343Jq3VHJPStlZpCopNRK3Fd2i3MbGO0XXIF669ADLKkFMCt9Fniordqk0OxurXVDXlLOqqC5FBYcvXXoHaKQ9MQa9Cr6hrRLtts+OwUXIdWuGjPPHifADmpb2GuTzPE9DRe9ri3TUmh0uLnUwXy5p70CRz581qaXidBjopfw9p37KoC48piJ9CeRWXxfTVdQ8Q0sYBaQKkXtMHvtbjGcSd1uGq6nbbQDQ75iKrjI5QHeJcuHVU+fz/g7HG4cD7a0gHr4QfYqL0FlcHr6qrtQIBnB2PLJgLuUlV2cbTuqDF6oaiFf+v0MfopD1V2Swl6guVCVQlArC9oqveh3KhcgLCXqEIOXJ2I8j/g7g7v0yHGRIqS043nJx4RmN4WZXkWOpy1zpMEybWgS4OiCCPw+Oy9jxPiTGzTuNxxcyCWzk2nIJ/TKQoVC1ndc14ksAc5rX8hFjiHEd7NrfeMeS5Qtx/Y3UmqaNrhlR3Ysvba6Mj+yS43qakEkRTE2wC47yJAIj5fmnmluI1NS6u5rDYxhDZmATYHFwDQbxB5TsMI/G+JPoaZtwve9sE2G0mO9jbcxB8UsuXHkWl9cfUPJyc0zzh448Ofe8kFsWkwAZLpdO537o8FbS12hzKfZtrWlxeRTDYuNwIJHIjnjuhN6DhtZje01FOiWVGEtplttSSC8FoDYbkneOaFwinY9rHU2up1XBgcKrgKYc6S6bRdv9OSzUYtbGih9DW0OsdSa9rSXXW5eZItxiIERGOUJWpohUdfUl56uzHl08lu634eYwVabZDuwc9jjUe51wDs5dttnZeU+I+B1KdUijWqup2giXk4I5RuOXX8zSkkqTNcdLhGw/hAAAAn3nwP0Qjwp0bf/kffVY2m4NXAzVqC5rTAc4SDJ36QCtbSfDjiwE16rnRnvvaJkxGeg/JLzEdGlvouzhrtwNvucLZ4ZxSrRcwl0y4tBgEiGOOeYGZ/0+ELL0HwvSNeiNRWe2mXu7RzqjgLRTc4SZn5g1vU3Rgpqq1rbbGjs6bnuztDy9wcS48pjlCmWX3eRad+B2rxUC0gudc5uwglr2knniZEdQZwtJlVrwXBp73NwiAN4bjODn+6wvihtvD9NXY9jw6sWua1wMGne4Nlpc1wIYTPh4KKXEC5k1WMcxuAR3HBrni95iCBDnEDMwAOUaPLvd9UZqCSquHZ6PT6N9RwYwS45EmBAET0j7yvRcP4NTpHvHtKpB7xHcaYJ7rTgnzzzhvP5JV4HqK7aztNpafZuqONOq+1tdrWnYOLpHeB7zj9FqfCfwxX1Tar9ZXq7t7NzNU113/20K0FryDIFni0ujGUSZcZX0ep4vwt1NxjbwGPMdB4cvJZ5pnx/t/cLO4ppK+mq0qtGu+qwOc1zK9V9s1bWSS+TBsb/tEbL0ejrMe0Ec8bEgEdHAQRvB9Fvh8Q/wAMjlzYV+KJmWFTa7oVsuc0bwsLjeu1DatI0Aw08FxMy0uNsOAPekEwMZBzstp+JjHk54wb2Cik7oVmfEGrqUmC0CTnvOAgNyDB3EgDGfzG3V49SGYMSB+HckCPm6kD1WJU0rda6pVLgGNZFMR3muBaD3pIgwcDoPGccvioOOzNMUPetin+NOBpE2kFputLXfjtOOUiCIPVbJ4Y90OD5Bgg2gyDsZuhZ44JSdQDaYaKjS1hJGHtuDnk2kHf8ttkbhXGH0qbKbg1xl0EmABdERJwCRz9lhDPG2pG800k4vcwviCvraLqYolz7qYc62i05PQQcYPjgrT4SNc97W1azosMnsqYIeHG2Lqfy2W9cndRxevLw8kNAFgJc4WgCcWu88pTTtqudU1jK5FJjmjME9xrWltuxZnMZgHY5S82Ldrg0SbjzubXGKFSnpn1L3SGtMhoJBJaJDWgTvtK8yzVk9kxxqT3iBAIIaHkEACY3/2+C1eKcebUAD3yA4FrBp6s7R80WuwTy59RKZ+FaVEag16gqMY2CwOkNc5xfTfFNwkAGpPSB6IyZU+B44P4mZ/wuDeWlz3XGJJuAJxmcjLT7hesHBz/AF/RY2i4lRp6M0w0mqbTBBEupl34jvO0k7kSkqnxjqG23UyCSQbnUxnHNrDAEx54WmLO4ppmWXDbTRvAUe27Htm9pA7siZOzd/m5xvlP/wCCD+o+wXiuB64VtcyvUptY490R3jfbDS6GCPmid8DOAvoJr4+/NbwyuW5zzx6dhUcFb1P0/ZEHB2eP0/ZMGspFZaamTQEcJYuRe2UothR5vScJLWltjW1C0E0+yhhBcTBr03k8h3djYOsrq3AjTpuqHT0XOa1zg7sqjnNt7345OY3BnPofU65rKVJ1R1cut/CGgE5AgGcnyBK8pxbj97Htpiq8Plohpy0xa6G5555bL5KDm3z36+R2JJNNv9WZzhVMYazH4WOkCeo8v7I50tRu4DmSJBYQC07gnnNwGPBeabwKoSZlk/KCLXHmLQ4ZE8/Hrtx4PLbjXImSbX90v5bH9CV1uvmv9GylBd/d+uz0HDa/81rn0mVmCRb3mZ3GTgW523wnNXxikHXf4ewmZJcaz+8HHYDeCJXjK+mfIayr3nRaA9w2HejoQdyOQOTJVNVo9RALnuAPdw+rnJkGf357bqtO/P6lRyJrY9Rxb4rq16ZZ2FNgDgQezqjOwM1Cc5O46jqsqpWe5hLml1sAuphrKZySXS6OQImYyOay6WlrNg3VCAAbe1nlglrjnmQm3vqOLWWHLWj59rubmCQQJccSZ5LSCUVsJttmpS10N7l5c5zQ2+x9tNjXtI+YQDc05GwPpoUddAN8QMCTZ3SJwIOM7c8+SwNNw7UCe4zHNzZMbB0AW7iffbmF3A65MEgGQZAeImBIAPU+wOUOSb5KUqNjWakvljoaGmQQ4EkCc/Iese/QJVhi0h5NQOFTukm211zZuEmCJPKCqaX4b1Biajh3pw1xwNwMwNueCtTR/C7x+JzhYWEFrmi4lxywjb5ZIdsfNZvLFdi1WZPFOJV9RVcyu4vmXODy64PbTJabT3Wu8QBv4pYn+UXkCIMmQXEVGkYE7FpI6GV6yl8ItuutLnHILWPbAy2JcczP1O5KoPgTFrg+0NgFrmy3MAZdnEZjr6r2mBLZ45nHCWETVwQR/MjckGYOes9eqe03xRqWtspstaeUsgzJJ+Q5JJM7ySvS0v8Ap5TyQGtxAFS9xGTnuugjbod+qZb8GU6e72Y/yZ5x8zuv5FV7VDpgkeUHGNS8Fjm0w13zHEtGxI7oicfRfQeGaMnTUHU7nXMmQCRMuBz4Fp9wszTcPpsaJqUCYhzotuG4FomBNux/RaHDOL9mwNZWfaNgwutGM2ycCZx4lZyyzybY07+hDp/iQPVcOrPBAp1duVN2bpmMfcrN1NKpT+cFhEYcCD4YK19Vxm4QXVnA8nVXR7SVj67iRLbRcAeV5Ph9+ah4svxIzbxi9XTOIIDcbiBIyfDyn2VqlBz3R3W5yAIGATt97IzOL6ljbW1ABH4m03f+7TKrX+I9RMGq4TmGwAZ3kNAVeVlS4JUsfG4jrKBot53SY5fMJG/gIQ21SOYmInGOZkeytW1b6jSSXEjc/i5nffr9UrTl0eHpyVKEnzyPVBcoeZXNpEj8WZEZM78zuEpWoPmkGvtDsGOT3OBmI6NcZPgrspDvS5reXeugyOjQfNHp0qTmgnV0wW5gUtQYyRzpd79QripRZcZw6L6mkSajbolrQe6IMvE8uZamdZw9sXF/eYHNAuOQSJwZ/pH0S2o0tOZbqAZBGKVQeOzgOn1SNLWgmHTs71MT18Cq0TpFeZG6/cJV0rLQJEXEE3DYnJIDeZH1QXsa2+1gMEQd/Gd9spjF1VpkwXRPICCMyfDZdS0xtgHGCfmA2G/st4YpT7InkUehGi/vEG35mxgYAfMyPNetOpdG/X6+awTo29o0te1p/wAxcBiTgiVrVHnmfZ0/kuzFhSuzCeVsZbrT7K/8f9wkpzkH6/uonwPsF1KKSMdTNE62fv8A4ULN58/YfsuRSDUxmhxd05c3rvyHomW/EA6idon8182ramDty5k9POFWnqc7xzH5L5+fg4/M3i06s+p0+Ktcfwk+hP1MowrNcchn+0E+/ovnVCnORdP+VG/w6pGJG+7hzHj4rD2R1aNVCHbPoYrtG4aB/p/KULUuouHeNuNwW9PHzXzF2mqPdbdJ2ySdvLdTW0D2c85PyxnrkSheE7sVR+R7mrR05/7mMHBGDOCIBVWV9M3M3OIy4/M4eMgeH0XgHGpiXYHKVJbsScj9FXs39w1JXwfQ3fEumZ06dRI8z5Jat8dUh8rLsf5QByjY9V4VmQT1JPurt0oMyULwsOxtro9kf+ohgAM8PnAA8ohVqfHNR0YaME5qE7eAXkhTaD/dEiAfVW/DQ5oWs9Q/4nqkXcpiQMZiN1n1PjGsWkh0zODiOhx5Ib6cUHAGYIf6Atd+hWNp2SIz97rV+GxpKkLW1aC6jj9eoTLuWwnr4k9UNuqqGCS6R1MH7yoq0ocYB2HU5PiUXh1B0ku2LTGeYIW3laVwRHI2yWPeZPhzPKQf2XoOCvHYjrO0ffgsmtQLRtv0MkiYXoeG6im2naaIjH4nB8jxMwD0ha4PdlaQp7rcsXKWcPdVIDQSRnad+cnZM1eLugBhcwN2F8npE2jHgh1dWagAqEvAmAYHIZnMnz6e3c9TXHr19TDY7UaYtkOIkcrgSPQFX1HCItcWi0c+30rSXQTBkOLhg4GfXBGHQMAddgfDmPol+IVi8AENxiA0AewEKJ43NUUmluZlaoAx7wKTbnWgNfdsCLo+RoPofAK/C6DI/mVHMBjLWCp4bXNUfw/8uLG7zt9UV1MRty2grOGFIHKyeIcLoOaXM1D6jGEk/wApjHGGkkC+sIgRmCDthYTHtIIaXQWwbmMBxt3m5neeuJlNcRN0kkk9TJP1S+jgCSRPQh2+0CPfMfvnKLT3dlJrpGjpzI++ipX0gy5j8dHvYHTBnEyBvy6dUbTeAPsR+p/NGqZnBXTptEaqFAyH7jvAn39E83bf80EN+UwjXKscdIpyslzcgz6Qmb8R9+8SEvKI0rQmwjXDnPoY/RVJHU/foulQ56YHY6x5z+yhVB+5XIA8W2lc7H0ge8rT0XC4IPd9Yd7dFWXk4j1n8s/knqVJ0yXewH7LjjDfc0vYepNgRKM0JZpTNMLpaVUQKs0QDyQG9cg/umK+lJGAf9x/JOUlcuWMcaijS7PO1uGPIPdjB3nPoJKyNZpXtwceYP0mF6zU6S4b/t7FYmr0AH4jjpj6QFlPHbGnRh0p2/X7hNUSecqA8Z5EeJ6ooOFhRVkBp6Jks7pPnhC07bj1Ws6m2wiCJjePz2V+XcRatwd38ip4C3l5fqh8P04tOR7f8LUoUR2bhIM+Ij3jCromWNIGx/8AH9lag3pC+TJ1GlJJwDPp+RWpp6D3Q52TETe48tsk4/YK7qE8vyRGOhaPHZMZJHa2ly73o7yKZ05pWd7tLp/DbbHrmUrVdJVQ5XDHSFOdsO+oPwgjrJBnxwBHllS16AHKwctTMaNRAqvkk7eQUXqjigGTOFxmJ5bffuqSolMQrrGkjb790hpqZzOPRalamCNvYhKN0rZ/F7hYzVlJjWmH3CYlBoU46+pH6IpH3haokklcqn1XWpgEBUgqgH3IUh33hABV1/39hUDj9j/hcXeH0QUTPh9+y5Us8vvyClAGSwo4K5cqZIamE5SYoXKWVEZarLlyzZoUqNwvN8ReZInbb1XLlE+BM840beK9DwjgJrxFSzuvd8l3yFoj5hvd9Fy5edmk4q0awVumE4nwj+Grdlff3Gvm20d6RESenVMUDg7YMKVy68LbgmzKSqbRqAYQGsA2ClcuiPQSKkjp9+ykFcuVEHPCoAuXJoTJUhcuQIuAquauXIGUVgxQuQIo8IbR5rlyljQdo8VIb4rlypAWNPEyhdooXJoTJvVi9cuQBcHy+v6FVL/vP6lSuQWUFSeS5cuS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6676" name="Picture 4" descr="https://encrypted-tbn2.gstatic.com/images?q=tbn:ANd9GcT8bA-42_Jq2gTBE9M2PbyLWpX_4q49A7c9D2luLoS2VdwOSRut"/>
          <p:cNvPicPr>
            <a:picLocks noChangeAspect="1" noChangeArrowheads="1"/>
          </p:cNvPicPr>
          <p:nvPr/>
        </p:nvPicPr>
        <p:blipFill>
          <a:blip r:embed="rId4" cstate="print"/>
          <a:srcRect l="6838" r="8832"/>
          <a:stretch>
            <a:fillRect/>
          </a:stretch>
        </p:blipFill>
        <p:spPr bwMode="auto">
          <a:xfrm>
            <a:off x="1143000" y="4953000"/>
            <a:ext cx="1905000" cy="1165541"/>
          </a:xfrm>
          <a:prstGeom prst="rect">
            <a:avLst/>
          </a:prstGeom>
          <a:noFill/>
        </p:spPr>
      </p:pic>
      <p:pic>
        <p:nvPicPr>
          <p:cNvPr id="156678" name="Picture 6" descr="http://wisata.tokobunganusantara.com/wp-content/uploads/2012/03/raja-ampat.papua_.jpg"/>
          <p:cNvPicPr>
            <a:picLocks noChangeAspect="1" noChangeArrowheads="1"/>
          </p:cNvPicPr>
          <p:nvPr/>
        </p:nvPicPr>
        <p:blipFill>
          <a:blip r:embed="rId5" cstate="print"/>
          <a:srcRect r="3971"/>
          <a:stretch>
            <a:fillRect/>
          </a:stretch>
        </p:blipFill>
        <p:spPr bwMode="auto">
          <a:xfrm>
            <a:off x="5562600" y="4953000"/>
            <a:ext cx="2133600" cy="1189465"/>
          </a:xfrm>
          <a:prstGeom prst="rect">
            <a:avLst/>
          </a:prstGeom>
          <a:noFill/>
        </p:spPr>
      </p:pic>
      <p:pic>
        <p:nvPicPr>
          <p:cNvPr id="156680" name="Picture 8" descr="https://encrypted-tbn1.gstatic.com/images?q=tbn:ANd9GcSUfRTqHWSp_xx69-odGe4P6zmlT4deXDAh0j0yXTSuk1FceTetWw"/>
          <p:cNvPicPr>
            <a:picLocks noChangeAspect="1" noChangeArrowheads="1"/>
          </p:cNvPicPr>
          <p:nvPr/>
        </p:nvPicPr>
        <p:blipFill>
          <a:blip r:embed="rId6" cstate="print"/>
          <a:srcRect/>
          <a:stretch>
            <a:fillRect/>
          </a:stretch>
        </p:blipFill>
        <p:spPr bwMode="auto">
          <a:xfrm>
            <a:off x="3048000" y="4942506"/>
            <a:ext cx="2514600" cy="1199588"/>
          </a:xfrm>
          <a:prstGeom prst="rect">
            <a:avLst/>
          </a:prstGeom>
          <a:noFill/>
        </p:spPr>
      </p:pic>
      <p:sp>
        <p:nvSpPr>
          <p:cNvPr id="20" name="Content Placeholder 5"/>
          <p:cNvSpPr>
            <a:spLocks noGrp="1"/>
          </p:cNvSpPr>
          <p:nvPr>
            <p:ph idx="1"/>
          </p:nvPr>
        </p:nvSpPr>
        <p:spPr>
          <a:xfrm>
            <a:off x="152400" y="533400"/>
            <a:ext cx="8991600" cy="3657600"/>
          </a:xfrm>
        </p:spPr>
        <p:txBody>
          <a:bodyPr>
            <a:noAutofit/>
          </a:bodyPr>
          <a:lstStyle/>
          <a:p>
            <a:pPr marL="0" indent="0">
              <a:buNone/>
              <a:tabLst>
                <a:tab pos="0" algn="l"/>
              </a:tabLst>
              <a:defRPr/>
            </a:pPr>
            <a:endParaRPr lang="en-US" sz="2000" b="1" dirty="0" smtClean="0">
              <a:cs typeface="Arial" pitchFamily="34" charset="0"/>
            </a:endParaRPr>
          </a:p>
          <a:p>
            <a:pPr marL="177800" indent="-177800">
              <a:buFont typeface="Wingdings" pitchFamily="2" charset="2"/>
              <a:buChar char="Ø"/>
              <a:tabLst>
                <a:tab pos="228600" algn="l"/>
              </a:tabLst>
              <a:defRPr/>
            </a:pPr>
            <a:r>
              <a:rPr lang="en-US" sz="2000" b="1" dirty="0" smtClean="0">
                <a:cs typeface="Arial" pitchFamily="34" charset="0"/>
              </a:rPr>
              <a:t>Indonesia in 2012 launched Islamic Tourism Enhancement Program to boost its Tourism Receipts.</a:t>
            </a:r>
          </a:p>
          <a:p>
            <a:pPr marL="177800" indent="-177800">
              <a:buFont typeface="Wingdings" pitchFamily="2" charset="2"/>
              <a:buChar char="Ø"/>
              <a:tabLst>
                <a:tab pos="228600" algn="l"/>
              </a:tabLst>
              <a:defRPr/>
            </a:pPr>
            <a:endParaRPr lang="en-US" sz="2000" b="1" dirty="0" smtClean="0">
              <a:cs typeface="Arial" pitchFamily="34" charset="0"/>
            </a:endParaRPr>
          </a:p>
          <a:p>
            <a:pPr marL="177800" indent="-177800">
              <a:buFont typeface="Wingdings" pitchFamily="2" charset="2"/>
              <a:buChar char="Ø"/>
              <a:tabLst>
                <a:tab pos="228600" algn="l"/>
              </a:tabLst>
              <a:defRPr/>
            </a:pPr>
            <a:r>
              <a:rPr lang="en-US" sz="2000" b="1" dirty="0" smtClean="0"/>
              <a:t>On June 2 and 3, 2014, hosted The First OIC International Forum on Islamic Tourism, in Jakarta, Indonesia. As implementation of Resolutions adopted at the 8</a:t>
            </a:r>
            <a:r>
              <a:rPr lang="en-US" sz="2000" b="1" baseline="30000" dirty="0" smtClean="0"/>
              <a:t>th</a:t>
            </a:r>
            <a:r>
              <a:rPr lang="en-US" sz="2000" b="1" dirty="0" smtClean="0"/>
              <a:t> Islamic Cooperation Tourism Ministers Meeting in Gambia 2013.</a:t>
            </a:r>
          </a:p>
          <a:p>
            <a:pPr marL="177800" indent="-177800">
              <a:buNone/>
              <a:tabLst>
                <a:tab pos="228600" algn="l"/>
              </a:tabLst>
              <a:defRPr/>
            </a:pPr>
            <a:endParaRPr lang="en-US" sz="2000" b="1" dirty="0" smtClean="0">
              <a:cs typeface="Arial" pitchFamily="34" charset="0"/>
            </a:endParaRPr>
          </a:p>
          <a:p>
            <a:pPr marL="177800" indent="-177800">
              <a:buFont typeface="Wingdings" pitchFamily="2" charset="2"/>
              <a:buChar char="Ø"/>
              <a:tabLst>
                <a:tab pos="228600" algn="l"/>
              </a:tabLst>
              <a:defRPr/>
            </a:pPr>
            <a:r>
              <a:rPr lang="en-US" sz="2000" b="1" dirty="0" smtClean="0"/>
              <a:t>The Fourth Coordination Committee meeting for the Implementation of the Framework for the Development and Cooperation in the domain of Tourism  among OIC Member  States, was also held in Jakarta on June 3, 2014 , and designated Indonesia to coordinate relevant actions for development and cooperation on Islamic Tourism among OIC member states</a:t>
            </a:r>
            <a:endParaRPr lang="en-US" sz="2000" b="1" dirty="0" smtClean="0">
              <a:latin typeface="Arial" pitchFamily="34" charset="0"/>
              <a:cs typeface="Arial" pitchFamily="34" charset="0"/>
            </a:endParaRPr>
          </a:p>
        </p:txBody>
      </p:sp>
      <p:pic>
        <p:nvPicPr>
          <p:cNvPr id="21" name="Picture 20" descr="budpar.jpg"/>
          <p:cNvPicPr>
            <a:picLocks noChangeAspect="1"/>
          </p:cNvPicPr>
          <p:nvPr/>
        </p:nvPicPr>
        <p:blipFill>
          <a:blip r:embed="rId7"/>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23" name="Picture 22" descr="Sofyan Hospitality1.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24" name="Picture 23" descr="SHMC_2.jpg"/>
            <p:cNvPicPr>
              <a:picLocks noChangeAspect="1"/>
            </p:cNvPicPr>
            <p:nvPr/>
          </p:nvPicPr>
          <p:blipFill>
            <a:blip r:embed="rId9"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25" name="Picture 24" descr="Logo Ahsin.jpg"/>
          <p:cNvPicPr>
            <a:picLocks noChangeAspect="1"/>
          </p:cNvPicPr>
          <p:nvPr/>
        </p:nvPicPr>
        <p:blipFill>
          <a:blip r:embed="rId10" cstate="print"/>
          <a:stretch>
            <a:fillRect/>
          </a:stretch>
        </p:blipFill>
        <p:spPr>
          <a:xfrm>
            <a:off x="6942506" y="6248400"/>
            <a:ext cx="1095857" cy="609600"/>
          </a:xfrm>
          <a:prstGeom prst="rect">
            <a:avLst/>
          </a:prstGeom>
        </p:spPr>
      </p:pic>
      <p:pic>
        <p:nvPicPr>
          <p:cNvPr id="26" name="Picture 25" descr="OIC.jpg"/>
          <p:cNvPicPr>
            <a:picLocks noChangeAspect="1"/>
          </p:cNvPicPr>
          <p:nvPr/>
        </p:nvPicPr>
        <p:blipFill>
          <a:blip r:embed="rId11" cstate="print"/>
          <a:stretch>
            <a:fillRect/>
          </a:stretch>
        </p:blipFill>
        <p:spPr>
          <a:xfrm>
            <a:off x="5029202" y="6248400"/>
            <a:ext cx="875561" cy="609600"/>
          </a:xfrm>
          <a:prstGeom prst="rect">
            <a:avLst/>
          </a:prstGeom>
        </p:spPr>
      </p:pic>
      <p:sp>
        <p:nvSpPr>
          <p:cNvPr id="27" name="Rectangle 26"/>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3"/>
          <a:stretch>
            <a:fillRect/>
          </a:stretch>
        </p:blipFill>
        <p:spPr>
          <a:xfrm>
            <a:off x="0" y="0"/>
            <a:ext cx="9144000" cy="6858000"/>
          </a:xfrm>
          <a:prstGeom prst="rect">
            <a:avLst/>
          </a:prstGeom>
        </p:spPr>
      </p:pic>
      <p:pic>
        <p:nvPicPr>
          <p:cNvPr id="8" name="Picture 7" descr="budpar.jpg"/>
          <p:cNvPicPr>
            <a:picLocks noChangeAspect="1"/>
          </p:cNvPicPr>
          <p:nvPr/>
        </p:nvPicPr>
        <p:blipFill>
          <a:blip r:embed="rId4"/>
          <a:stretch>
            <a:fillRect/>
          </a:stretch>
        </p:blipFill>
        <p:spPr>
          <a:xfrm>
            <a:off x="5980961" y="6245352"/>
            <a:ext cx="914400" cy="612648"/>
          </a:xfrm>
          <a:prstGeom prst="rect">
            <a:avLst/>
          </a:prstGeom>
        </p:spPr>
      </p:pic>
      <p:grpSp>
        <p:nvGrpSpPr>
          <p:cNvPr id="2" name="Group 27"/>
          <p:cNvGrpSpPr/>
          <p:nvPr/>
        </p:nvGrpSpPr>
        <p:grpSpPr>
          <a:xfrm>
            <a:off x="8077200" y="6172212"/>
            <a:ext cx="990600" cy="679519"/>
            <a:chOff x="3200400" y="4077050"/>
            <a:chExt cx="2590800" cy="1714150"/>
          </a:xfrm>
        </p:grpSpPr>
        <p:pic>
          <p:nvPicPr>
            <p:cNvPr id="10" name="Picture 9" descr="Sofyan Hospitality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6"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7" cstate="print"/>
          <a:stretch>
            <a:fillRect/>
          </a:stretch>
        </p:blipFill>
        <p:spPr>
          <a:xfrm>
            <a:off x="6942508" y="6248400"/>
            <a:ext cx="1095857" cy="609600"/>
          </a:xfrm>
          <a:prstGeom prst="rect">
            <a:avLst/>
          </a:prstGeom>
        </p:spPr>
      </p:pic>
      <p:pic>
        <p:nvPicPr>
          <p:cNvPr id="13" name="Picture 12" descr="OIC.jpg"/>
          <p:cNvPicPr>
            <a:picLocks noChangeAspect="1"/>
          </p:cNvPicPr>
          <p:nvPr/>
        </p:nvPicPr>
        <p:blipFill>
          <a:blip r:embed="rId8" cstate="print"/>
          <a:stretch>
            <a:fillRect/>
          </a:stretch>
        </p:blipFill>
        <p:spPr>
          <a:xfrm>
            <a:off x="5029204" y="6248400"/>
            <a:ext cx="875561" cy="609600"/>
          </a:xfrm>
          <a:prstGeom prst="rect">
            <a:avLst/>
          </a:prstGeom>
        </p:spPr>
      </p:pic>
      <p:sp>
        <p:nvSpPr>
          <p:cNvPr id="2050" name="Rectangle 2"/>
          <p:cNvSpPr>
            <a:spLocks noChangeArrowheads="1"/>
          </p:cNvSpPr>
          <p:nvPr/>
        </p:nvSpPr>
        <p:spPr bwMode="auto">
          <a:xfrm>
            <a:off x="228600" y="1752600"/>
            <a:ext cx="4267200" cy="1905000"/>
          </a:xfrm>
          <a:prstGeom prst="rect">
            <a:avLst/>
          </a:prstGeom>
          <a:ln w="76200">
            <a:noFill/>
            <a:miter lim="800000"/>
            <a:headEnd/>
            <a:tailE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7" name="Rectangle 2"/>
          <p:cNvSpPr>
            <a:spLocks noChangeArrowheads="1"/>
          </p:cNvSpPr>
          <p:nvPr/>
        </p:nvSpPr>
        <p:spPr bwMode="auto">
          <a:xfrm>
            <a:off x="4648200" y="1752600"/>
            <a:ext cx="4267200" cy="1905000"/>
          </a:xfrm>
          <a:prstGeom prst="rect">
            <a:avLst/>
          </a:prstGeom>
          <a:ln w="76200">
            <a:noFill/>
            <a:miter lim="800000"/>
            <a:headEnd/>
            <a:tailE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18" name="Rectangle 2"/>
          <p:cNvSpPr>
            <a:spLocks noChangeArrowheads="1"/>
          </p:cNvSpPr>
          <p:nvPr/>
        </p:nvSpPr>
        <p:spPr bwMode="auto">
          <a:xfrm>
            <a:off x="228600" y="3810000"/>
            <a:ext cx="4267200" cy="2209800"/>
          </a:xfrm>
          <a:prstGeom prst="rect">
            <a:avLst/>
          </a:prstGeom>
          <a:ln w="76200">
            <a:noFill/>
            <a:miter lim="800000"/>
            <a:headEnd/>
            <a:tailE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19" name="Rectangle 2"/>
          <p:cNvSpPr>
            <a:spLocks noChangeArrowheads="1"/>
          </p:cNvSpPr>
          <p:nvPr/>
        </p:nvSpPr>
        <p:spPr bwMode="auto">
          <a:xfrm>
            <a:off x="4648200" y="3810000"/>
            <a:ext cx="4267200" cy="2209800"/>
          </a:xfrm>
          <a:prstGeom prst="rect">
            <a:avLst/>
          </a:prstGeom>
          <a:ln w="76200">
            <a:noFill/>
            <a:miter lim="800000"/>
            <a:headEnd/>
            <a:tailE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1828800" y="1752600"/>
            <a:ext cx="2743200" cy="1815882"/>
          </a:xfrm>
          <a:prstGeom prst="rect">
            <a:avLst/>
          </a:prstGeom>
        </p:spPr>
        <p:txBody>
          <a:bodyPr wrap="square">
            <a:spAutoFit/>
          </a:bodyPr>
          <a:lstStyle/>
          <a:p>
            <a:pPr lvl="0"/>
            <a:r>
              <a:rPr lang="en-US" sz="1600" b="1" dirty="0" smtClean="0"/>
              <a:t>HOTELS</a:t>
            </a:r>
          </a:p>
          <a:p>
            <a:pPr marL="346075" lvl="0" indent="-346075">
              <a:buFont typeface="Wingdings" pitchFamily="2" charset="2"/>
              <a:buChar char="§"/>
            </a:pPr>
            <a:r>
              <a:rPr lang="en-US" sz="1600" b="1" dirty="0" smtClean="0"/>
              <a:t>9.812 HOTELS with 142.275 ROOMS</a:t>
            </a:r>
          </a:p>
          <a:p>
            <a:pPr marL="346075" lvl="0" indent="-346075">
              <a:buFont typeface="Wingdings" pitchFamily="2" charset="2"/>
              <a:buChar char="§"/>
            </a:pPr>
            <a:r>
              <a:rPr lang="id-ID" sz="1600" b="1" dirty="0" smtClean="0"/>
              <a:t>3</a:t>
            </a:r>
            <a:r>
              <a:rPr lang="en-US" sz="1600" b="1" dirty="0" smtClean="0"/>
              <a:t>7</a:t>
            </a:r>
            <a:r>
              <a:rPr lang="id-ID" sz="1600" b="1" dirty="0" smtClean="0"/>
              <a:t> </a:t>
            </a:r>
            <a:r>
              <a:rPr lang="en-US" sz="1600" b="1" dirty="0" smtClean="0"/>
              <a:t>SHARIA COMPLIANT CERTIFIED</a:t>
            </a:r>
          </a:p>
          <a:p>
            <a:pPr marL="346075" lvl="0" indent="-346075">
              <a:buFont typeface="Wingdings" pitchFamily="2" charset="2"/>
              <a:buChar char="§"/>
            </a:pPr>
            <a:r>
              <a:rPr lang="en-US" sz="1600" b="1" dirty="0" smtClean="0"/>
              <a:t>ESTIMATED 150 SHARIA COMPLIANT OPERATED</a:t>
            </a:r>
            <a:endParaRPr lang="en-US" sz="1600" b="1" dirty="0"/>
          </a:p>
        </p:txBody>
      </p:sp>
      <p:sp>
        <p:nvSpPr>
          <p:cNvPr id="21" name="Rectangle 20"/>
          <p:cNvSpPr/>
          <p:nvPr/>
        </p:nvSpPr>
        <p:spPr>
          <a:xfrm>
            <a:off x="6248400" y="1859344"/>
            <a:ext cx="2667000" cy="1569660"/>
          </a:xfrm>
          <a:prstGeom prst="rect">
            <a:avLst/>
          </a:prstGeom>
        </p:spPr>
        <p:txBody>
          <a:bodyPr wrap="square">
            <a:spAutoFit/>
          </a:bodyPr>
          <a:lstStyle/>
          <a:p>
            <a:pPr lvl="0"/>
            <a:r>
              <a:rPr lang="en-US" sz="1600" b="1" dirty="0" smtClean="0"/>
              <a:t>RESTAURANTS</a:t>
            </a:r>
          </a:p>
          <a:p>
            <a:pPr marL="346075" lvl="0" indent="-346075">
              <a:buFont typeface="Wingdings" pitchFamily="2" charset="2"/>
              <a:buChar char="§"/>
            </a:pPr>
            <a:r>
              <a:rPr lang="id-ID" sz="1600" b="1" dirty="0" smtClean="0"/>
              <a:t>2.916</a:t>
            </a:r>
            <a:r>
              <a:rPr lang="en-US" sz="1600" b="1" dirty="0" smtClean="0"/>
              <a:t>  RESTAURANTS</a:t>
            </a:r>
          </a:p>
          <a:p>
            <a:pPr marL="346075" lvl="0" indent="-346075">
              <a:buFont typeface="Wingdings" pitchFamily="2" charset="2"/>
              <a:buChar char="§"/>
            </a:pPr>
            <a:r>
              <a:rPr lang="en-US" sz="1600" b="1" dirty="0" smtClean="0"/>
              <a:t> 303  HALAL COMPLIANT CERTIFIED</a:t>
            </a:r>
          </a:p>
          <a:p>
            <a:pPr marL="346075" lvl="0" indent="-346075">
              <a:buFont typeface="Wingdings" pitchFamily="2" charset="2"/>
              <a:buChar char="§"/>
            </a:pPr>
            <a:r>
              <a:rPr lang="en-US" sz="1600" b="1" dirty="0" smtClean="0"/>
              <a:t>ESTIMATED 1.800  HALAL  COMPLIANT OPERATED</a:t>
            </a:r>
            <a:endParaRPr lang="en-US" sz="1600" b="1" dirty="0"/>
          </a:p>
        </p:txBody>
      </p:sp>
      <p:sp>
        <p:nvSpPr>
          <p:cNvPr id="22" name="Rectangle 21"/>
          <p:cNvSpPr/>
          <p:nvPr/>
        </p:nvSpPr>
        <p:spPr>
          <a:xfrm>
            <a:off x="1905000" y="3810005"/>
            <a:ext cx="2590800" cy="1815882"/>
          </a:xfrm>
          <a:prstGeom prst="rect">
            <a:avLst/>
          </a:prstGeom>
        </p:spPr>
        <p:txBody>
          <a:bodyPr wrap="square">
            <a:spAutoFit/>
          </a:bodyPr>
          <a:lstStyle/>
          <a:p>
            <a:pPr lvl="0"/>
            <a:r>
              <a:rPr lang="en-US" sz="1600" b="1" dirty="0" smtClean="0"/>
              <a:t>TOUR &amp; TRAVEL </a:t>
            </a:r>
          </a:p>
          <a:p>
            <a:pPr marL="234950" lvl="0" indent="-234950">
              <a:buFont typeface="Wingdings" pitchFamily="2" charset="2"/>
              <a:buChar char="§"/>
            </a:pPr>
            <a:r>
              <a:rPr lang="id-ID" sz="1600" b="1" dirty="0" smtClean="0"/>
              <a:t>3.698</a:t>
            </a:r>
            <a:r>
              <a:rPr lang="en-US" sz="1600" b="1" dirty="0" smtClean="0"/>
              <a:t> TOTAL TOUR &amp; TRAVEL</a:t>
            </a:r>
          </a:p>
          <a:p>
            <a:pPr marL="234950" lvl="0" indent="-234950">
              <a:buFont typeface="Wingdings" pitchFamily="2" charset="2"/>
              <a:buChar char="§"/>
            </a:pPr>
            <a:r>
              <a:rPr lang="id-ID" sz="1600" b="1" dirty="0" smtClean="0"/>
              <a:t>27</a:t>
            </a:r>
            <a:r>
              <a:rPr lang="en-US" sz="1600" b="1" dirty="0" smtClean="0"/>
              <a:t>  SHARIA COMPLIANT CERTIFIED</a:t>
            </a:r>
          </a:p>
          <a:p>
            <a:pPr marL="234950" lvl="0" indent="-234950">
              <a:buFont typeface="Wingdings" pitchFamily="2" charset="2"/>
              <a:buChar char="§"/>
            </a:pPr>
            <a:r>
              <a:rPr lang="en-US" sz="1600" b="1" dirty="0" smtClean="0"/>
              <a:t> ESTIMATED 800  SHARIA COMPLIANT OPERATED</a:t>
            </a:r>
            <a:endParaRPr lang="en-US" sz="1600" b="1" dirty="0"/>
          </a:p>
        </p:txBody>
      </p:sp>
      <p:sp>
        <p:nvSpPr>
          <p:cNvPr id="23" name="Rectangle 22"/>
          <p:cNvSpPr/>
          <p:nvPr/>
        </p:nvSpPr>
        <p:spPr>
          <a:xfrm>
            <a:off x="6477000" y="3886205"/>
            <a:ext cx="2438400" cy="1323439"/>
          </a:xfrm>
          <a:prstGeom prst="rect">
            <a:avLst/>
          </a:prstGeom>
        </p:spPr>
        <p:txBody>
          <a:bodyPr wrap="square">
            <a:spAutoFit/>
          </a:bodyPr>
          <a:lstStyle/>
          <a:p>
            <a:pPr lvl="0"/>
            <a:r>
              <a:rPr lang="en-US" sz="1600" b="1" dirty="0" smtClean="0"/>
              <a:t>SPA </a:t>
            </a:r>
          </a:p>
          <a:p>
            <a:pPr marL="234950" lvl="0" indent="-234950">
              <a:buFont typeface="Wingdings" pitchFamily="2" charset="2"/>
              <a:buChar char="§"/>
            </a:pPr>
            <a:r>
              <a:rPr lang="id-ID" sz="1600" b="1" dirty="0" smtClean="0"/>
              <a:t>29</a:t>
            </a:r>
            <a:r>
              <a:rPr lang="en-US" sz="1600" b="1" dirty="0" smtClean="0"/>
              <a:t> TOTAL SHARIA COMPLIANT CERTIFIED</a:t>
            </a:r>
          </a:p>
          <a:p>
            <a:pPr marL="234950" lvl="0" indent="-234950">
              <a:buFont typeface="Wingdings" pitchFamily="2" charset="2"/>
              <a:buChar char="§"/>
            </a:pPr>
            <a:r>
              <a:rPr lang="en-US" sz="1600" b="1" dirty="0" smtClean="0"/>
              <a:t>ESTIMATED 100 SHARIA  COMPLIANT OPERATED</a:t>
            </a:r>
            <a:endParaRPr lang="en-US" sz="1600" b="1" dirty="0"/>
          </a:p>
        </p:txBody>
      </p:sp>
      <p:sp>
        <p:nvSpPr>
          <p:cNvPr id="24" name="Rectangle 23"/>
          <p:cNvSpPr/>
          <p:nvPr/>
        </p:nvSpPr>
        <p:spPr>
          <a:xfrm>
            <a:off x="0" y="533406"/>
            <a:ext cx="9144000" cy="1200329"/>
          </a:xfrm>
          <a:prstGeom prst="rect">
            <a:avLst/>
          </a:prstGeom>
        </p:spPr>
        <p:txBody>
          <a:bodyPr wrap="square">
            <a:spAutoFit/>
          </a:bodyPr>
          <a:lstStyle/>
          <a:p>
            <a:pPr algn="ctr"/>
            <a:r>
              <a:rPr lang="en-US" sz="3600" b="1" dirty="0" err="1" smtClean="0"/>
              <a:t>Halal</a:t>
            </a:r>
            <a:r>
              <a:rPr lang="en-US" sz="3600" b="1" dirty="0" smtClean="0"/>
              <a:t> &amp; </a:t>
            </a:r>
            <a:r>
              <a:rPr lang="en-US" sz="3600" b="1" dirty="0" err="1" smtClean="0"/>
              <a:t>Sharia</a:t>
            </a:r>
            <a:r>
              <a:rPr lang="en-US" sz="3600" b="1" dirty="0" smtClean="0"/>
              <a:t> Compliant Certified Hospitality Facilities &amp; Services in Indonesia</a:t>
            </a:r>
            <a:endParaRPr lang="en-US" sz="3600" dirty="0"/>
          </a:p>
        </p:txBody>
      </p:sp>
      <p:pic>
        <p:nvPicPr>
          <p:cNvPr id="25" name="Picture 2"/>
          <p:cNvPicPr>
            <a:picLocks noChangeAspect="1" noChangeArrowheads="1"/>
          </p:cNvPicPr>
          <p:nvPr/>
        </p:nvPicPr>
        <p:blipFill>
          <a:blip r:embed="rId9" cstate="print"/>
          <a:srcRect r="2240" b="49310"/>
          <a:stretch>
            <a:fillRect/>
          </a:stretch>
        </p:blipFill>
        <p:spPr bwMode="auto">
          <a:xfrm>
            <a:off x="228600" y="2944788"/>
            <a:ext cx="914400" cy="712821"/>
          </a:xfrm>
          <a:prstGeom prst="rect">
            <a:avLst/>
          </a:prstGeom>
          <a:noFill/>
          <a:ln w="9525">
            <a:noFill/>
            <a:miter lim="800000"/>
            <a:headEnd/>
            <a:tailEnd/>
          </a:ln>
          <a:effectLst/>
        </p:spPr>
      </p:pic>
      <p:pic>
        <p:nvPicPr>
          <p:cNvPr id="22529" name="Picture 1"/>
          <p:cNvPicPr>
            <a:picLocks noChangeAspect="1" noChangeArrowheads="1"/>
          </p:cNvPicPr>
          <p:nvPr/>
        </p:nvPicPr>
        <p:blipFill>
          <a:blip r:embed="rId10" cstate="print"/>
          <a:srcRect l="50000" t="48097" r="12500" b="17435"/>
          <a:stretch>
            <a:fillRect/>
          </a:stretch>
        </p:blipFill>
        <p:spPr bwMode="auto">
          <a:xfrm>
            <a:off x="228600" y="1752600"/>
            <a:ext cx="1676400" cy="1201420"/>
          </a:xfrm>
          <a:prstGeom prst="rect">
            <a:avLst/>
          </a:prstGeom>
          <a:noFill/>
          <a:ln w="9525">
            <a:noFill/>
            <a:miter lim="800000"/>
            <a:headEnd/>
            <a:tailEnd/>
          </a:ln>
          <a:effectLst/>
        </p:spPr>
      </p:pic>
      <p:pic>
        <p:nvPicPr>
          <p:cNvPr id="28" name="Picture 19" descr="1.jpg"/>
          <p:cNvPicPr>
            <a:picLocks noChangeAspect="1"/>
          </p:cNvPicPr>
          <p:nvPr/>
        </p:nvPicPr>
        <p:blipFill>
          <a:blip r:embed="rId11" cstate="print"/>
          <a:srcRect b="5556"/>
          <a:stretch>
            <a:fillRect/>
          </a:stretch>
        </p:blipFill>
        <p:spPr bwMode="auto">
          <a:xfrm>
            <a:off x="1143000" y="2961227"/>
            <a:ext cx="762000" cy="696383"/>
          </a:xfrm>
          <a:prstGeom prst="rect">
            <a:avLst/>
          </a:prstGeom>
          <a:noFill/>
          <a:ln w="9525">
            <a:noFill/>
            <a:miter lim="800000"/>
            <a:headEnd/>
            <a:tailEnd/>
          </a:ln>
        </p:spPr>
      </p:pic>
      <p:pic>
        <p:nvPicPr>
          <p:cNvPr id="22532" name="Picture 4"/>
          <p:cNvPicPr>
            <a:picLocks noChangeAspect="1" noChangeArrowheads="1"/>
          </p:cNvPicPr>
          <p:nvPr/>
        </p:nvPicPr>
        <p:blipFill>
          <a:blip r:embed="rId12"/>
          <a:srcRect l="44375" t="29960" r="18125" b="27555"/>
          <a:stretch>
            <a:fillRect/>
          </a:stretch>
        </p:blipFill>
        <p:spPr bwMode="auto">
          <a:xfrm>
            <a:off x="4648200" y="1752600"/>
            <a:ext cx="1600200" cy="1951990"/>
          </a:xfrm>
          <a:prstGeom prst="rect">
            <a:avLst/>
          </a:prstGeom>
          <a:noFill/>
          <a:ln w="9525">
            <a:noFill/>
            <a:miter lim="800000"/>
            <a:headEnd/>
            <a:tailEnd/>
          </a:ln>
          <a:effectLst/>
        </p:spPr>
      </p:pic>
      <p:pic>
        <p:nvPicPr>
          <p:cNvPr id="35" name="Picture 34"/>
          <p:cNvPicPr/>
          <p:nvPr/>
        </p:nvPicPr>
        <p:blipFill>
          <a:blip r:embed="rId13"/>
          <a:srcRect l="26392" t="34137" r="51464" b="27108"/>
          <a:stretch>
            <a:fillRect/>
          </a:stretch>
        </p:blipFill>
        <p:spPr bwMode="auto">
          <a:xfrm>
            <a:off x="4648200" y="3810000"/>
            <a:ext cx="1828800" cy="2209800"/>
          </a:xfrm>
          <a:prstGeom prst="rect">
            <a:avLst/>
          </a:prstGeom>
          <a:noFill/>
          <a:ln w="9525">
            <a:noFill/>
            <a:miter lim="800000"/>
            <a:headEnd/>
            <a:tailEnd/>
          </a:ln>
        </p:spPr>
      </p:pic>
      <p:pic>
        <p:nvPicPr>
          <p:cNvPr id="22535" name="Picture 7"/>
          <p:cNvPicPr>
            <a:picLocks noChangeAspect="1" noChangeArrowheads="1"/>
          </p:cNvPicPr>
          <p:nvPr/>
        </p:nvPicPr>
        <p:blipFill>
          <a:blip r:embed="rId14"/>
          <a:srcRect l="36875" t="28056" r="21250" b="31062"/>
          <a:stretch>
            <a:fillRect/>
          </a:stretch>
        </p:blipFill>
        <p:spPr bwMode="auto">
          <a:xfrm>
            <a:off x="228600" y="3810000"/>
            <a:ext cx="1752600" cy="2209800"/>
          </a:xfrm>
          <a:prstGeom prst="rect">
            <a:avLst/>
          </a:prstGeom>
          <a:noFill/>
          <a:ln w="9525">
            <a:noFill/>
            <a:miter lim="800000"/>
            <a:headEnd/>
            <a:tailEnd/>
          </a:ln>
          <a:effectLst/>
        </p:spPr>
      </p:pic>
      <p:pic>
        <p:nvPicPr>
          <p:cNvPr id="26" name="Picture 1"/>
          <p:cNvPicPr>
            <a:picLocks noChangeAspect="1" noChangeArrowheads="1"/>
          </p:cNvPicPr>
          <p:nvPr/>
        </p:nvPicPr>
        <p:blipFill>
          <a:blip r:embed="rId10" cstate="print"/>
          <a:srcRect l="50000" t="48097" r="31250" b="34414"/>
          <a:stretch>
            <a:fillRect/>
          </a:stretch>
        </p:blipFill>
        <p:spPr bwMode="auto">
          <a:xfrm>
            <a:off x="228600" y="2362200"/>
            <a:ext cx="838200" cy="609600"/>
          </a:xfrm>
          <a:prstGeom prst="rect">
            <a:avLst/>
          </a:prstGeom>
          <a:noFill/>
          <a:ln w="9525">
            <a:noFill/>
            <a:miter lim="800000"/>
            <a:headEnd/>
            <a:tailEnd/>
          </a:ln>
          <a:effectLst/>
        </p:spPr>
      </p:pic>
      <p:pic>
        <p:nvPicPr>
          <p:cNvPr id="31" name="Picture 30" descr="SH-01_2.jpg"/>
          <p:cNvPicPr>
            <a:picLocks noChangeAspect="1"/>
          </p:cNvPicPr>
          <p:nvPr/>
        </p:nvPicPr>
        <p:blipFill>
          <a:blip r:embed="rId15"/>
          <a:srcRect l="10833" t="7565" r="15000" b="19352"/>
          <a:stretch>
            <a:fillRect/>
          </a:stretch>
        </p:blipFill>
        <p:spPr>
          <a:xfrm>
            <a:off x="185584" y="1752600"/>
            <a:ext cx="881216" cy="613881"/>
          </a:xfrm>
          <a:prstGeom prst="rect">
            <a:avLst/>
          </a:prstGeom>
          <a:ln w="6350">
            <a:noFill/>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0" y="381000"/>
            <a:ext cx="9144000" cy="944562"/>
          </a:xfrm>
        </p:spPr>
        <p:txBody>
          <a:bodyPr>
            <a:normAutofit fontScale="90000"/>
          </a:bodyPr>
          <a:lstStyle/>
          <a:p>
            <a:r>
              <a:rPr lang="en-US" b="1" dirty="0" smtClean="0"/>
              <a:t>Islamic Tourism Enhancement Program</a:t>
            </a:r>
            <a:endParaRPr lang="en-US" b="1" dirty="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5" name="Content Placeholder 14"/>
          <p:cNvSpPr>
            <a:spLocks noGrp="1"/>
          </p:cNvSpPr>
          <p:nvPr>
            <p:ph idx="1"/>
          </p:nvPr>
        </p:nvSpPr>
        <p:spPr/>
        <p:txBody>
          <a:bodyPr/>
          <a:lstStyle/>
          <a:p>
            <a:pPr>
              <a:buNone/>
            </a:pPr>
            <a:r>
              <a:rPr lang="en-US" dirty="0" smtClean="0"/>
              <a:t>   </a:t>
            </a:r>
            <a:endParaRPr lang="en-US" dirty="0"/>
          </a:p>
        </p:txBody>
      </p:sp>
      <p:pic>
        <p:nvPicPr>
          <p:cNvPr id="16" name="Picture 15" descr="Tanjung Aan, Lombok.jpg"/>
          <p:cNvPicPr>
            <a:picLocks noChangeAspect="1"/>
          </p:cNvPicPr>
          <p:nvPr/>
        </p:nvPicPr>
        <p:blipFill>
          <a:blip r:embed="rId8"/>
          <a:srcRect b="4241"/>
          <a:stretch>
            <a:fillRect/>
          </a:stretch>
        </p:blipFill>
        <p:spPr>
          <a:xfrm>
            <a:off x="228600" y="1143000"/>
            <a:ext cx="8686800" cy="4876800"/>
          </a:xfrm>
          <a:prstGeom prst="rect">
            <a:avLst/>
          </a:prstGeom>
        </p:spPr>
      </p:pic>
      <p:sp>
        <p:nvSpPr>
          <p:cNvPr id="17" name="Content Placeholder 2"/>
          <p:cNvSpPr txBox="1">
            <a:spLocks/>
          </p:cNvSpPr>
          <p:nvPr/>
        </p:nvSpPr>
        <p:spPr>
          <a:xfrm>
            <a:off x="152400" y="1524002"/>
            <a:ext cx="8763000" cy="4754563"/>
          </a:xfrm>
          <a:prstGeom prst="rect">
            <a:avLst/>
          </a:prstGeom>
        </p:spPr>
        <p:txBody>
          <a:bodyPr vert="horz" lIns="91440" tIns="45720" rIns="91440" bIns="45720" rtlCol="0">
            <a:normAutofit/>
          </a:bodyPr>
          <a:lstStyle/>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id-ID" sz="2800" b="1" i="0" u="none" strike="noStrike" kern="1200" cap="none" spc="0" normalizeH="0" baseline="0" noProof="0" dirty="0" smtClean="0">
                <a:ln>
                  <a:noFill/>
                </a:ln>
                <a:solidFill>
                  <a:schemeClr val="bg1"/>
                </a:solidFill>
                <a:effectLst/>
                <a:uLnTx/>
                <a:uFillTx/>
                <a:latin typeface="+mn-lt"/>
                <a:ea typeface="+mn-ea"/>
                <a:cs typeface="+mn-cs"/>
              </a:rPr>
              <a:t>BUILD A STRATEGIC DEVELOPMENT PLAN</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id-ID" sz="2800" b="1" i="0" u="none" strike="noStrike" kern="1200" cap="none" spc="0" normalizeH="0" baseline="0" noProof="0" dirty="0" smtClean="0">
                <a:ln>
                  <a:noFill/>
                </a:ln>
                <a:solidFill>
                  <a:schemeClr val="bg1"/>
                </a:solidFill>
                <a:effectLst/>
                <a:uLnTx/>
                <a:uFillTx/>
                <a:latin typeface="+mn-lt"/>
                <a:ea typeface="+mn-ea"/>
                <a:cs typeface="+mn-cs"/>
              </a:rPr>
              <a:t>DEVELOPING </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ISLAMIC</a:t>
            </a:r>
            <a:r>
              <a:rPr kumimoji="0" lang="id-ID" sz="2800" b="1" i="0" u="none" strike="noStrike" kern="1200" cap="none" spc="0" normalizeH="0" baseline="0" noProof="0" dirty="0" smtClean="0">
                <a:ln>
                  <a:noFill/>
                </a:ln>
                <a:solidFill>
                  <a:schemeClr val="bg1"/>
                </a:solidFill>
                <a:effectLst/>
                <a:uLnTx/>
                <a:uFillTx/>
                <a:latin typeface="+mn-lt"/>
                <a:ea typeface="+mn-ea"/>
                <a:cs typeface="+mn-cs"/>
              </a:rPr>
              <a:t> TOURISM PRODUCTS STANDARDIZATION</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 </a:t>
            </a:r>
            <a:r>
              <a:rPr kumimoji="0" lang="id-ID" sz="2800" b="1" i="0" u="none" strike="noStrike" kern="1200" cap="none" spc="0" normalizeH="0" baseline="0" noProof="0" dirty="0" smtClean="0">
                <a:ln>
                  <a:noFill/>
                </a:ln>
                <a:solidFill>
                  <a:schemeClr val="bg1"/>
                </a:solidFill>
                <a:effectLst/>
                <a:uLnTx/>
                <a:uFillTx/>
                <a:latin typeface="+mn-lt"/>
                <a:ea typeface="+mn-ea"/>
                <a:cs typeface="+mn-cs"/>
              </a:rPr>
              <a:t>AND CERTIFICATION,</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id-ID" sz="2800" b="1" i="0" u="none" strike="noStrike" kern="1200" cap="none" spc="0" normalizeH="0" baseline="0" noProof="0" dirty="0" smtClean="0">
                <a:ln>
                  <a:noFill/>
                </a:ln>
                <a:solidFill>
                  <a:schemeClr val="bg1"/>
                </a:solidFill>
                <a:effectLst/>
                <a:uLnTx/>
                <a:uFillTx/>
                <a:latin typeface="+mn-lt"/>
                <a:ea typeface="+mn-ea"/>
                <a:cs typeface="+mn-cs"/>
              </a:rPr>
              <a:t>DEVELOPING </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ISLAMIC</a:t>
            </a:r>
            <a:r>
              <a:rPr kumimoji="0" lang="id-ID" sz="2800" b="1" i="0" u="none" strike="noStrike" kern="1200" cap="none" spc="0" normalizeH="0" baseline="0" noProof="0" dirty="0" smtClean="0">
                <a:ln>
                  <a:noFill/>
                </a:ln>
                <a:solidFill>
                  <a:schemeClr val="bg1"/>
                </a:solidFill>
                <a:effectLst/>
                <a:uLnTx/>
                <a:uFillTx/>
                <a:latin typeface="+mn-lt"/>
                <a:ea typeface="+mn-ea"/>
                <a:cs typeface="+mn-cs"/>
              </a:rPr>
              <a:t> TOURISM HUMAN RESOURCES COMPETENCY STANDARD, TRAINING PROGRAMS AND CERTIFICATION</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id-ID" sz="2800" b="1" i="0" u="none" strike="noStrike" kern="1200" cap="none" spc="0" normalizeH="0" baseline="0" noProof="0" dirty="0" smtClean="0">
                <a:ln>
                  <a:noFill/>
                </a:ln>
                <a:solidFill>
                  <a:schemeClr val="bg1"/>
                </a:solidFill>
                <a:effectLst/>
                <a:uLnTx/>
                <a:uFillTx/>
                <a:latin typeface="+mn-lt"/>
                <a:ea typeface="+mn-ea"/>
                <a:cs typeface="+mn-cs"/>
              </a:rPr>
              <a:t>BUILDING AWARENESS</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 and</a:t>
            </a:r>
            <a:r>
              <a:rPr kumimoji="0" lang="id-ID" sz="2800" b="1" i="0" u="none" strike="noStrike" kern="1200" cap="none" spc="0" normalizeH="0" baseline="0" noProof="0" dirty="0" smtClean="0">
                <a:ln>
                  <a:noFill/>
                </a:ln>
                <a:solidFill>
                  <a:schemeClr val="bg1"/>
                </a:solidFill>
                <a:effectLst/>
                <a:uLnTx/>
                <a:uFillTx/>
                <a:latin typeface="+mn-lt"/>
                <a:ea typeface="+mn-ea"/>
                <a:cs typeface="+mn-cs"/>
              </a:rPr>
              <a:t> CAPACITY BUILDING </a:t>
            </a:r>
            <a:endParaRPr kumimoji="0" lang="en-US" sz="2800" b="1" i="0" u="none" strike="noStrike" kern="1200" cap="none" spc="0" normalizeH="0" baseline="0" noProof="0" dirty="0" smtClean="0">
              <a:ln>
                <a:noFill/>
              </a:ln>
              <a:solidFill>
                <a:schemeClr val="bg1"/>
              </a:solidFill>
              <a:effectLst/>
              <a:uLnTx/>
              <a:uFillTx/>
              <a:latin typeface="+mn-lt"/>
              <a:ea typeface="+mn-ea"/>
              <a:cs typeface="+mn-cs"/>
            </a:endParaRPr>
          </a:p>
          <a:p>
            <a:pPr marL="571500" marR="0" lvl="0" indent="-571500" algn="l" defTabSz="914400" rtl="0" eaLnBrk="1" fontAlgn="auto" latinLnBrk="0" hangingPunct="1">
              <a:lnSpc>
                <a:spcPct val="100000"/>
              </a:lnSpc>
              <a:spcBef>
                <a:spcPct val="20000"/>
              </a:spcBef>
              <a:spcAft>
                <a:spcPts val="0"/>
              </a:spcAft>
              <a:buClrTx/>
              <a:buSzTx/>
              <a:buFont typeface="+mj-lt"/>
              <a:buAutoNum type="romanUcPeriod"/>
              <a:tabLst/>
              <a:defRPr/>
            </a:pPr>
            <a:r>
              <a:rPr kumimoji="0" lang="en-US" sz="2800" b="1" i="0" u="none" strike="noStrike" kern="1200" cap="none" spc="0" normalizeH="0" baseline="0" noProof="0" dirty="0" smtClean="0">
                <a:ln>
                  <a:noFill/>
                </a:ln>
                <a:solidFill>
                  <a:schemeClr val="bg1"/>
                </a:solidFill>
                <a:effectLst/>
                <a:uLnTx/>
                <a:uFillTx/>
                <a:latin typeface="+mn-lt"/>
                <a:ea typeface="+mn-ea"/>
                <a:cs typeface="+mn-cs"/>
              </a:rPr>
              <a:t>POSTIONING, DIFFERENTIATION, BRANDING and PROMOTION</a:t>
            </a:r>
            <a:endParaRPr kumimoji="0" lang="en-US" sz="28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14" name="Title 13"/>
          <p:cNvSpPr>
            <a:spLocks noGrp="1"/>
          </p:cNvSpPr>
          <p:nvPr>
            <p:ph type="title"/>
          </p:nvPr>
        </p:nvSpPr>
        <p:spPr>
          <a:xfrm>
            <a:off x="457200" y="1295400"/>
            <a:ext cx="8229600" cy="2057400"/>
          </a:xfrm>
        </p:spPr>
        <p:txBody>
          <a:bodyPr>
            <a:normAutofit fontScale="90000"/>
          </a:bodyPr>
          <a:lstStyle/>
          <a:p>
            <a:r>
              <a:rPr lang="en-US" b="1" dirty="0" smtClean="0"/>
              <a:t>FOCUS STRATEGY 2</a:t>
            </a:r>
            <a:br>
              <a:rPr lang="en-US" b="1" dirty="0" smtClean="0"/>
            </a:br>
            <a:r>
              <a:rPr lang="en-US" b="1" dirty="0" smtClean="0"/>
              <a:t>To increase the proportion of spending in the Tourism sector that reaches the SMEs </a:t>
            </a:r>
            <a:endParaRPr lang="en-US" dirty="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19458" name="Picture 2" descr="http://cdn1.yourstory.com/wp-content/uploads/2012/11/Power2sme-display-pic.jpg"/>
          <p:cNvPicPr>
            <a:picLocks noChangeAspect="1" noChangeArrowheads="1"/>
          </p:cNvPicPr>
          <p:nvPr/>
        </p:nvPicPr>
        <p:blipFill>
          <a:blip r:embed="rId8"/>
          <a:srcRect/>
          <a:stretch>
            <a:fillRect/>
          </a:stretch>
        </p:blipFill>
        <p:spPr bwMode="auto">
          <a:xfrm>
            <a:off x="3124200" y="3505200"/>
            <a:ext cx="2743200" cy="2667000"/>
          </a:xfrm>
          <a:prstGeom prst="rect">
            <a:avLst/>
          </a:prstGeom>
          <a:noFill/>
        </p:spPr>
      </p:pic>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6" name="Content Placeholder 15"/>
          <p:cNvSpPr>
            <a:spLocks noGrp="1"/>
          </p:cNvSpPr>
          <p:nvPr>
            <p:ph idx="1"/>
          </p:nvPr>
        </p:nvSpPr>
        <p:spPr>
          <a:xfrm>
            <a:off x="152400" y="1447800"/>
            <a:ext cx="8991600" cy="5029200"/>
          </a:xfrm>
        </p:spPr>
        <p:txBody>
          <a:bodyPr>
            <a:noAutofit/>
          </a:bodyPr>
          <a:lstStyle/>
          <a:p>
            <a:pPr marL="514350" lvl="0" indent="-514350">
              <a:buFont typeface="+mj-lt"/>
              <a:buAutoNum type="arabicPeriod"/>
            </a:pPr>
            <a:r>
              <a:rPr lang="id-ID" sz="2400" dirty="0" smtClean="0"/>
              <a:t>Government</a:t>
            </a:r>
            <a:r>
              <a:rPr lang="en-US" sz="2400" dirty="0" smtClean="0"/>
              <a:t> Policy to nurture  the development of SME’s enterprises.</a:t>
            </a:r>
          </a:p>
          <a:p>
            <a:pPr marL="744538" lvl="1" indent="-514350">
              <a:buFont typeface="+mj-lt"/>
              <a:buAutoNum type="alphaLcPeriod"/>
            </a:pPr>
            <a:r>
              <a:rPr lang="id-ID" sz="2400" dirty="0" smtClean="0"/>
              <a:t>R</a:t>
            </a:r>
            <a:r>
              <a:rPr lang="en-US" sz="2400" dirty="0" err="1" smtClean="0"/>
              <a:t>ules</a:t>
            </a:r>
            <a:r>
              <a:rPr lang="en-US" sz="2400" dirty="0" smtClean="0"/>
              <a:t> and restrictions of investment and ownership </a:t>
            </a:r>
            <a:r>
              <a:rPr lang="id-ID" sz="2400" dirty="0" smtClean="0"/>
              <a:t>: (PERPRES No. 39 Tahun 2014 &amp; UU No. 10 Tahun 2009).</a:t>
            </a:r>
            <a:endParaRPr lang="en-US" sz="2400" dirty="0" smtClean="0"/>
          </a:p>
          <a:p>
            <a:pPr marL="1144588" lvl="2" indent="-514350">
              <a:buFont typeface="Wingdings" pitchFamily="2" charset="2"/>
              <a:buChar char="§"/>
            </a:pPr>
            <a:r>
              <a:rPr lang="en-US" b="1" dirty="0" smtClean="0"/>
              <a:t>100 %of capital share can be owned by foreign investor for </a:t>
            </a:r>
            <a:r>
              <a:rPr lang="id-ID" b="1" dirty="0" smtClean="0"/>
              <a:t>large enterprises (eg. </a:t>
            </a:r>
            <a:r>
              <a:rPr lang="en-US" b="1" dirty="0" smtClean="0"/>
              <a:t>3 to 5 Star Rated Classified Hotel</a:t>
            </a:r>
            <a:r>
              <a:rPr lang="id-ID" b="1" dirty="0" smtClean="0"/>
              <a:t>, </a:t>
            </a:r>
            <a:r>
              <a:rPr lang="en-US" dirty="0" smtClean="0"/>
              <a:t>Golf Course &amp; Driving Range,</a:t>
            </a:r>
            <a:r>
              <a:rPr lang="id-ID" dirty="0" smtClean="0"/>
              <a:t> etc)</a:t>
            </a:r>
            <a:endParaRPr lang="en-US" dirty="0" smtClean="0"/>
          </a:p>
          <a:p>
            <a:pPr marL="1144588" lvl="2" indent="-514350">
              <a:buFont typeface="Wingdings" pitchFamily="2" charset="2"/>
              <a:buChar char="§"/>
            </a:pPr>
            <a:r>
              <a:rPr lang="id-ID" b="1" dirty="0" smtClean="0"/>
              <a:t>50% of capital share can be owned by </a:t>
            </a:r>
            <a:r>
              <a:rPr lang="en-US" b="1" dirty="0" smtClean="0"/>
              <a:t>Foreign </a:t>
            </a:r>
            <a:r>
              <a:rPr lang="id-ID" b="1" dirty="0" smtClean="0"/>
              <a:t>investor for medium enterprises</a:t>
            </a:r>
            <a:r>
              <a:rPr lang="en-US" b="1" dirty="0" smtClean="0"/>
              <a:t> (</a:t>
            </a:r>
            <a:r>
              <a:rPr lang="id-ID" b="1" dirty="0" smtClean="0"/>
              <a:t>e.g </a:t>
            </a:r>
            <a:r>
              <a:rPr lang="en-US" dirty="0" smtClean="0"/>
              <a:t> :Motel &amp; Lodging Service,  Spa, Restaurant, Recreational Parks</a:t>
            </a:r>
            <a:r>
              <a:rPr lang="id-ID" dirty="0" smtClean="0"/>
              <a:t>, etc)</a:t>
            </a:r>
            <a:endParaRPr lang="en-US" dirty="0" smtClean="0"/>
          </a:p>
          <a:p>
            <a:pPr marL="1144588" lvl="2" indent="-514350">
              <a:buFont typeface="Wingdings" pitchFamily="2" charset="2"/>
              <a:buChar char="§"/>
            </a:pPr>
            <a:r>
              <a:rPr lang="en-US" b="1" dirty="0" smtClean="0"/>
              <a:t>100% </a:t>
            </a:r>
            <a:r>
              <a:rPr lang="id-ID" b="1" dirty="0" smtClean="0"/>
              <a:t>of capital share can only be owned local investor for small enterprises (eg. </a:t>
            </a:r>
            <a:r>
              <a:rPr lang="en-US" dirty="0" smtClean="0"/>
              <a:t>Travel Agent and tourist guide only permitted for domestic </a:t>
            </a:r>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a:p>
            <a:pPr marL="1371600" lvl="2" indent="-571500">
              <a:buNone/>
            </a:pPr>
            <a:endParaRPr lang="en-US" dirty="0" smtClean="0"/>
          </a:p>
        </p:txBody>
      </p:sp>
      <p:sp>
        <p:nvSpPr>
          <p:cNvPr id="17" name="Title 1"/>
          <p:cNvSpPr>
            <a:spLocks noGrp="1"/>
          </p:cNvSpPr>
          <p:nvPr>
            <p:ph type="title"/>
          </p:nvPr>
        </p:nvSpPr>
        <p:spPr>
          <a:xfrm>
            <a:off x="0" y="533400"/>
            <a:ext cx="8991600" cy="990600"/>
          </a:xfrm>
        </p:spPr>
        <p:txBody>
          <a:bodyPr>
            <a:noAutofit/>
          </a:bodyPr>
          <a:lstStyle/>
          <a:p>
            <a:r>
              <a:rPr lang="en-US" sz="2600" b="1" dirty="0" smtClean="0"/>
              <a:t/>
            </a:r>
            <a:br>
              <a:rPr lang="en-US" sz="2600" b="1" dirty="0" smtClean="0"/>
            </a:br>
            <a:r>
              <a:rPr lang="en-US" sz="3200" b="1" dirty="0" smtClean="0"/>
              <a:t>INITIATIVES PROGRAMS to PROMOTE SME’s ROLES in TOURISM SECTOR</a:t>
            </a:r>
            <a:r>
              <a:rPr lang="en-US" sz="2600" dirty="0" smtClean="0"/>
              <a:t/>
            </a:r>
            <a:br>
              <a:rPr lang="en-US" sz="2600" dirty="0" smtClean="0"/>
            </a:br>
            <a:endParaRPr lang="en-US" sz="2600" dirty="0"/>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0" y="533400"/>
            <a:ext cx="8991600" cy="990600"/>
          </a:xfrm>
        </p:spPr>
        <p:txBody>
          <a:bodyPr>
            <a:noAutofit/>
          </a:bodyPr>
          <a:lstStyle/>
          <a:p>
            <a:r>
              <a:rPr lang="en-US" sz="2800" b="1" dirty="0" smtClean="0"/>
              <a:t/>
            </a:r>
            <a:br>
              <a:rPr lang="en-US" sz="2800" b="1" dirty="0" smtClean="0"/>
            </a:br>
            <a:r>
              <a:rPr lang="en-US" sz="2800" b="1" dirty="0" smtClean="0"/>
              <a:t>INITIATIVES PROGRAMS to PROMOTE SME’s ROLES in TOURISM SECTOR</a:t>
            </a:r>
            <a:r>
              <a:rPr lang="en-US" sz="2800" dirty="0" smtClean="0"/>
              <a:t/>
            </a:r>
            <a:br>
              <a:rPr lang="en-US" sz="2800" dirty="0" smtClean="0"/>
            </a:br>
            <a:endParaRPr lang="en-US" sz="2800" dirty="0"/>
          </a:p>
        </p:txBody>
      </p:sp>
      <p:sp>
        <p:nvSpPr>
          <p:cNvPr id="6" name="Content Placeholder 2"/>
          <p:cNvSpPr>
            <a:spLocks noGrp="1"/>
          </p:cNvSpPr>
          <p:nvPr>
            <p:ph idx="1"/>
          </p:nvPr>
        </p:nvSpPr>
        <p:spPr>
          <a:xfrm>
            <a:off x="152400" y="1447800"/>
            <a:ext cx="7391400" cy="4876800"/>
          </a:xfrm>
        </p:spPr>
        <p:txBody>
          <a:bodyPr>
            <a:noAutofit/>
          </a:bodyPr>
          <a:lstStyle/>
          <a:p>
            <a:pPr marL="457200" lvl="0" indent="-457200">
              <a:buFont typeface="+mj-lt"/>
              <a:buAutoNum type="alphaLcPeriod" startAt="2"/>
            </a:pPr>
            <a:r>
              <a:rPr lang="en-US" sz="2400" dirty="0" smtClean="0"/>
              <a:t>Redistribution of proceeds from tax or charge on tourists or tourism enterprises to promote SME’s role through subsidized programs for capacity building, etc.</a:t>
            </a:r>
          </a:p>
          <a:p>
            <a:pPr marL="457200" lvl="0" indent="-457200">
              <a:buFont typeface="+mj-lt"/>
              <a:buAutoNum type="alphaLcPeriod" startAt="2"/>
            </a:pPr>
            <a:r>
              <a:rPr lang="en-US" sz="2400" dirty="0" smtClean="0"/>
              <a:t>Encourage support from tourists or tourism enterprises to </a:t>
            </a:r>
            <a:r>
              <a:rPr lang="en-US" sz="2400" smtClean="0"/>
              <a:t>SMEs developments</a:t>
            </a:r>
            <a:r>
              <a:rPr lang="id-ID" sz="2400" smtClean="0"/>
              <a:t>.</a:t>
            </a:r>
            <a:r>
              <a:rPr lang="en-US" sz="2400" dirty="0" smtClean="0"/>
              <a:t> (Grant, CSR, etc.)</a:t>
            </a:r>
          </a:p>
          <a:p>
            <a:pPr marL="457200" lvl="0" indent="-457200">
              <a:buFont typeface="+mj-lt"/>
              <a:buAutoNum type="alphaLcPeriod" startAt="2"/>
            </a:pPr>
            <a:r>
              <a:rPr lang="en-US" sz="2400" dirty="0" smtClean="0"/>
              <a:t>Encourage Investment in infrastructure stimulated by tourism also benefiting the SME’s enterprise in the locality, directly or through support to other sectors</a:t>
            </a:r>
            <a:r>
              <a:rPr lang="id-ID" sz="2400" dirty="0" smtClean="0"/>
              <a:t>.</a:t>
            </a:r>
            <a:endParaRPr lang="en-US" sz="2400" dirty="0" smtClean="0"/>
          </a:p>
          <a:p>
            <a:pPr marL="457200" lvl="0" indent="-457200">
              <a:buFont typeface="+mj-lt"/>
              <a:buAutoNum type="alphaLcPeriod" startAt="2"/>
            </a:pPr>
            <a:r>
              <a:rPr lang="id-ID" sz="2400" dirty="0" smtClean="0"/>
              <a:t>Arrangement </a:t>
            </a:r>
            <a:r>
              <a:rPr lang="en-US" sz="2400" dirty="0" smtClean="0"/>
              <a:t>&amp;</a:t>
            </a:r>
            <a:r>
              <a:rPr lang="id-ID" sz="2400" dirty="0" smtClean="0"/>
              <a:t> facilitation of joint ventures between large enterprises </a:t>
            </a:r>
            <a:r>
              <a:rPr lang="en-US" sz="2400" dirty="0" smtClean="0"/>
              <a:t>&amp;</a:t>
            </a:r>
            <a:r>
              <a:rPr lang="id-ID" sz="2400" dirty="0" smtClean="0"/>
              <a:t> SMEs </a:t>
            </a:r>
            <a:endParaRPr lang="en-US" sz="2400" dirty="0" smtClean="0"/>
          </a:p>
          <a:p>
            <a:pPr marL="457200" lvl="0" indent="-457200">
              <a:buFont typeface="+mj-lt"/>
              <a:buAutoNum type="alphaLcPeriod" startAt="2"/>
            </a:pPr>
            <a:r>
              <a:rPr lang="id-ID" sz="2400" dirty="0" smtClean="0"/>
              <a:t>Facilitation of export financing for SMEs </a:t>
            </a:r>
            <a:endParaRPr lang="en-US" sz="2400" dirty="0" smtClean="0"/>
          </a:p>
          <a:p>
            <a:pPr marL="514350" lvl="0" indent="-514350">
              <a:buNone/>
            </a:pPr>
            <a:endParaRPr lang="en-US" sz="2400" dirty="0" smtClean="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15" name="Picture 1"/>
          <p:cNvPicPr>
            <a:picLocks noChangeAspect="1" noChangeArrowheads="1"/>
          </p:cNvPicPr>
          <p:nvPr/>
        </p:nvPicPr>
        <p:blipFill>
          <a:blip r:embed="rId8"/>
          <a:srcRect/>
          <a:stretch>
            <a:fillRect/>
          </a:stretch>
        </p:blipFill>
        <p:spPr bwMode="auto">
          <a:xfrm>
            <a:off x="7543800" y="1447800"/>
            <a:ext cx="1371600" cy="942278"/>
          </a:xfrm>
          <a:prstGeom prst="rect">
            <a:avLst/>
          </a:prstGeom>
          <a:noFill/>
          <a:ln w="9525">
            <a:noFill/>
            <a:miter lim="800000"/>
            <a:headEnd/>
            <a:tailEnd/>
          </a:ln>
          <a:effectLst/>
        </p:spPr>
      </p:pic>
      <p:pic>
        <p:nvPicPr>
          <p:cNvPr id="16" name="Picture 2"/>
          <p:cNvPicPr>
            <a:picLocks noChangeAspect="1" noChangeArrowheads="1"/>
          </p:cNvPicPr>
          <p:nvPr/>
        </p:nvPicPr>
        <p:blipFill>
          <a:blip r:embed="rId9"/>
          <a:srcRect/>
          <a:stretch>
            <a:fillRect/>
          </a:stretch>
        </p:blipFill>
        <p:spPr bwMode="auto">
          <a:xfrm>
            <a:off x="7543800" y="2514600"/>
            <a:ext cx="1362271" cy="1110607"/>
          </a:xfrm>
          <a:prstGeom prst="rect">
            <a:avLst/>
          </a:prstGeom>
          <a:noFill/>
          <a:ln w="9525">
            <a:noFill/>
            <a:miter lim="800000"/>
            <a:headEnd/>
            <a:tailEnd/>
          </a:ln>
          <a:effectLst/>
        </p:spPr>
      </p:pic>
      <p:pic>
        <p:nvPicPr>
          <p:cNvPr id="17" name="Picture 3"/>
          <p:cNvPicPr>
            <a:picLocks noChangeAspect="1" noChangeArrowheads="1"/>
          </p:cNvPicPr>
          <p:nvPr/>
        </p:nvPicPr>
        <p:blipFill>
          <a:blip r:embed="rId10"/>
          <a:srcRect/>
          <a:stretch>
            <a:fillRect/>
          </a:stretch>
        </p:blipFill>
        <p:spPr bwMode="auto">
          <a:xfrm>
            <a:off x="7543800" y="3733800"/>
            <a:ext cx="1403837" cy="1078146"/>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0" y="533400"/>
            <a:ext cx="8991600" cy="990600"/>
          </a:xfrm>
        </p:spPr>
        <p:txBody>
          <a:bodyPr>
            <a:noAutofit/>
          </a:bodyPr>
          <a:lstStyle/>
          <a:p>
            <a:r>
              <a:rPr lang="en-US" sz="2800" b="1" dirty="0" smtClean="0"/>
              <a:t/>
            </a:r>
            <a:br>
              <a:rPr lang="en-US" sz="2800" b="1" dirty="0" smtClean="0"/>
            </a:br>
            <a:r>
              <a:rPr lang="en-US" sz="2800" b="1" dirty="0" smtClean="0"/>
              <a:t>INITIATIVES PROGRAMS to PROMOTE SME’s ROLES in TOURISM SECTOR</a:t>
            </a:r>
            <a:r>
              <a:rPr lang="en-US" sz="2800" dirty="0" smtClean="0"/>
              <a:t/>
            </a:r>
            <a:br>
              <a:rPr lang="en-US" sz="2800" dirty="0" smtClean="0"/>
            </a:br>
            <a:endParaRPr lang="en-US" sz="2800" dirty="0"/>
          </a:p>
        </p:txBody>
      </p:sp>
      <p:sp>
        <p:nvSpPr>
          <p:cNvPr id="6" name="Content Placeholder 2"/>
          <p:cNvSpPr>
            <a:spLocks noGrp="1"/>
          </p:cNvSpPr>
          <p:nvPr>
            <p:ph idx="1"/>
          </p:nvPr>
        </p:nvSpPr>
        <p:spPr>
          <a:xfrm>
            <a:off x="533400" y="1447800"/>
            <a:ext cx="6324600" cy="5105400"/>
          </a:xfrm>
        </p:spPr>
        <p:txBody>
          <a:bodyPr>
            <a:noAutofit/>
          </a:bodyPr>
          <a:lstStyle/>
          <a:p>
            <a:pPr marL="457200" indent="-457200">
              <a:buFont typeface="+mj-lt"/>
              <a:buAutoNum type="alphaLcPeriod" startAt="7"/>
            </a:pPr>
            <a:r>
              <a:rPr lang="en-US" sz="2800" b="1" dirty="0" smtClean="0"/>
              <a:t>Provide Technical and Financial Assistants for SMEs to acquire business certifications. (Tourism Minister Regulation no. 6  year 2014 article 5)</a:t>
            </a:r>
          </a:p>
          <a:p>
            <a:pPr marL="457200" indent="-457200">
              <a:buFont typeface="+mj-lt"/>
              <a:buAutoNum type="alphaLcPeriod" startAt="7"/>
            </a:pPr>
            <a:endParaRPr lang="en-US" sz="2800" b="1" dirty="0" smtClean="0"/>
          </a:p>
          <a:p>
            <a:pPr marL="457200" lvl="0" indent="-457200">
              <a:buFont typeface="+mj-lt"/>
              <a:buAutoNum type="alphaLcPeriod" startAt="7"/>
            </a:pPr>
            <a:r>
              <a:rPr lang="id-ID" sz="2800" b="1" dirty="0" smtClean="0"/>
              <a:t>Conduct trainings and certification of competence for Human Resources in tourism industry to support capacity building.</a:t>
            </a:r>
            <a:endParaRPr lang="en-US" sz="2800" b="1" dirty="0" smtClean="0"/>
          </a:p>
        </p:txBody>
      </p:sp>
      <p:pic>
        <p:nvPicPr>
          <p:cNvPr id="8" name="Picture 7" descr="budpar.jpg"/>
          <p:cNvPicPr>
            <a:picLocks noChangeAspect="1"/>
          </p:cNvPicPr>
          <p:nvPr/>
        </p:nvPicPr>
        <p:blipFill>
          <a:blip r:embed="rId3"/>
          <a:stretch>
            <a:fillRect/>
          </a:stretch>
        </p:blipFill>
        <p:spPr>
          <a:xfrm>
            <a:off x="6019801" y="6271375"/>
            <a:ext cx="875560" cy="586625"/>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138647" y="6324600"/>
            <a:ext cx="766116" cy="5334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53250" name="Picture 2" descr="http://www.telax.com/sites/default/files/styles/medium/public/government%20icon.jpg?itok=l-Ks3dWH"/>
          <p:cNvPicPr>
            <a:picLocks noChangeAspect="1" noChangeArrowheads="1"/>
          </p:cNvPicPr>
          <p:nvPr/>
        </p:nvPicPr>
        <p:blipFill>
          <a:blip r:embed="rId8"/>
          <a:srcRect/>
          <a:stretch>
            <a:fillRect/>
          </a:stretch>
        </p:blipFill>
        <p:spPr bwMode="auto">
          <a:xfrm>
            <a:off x="7010400" y="1524000"/>
            <a:ext cx="1837150" cy="1828800"/>
          </a:xfrm>
          <a:prstGeom prst="rect">
            <a:avLst/>
          </a:prstGeom>
          <a:noFill/>
        </p:spPr>
      </p:pic>
      <p:pic>
        <p:nvPicPr>
          <p:cNvPr id="53252" name="Picture 4" descr="http://pimg.tradeindia.com/00576419/b/2/Standardization-Certification.jpg"/>
          <p:cNvPicPr>
            <a:picLocks noChangeAspect="1" noChangeArrowheads="1"/>
          </p:cNvPicPr>
          <p:nvPr/>
        </p:nvPicPr>
        <p:blipFill>
          <a:blip r:embed="rId9"/>
          <a:srcRect/>
          <a:stretch>
            <a:fillRect/>
          </a:stretch>
        </p:blipFill>
        <p:spPr bwMode="auto">
          <a:xfrm>
            <a:off x="6781800" y="4090644"/>
            <a:ext cx="2209800" cy="165293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3"/>
          <a:stretch>
            <a:fillRect/>
          </a:stretch>
        </p:blipFill>
        <p:spPr>
          <a:xfrm>
            <a:off x="0" y="0"/>
            <a:ext cx="9144000" cy="6858000"/>
          </a:xfrm>
          <a:prstGeom prst="rect">
            <a:avLst/>
          </a:prstGeom>
        </p:spPr>
      </p:pic>
      <p:sp>
        <p:nvSpPr>
          <p:cNvPr id="5" name="Title 1"/>
          <p:cNvSpPr>
            <a:spLocks noGrp="1"/>
          </p:cNvSpPr>
          <p:nvPr>
            <p:ph type="title"/>
          </p:nvPr>
        </p:nvSpPr>
        <p:spPr>
          <a:xfrm>
            <a:off x="457200" y="533400"/>
            <a:ext cx="8229600" cy="808038"/>
          </a:xfrm>
        </p:spPr>
        <p:txBody>
          <a:bodyPr>
            <a:normAutofit/>
          </a:bodyPr>
          <a:lstStyle/>
          <a:p>
            <a:r>
              <a:rPr lang="en-US" sz="3400" b="1" dirty="0" smtClean="0"/>
              <a:t>TOURISM INDUSTRY</a:t>
            </a:r>
            <a:endParaRPr lang="en-US" sz="3400" dirty="0"/>
          </a:p>
        </p:txBody>
      </p:sp>
      <p:sp>
        <p:nvSpPr>
          <p:cNvPr id="24577" name="Rectangle 1"/>
          <p:cNvSpPr>
            <a:spLocks noChangeArrowheads="1"/>
          </p:cNvSpPr>
          <p:nvPr/>
        </p:nvSpPr>
        <p:spPr bwMode="auto">
          <a:xfrm>
            <a:off x="152400" y="4648200"/>
            <a:ext cx="8991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fontAlgn="base">
              <a:spcBef>
                <a:spcPct val="0"/>
              </a:spcBef>
              <a:spcAft>
                <a:spcPct val="0"/>
              </a:spcAft>
              <a:buFont typeface="Arial" pitchFamily="34" charset="0"/>
              <a:buChar char="•"/>
            </a:pPr>
            <a:r>
              <a:rPr lang="en-US" sz="2200" b="1" dirty="0" smtClean="0"/>
              <a:t>A remarkable socio-economic phenomena of the past century. </a:t>
            </a:r>
            <a:endParaRPr lang="en-US" sz="2200" dirty="0" smtClean="0"/>
          </a:p>
          <a:p>
            <a:pPr marL="228600" indent="-228600" fontAlgn="base">
              <a:spcBef>
                <a:spcPct val="0"/>
              </a:spcBef>
              <a:spcAft>
                <a:spcPct val="0"/>
              </a:spcAft>
              <a:buFont typeface="Arial" pitchFamily="34" charset="0"/>
              <a:buChar char="•"/>
            </a:pPr>
            <a:r>
              <a:rPr lang="en-US" sz="2200" b="1" dirty="0" smtClean="0"/>
              <a:t>One of the world’s largest industries and categories of international trade. </a:t>
            </a:r>
          </a:p>
          <a:p>
            <a:pPr marL="228600" indent="-228600" fontAlgn="base">
              <a:spcBef>
                <a:spcPct val="0"/>
              </a:spcBef>
              <a:spcAft>
                <a:spcPct val="0"/>
              </a:spcAft>
              <a:buFont typeface="Arial" pitchFamily="34" charset="0"/>
              <a:buChar char="•"/>
            </a:pPr>
            <a:r>
              <a:rPr lang="en-US" sz="2200" b="1" dirty="0" smtClean="0"/>
              <a:t>Have a very significant direct, indirect and induced economy impact, creating 185 supply-side activities according to SICTA-WTO</a:t>
            </a:r>
          </a:p>
        </p:txBody>
      </p:sp>
      <p:sp>
        <p:nvSpPr>
          <p:cNvPr id="9" name="Rectangle 8"/>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10" name="Picture 9" descr="budpar.jpg"/>
          <p:cNvPicPr>
            <a:picLocks noChangeAspect="1"/>
          </p:cNvPicPr>
          <p:nvPr/>
        </p:nvPicPr>
        <p:blipFill>
          <a:blip r:embed="rId4"/>
          <a:stretch>
            <a:fillRect/>
          </a:stretch>
        </p:blipFill>
        <p:spPr>
          <a:xfrm>
            <a:off x="5980961" y="6245352"/>
            <a:ext cx="914400" cy="612648"/>
          </a:xfrm>
          <a:prstGeom prst="rect">
            <a:avLst/>
          </a:prstGeom>
        </p:spPr>
      </p:pic>
      <p:grpSp>
        <p:nvGrpSpPr>
          <p:cNvPr id="11" name="Group 27"/>
          <p:cNvGrpSpPr/>
          <p:nvPr/>
        </p:nvGrpSpPr>
        <p:grpSpPr>
          <a:xfrm>
            <a:off x="8077200" y="6172204"/>
            <a:ext cx="990600" cy="679519"/>
            <a:chOff x="3200400" y="4077050"/>
            <a:chExt cx="2590800" cy="1714150"/>
          </a:xfrm>
        </p:grpSpPr>
        <p:pic>
          <p:nvPicPr>
            <p:cNvPr id="12" name="Picture 11" descr="Sofyan Hospitality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3" name="Picture 12" descr="SHMC_2.jpg"/>
            <p:cNvPicPr>
              <a:picLocks noChangeAspect="1"/>
            </p:cNvPicPr>
            <p:nvPr/>
          </p:nvPicPr>
          <p:blipFill>
            <a:blip r:embed="rId6"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4" name="Picture 13" descr="Logo Ahsin.jpg"/>
          <p:cNvPicPr>
            <a:picLocks noChangeAspect="1"/>
          </p:cNvPicPr>
          <p:nvPr/>
        </p:nvPicPr>
        <p:blipFill>
          <a:blip r:embed="rId7" cstate="print"/>
          <a:stretch>
            <a:fillRect/>
          </a:stretch>
        </p:blipFill>
        <p:spPr>
          <a:xfrm>
            <a:off x="6942506" y="6248400"/>
            <a:ext cx="1095857" cy="609600"/>
          </a:xfrm>
          <a:prstGeom prst="rect">
            <a:avLst/>
          </a:prstGeom>
        </p:spPr>
      </p:pic>
      <p:pic>
        <p:nvPicPr>
          <p:cNvPr id="15" name="Picture 14" descr="OIC.jpg"/>
          <p:cNvPicPr>
            <a:picLocks noChangeAspect="1"/>
          </p:cNvPicPr>
          <p:nvPr/>
        </p:nvPicPr>
        <p:blipFill>
          <a:blip r:embed="rId8" cstate="print"/>
          <a:stretch>
            <a:fillRect/>
          </a:stretch>
        </p:blipFill>
        <p:spPr>
          <a:xfrm>
            <a:off x="5029202" y="6248400"/>
            <a:ext cx="875561" cy="609600"/>
          </a:xfrm>
          <a:prstGeom prst="rect">
            <a:avLst/>
          </a:prstGeom>
        </p:spPr>
      </p:pic>
      <p:pic>
        <p:nvPicPr>
          <p:cNvPr id="17" name="Picture 16" descr="Gambar 6.jpg"/>
          <p:cNvPicPr>
            <a:picLocks noChangeAspect="1"/>
          </p:cNvPicPr>
          <p:nvPr/>
        </p:nvPicPr>
        <p:blipFill>
          <a:blip r:embed="rId9"/>
          <a:srcRect b="23833"/>
          <a:stretch>
            <a:fillRect/>
          </a:stretch>
        </p:blipFill>
        <p:spPr>
          <a:xfrm>
            <a:off x="152400" y="1143000"/>
            <a:ext cx="8763000" cy="2667000"/>
          </a:xfrm>
          <a:prstGeom prst="rect">
            <a:avLst/>
          </a:prstGeom>
        </p:spPr>
      </p:pic>
      <p:sp>
        <p:nvSpPr>
          <p:cNvPr id="18" name="TextBox 17"/>
          <p:cNvSpPr txBox="1"/>
          <p:nvPr/>
        </p:nvSpPr>
        <p:spPr>
          <a:xfrm>
            <a:off x="0" y="4419600"/>
            <a:ext cx="6705600" cy="304800"/>
          </a:xfrm>
          <a:prstGeom prst="rect">
            <a:avLst/>
          </a:prstGeom>
          <a:noFill/>
        </p:spPr>
        <p:txBody>
          <a:bodyPr wrap="square" rtlCol="0">
            <a:spAutoFit/>
          </a:bodyPr>
          <a:lstStyle/>
          <a:p>
            <a:pPr algn="ctr"/>
            <a:r>
              <a:rPr lang="en-US" sz="1400" i="1" dirty="0" smtClean="0"/>
              <a:t>Source :World Tourism Organization</a:t>
            </a:r>
            <a:endParaRPr lang="en-US" sz="1400" i="1" dirty="0"/>
          </a:p>
        </p:txBody>
      </p:sp>
      <p:pic>
        <p:nvPicPr>
          <p:cNvPr id="16" name="Picture 15"/>
          <p:cNvPicPr/>
          <p:nvPr/>
        </p:nvPicPr>
        <p:blipFill>
          <a:blip r:embed="rId10">
            <a:clrChange>
              <a:clrFrom>
                <a:srgbClr val="FFFFFF"/>
              </a:clrFrom>
              <a:clrTo>
                <a:srgbClr val="FFFFFF">
                  <a:alpha val="0"/>
                </a:srgbClr>
              </a:clrTo>
            </a:clrChange>
          </a:blip>
          <a:srcRect l="962" t="91111"/>
          <a:stretch>
            <a:fillRect/>
          </a:stretch>
        </p:blipFill>
        <p:spPr bwMode="auto">
          <a:xfrm>
            <a:off x="228600" y="3962400"/>
            <a:ext cx="8686800" cy="381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0" y="533400"/>
            <a:ext cx="8991600" cy="990600"/>
          </a:xfrm>
        </p:spPr>
        <p:txBody>
          <a:bodyPr>
            <a:noAutofit/>
          </a:bodyPr>
          <a:lstStyle/>
          <a:p>
            <a:r>
              <a:rPr lang="en-US" sz="2800" b="1" dirty="0" smtClean="0"/>
              <a:t/>
            </a:r>
            <a:br>
              <a:rPr lang="en-US" sz="2800" b="1" dirty="0" smtClean="0"/>
            </a:br>
            <a:r>
              <a:rPr lang="en-US" sz="2800" b="1" dirty="0" smtClean="0"/>
              <a:t>INITIATIVES PROGRAMS to PROMOTE SME’s ROLES in TOURISM SECTOR</a:t>
            </a:r>
            <a:r>
              <a:rPr lang="en-US" sz="2800" dirty="0" smtClean="0"/>
              <a:t/>
            </a:r>
            <a:br>
              <a:rPr lang="en-US" sz="2800" dirty="0" smtClean="0"/>
            </a:br>
            <a:endParaRPr lang="en-US" sz="2800" dirty="0"/>
          </a:p>
        </p:txBody>
      </p:sp>
      <p:pic>
        <p:nvPicPr>
          <p:cNvPr id="8" name="Picture 7" descr="budpar.jpg"/>
          <p:cNvPicPr>
            <a:picLocks noChangeAspect="1"/>
          </p:cNvPicPr>
          <p:nvPr/>
        </p:nvPicPr>
        <p:blipFill>
          <a:blip r:embed="rId3"/>
          <a:stretch>
            <a:fillRect/>
          </a:stretch>
        </p:blipFill>
        <p:spPr>
          <a:xfrm>
            <a:off x="6019801" y="6271375"/>
            <a:ext cx="875560" cy="586625"/>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138647" y="6324600"/>
            <a:ext cx="766116" cy="5334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8" name="Content Placeholder 17"/>
          <p:cNvSpPr>
            <a:spLocks noGrp="1"/>
          </p:cNvSpPr>
          <p:nvPr>
            <p:ph idx="1"/>
          </p:nvPr>
        </p:nvSpPr>
        <p:spPr>
          <a:xfrm>
            <a:off x="304800" y="1600204"/>
            <a:ext cx="6629400" cy="4525963"/>
          </a:xfrm>
        </p:spPr>
        <p:txBody>
          <a:bodyPr>
            <a:normAutofit fontScale="77500" lnSpcReduction="20000"/>
          </a:bodyPr>
          <a:lstStyle/>
          <a:p>
            <a:pPr marL="514350" lvl="0" indent="-514350">
              <a:buFont typeface="+mj-lt"/>
              <a:buAutoNum type="arabicPeriod" startAt="2"/>
            </a:pPr>
            <a:r>
              <a:rPr lang="en-US" b="1" dirty="0" err="1" smtClean="0"/>
              <a:t>Zakat</a:t>
            </a:r>
            <a:r>
              <a:rPr lang="id-ID" b="1" dirty="0" smtClean="0"/>
              <a:t>, </a:t>
            </a:r>
            <a:r>
              <a:rPr lang="en-US" b="1" dirty="0" err="1" smtClean="0"/>
              <a:t>Waqaf</a:t>
            </a:r>
            <a:r>
              <a:rPr lang="id-ID" b="1" dirty="0" smtClean="0"/>
              <a:t>, and other charity fund </a:t>
            </a:r>
            <a:r>
              <a:rPr lang="en-US" b="1" dirty="0" smtClean="0"/>
              <a:t>utilization for the empowerment of SME.</a:t>
            </a:r>
          </a:p>
          <a:p>
            <a:pPr marL="514350" lvl="0" indent="-514350">
              <a:buFont typeface="+mj-lt"/>
              <a:buAutoNum type="arabicPeriod" startAt="2"/>
            </a:pPr>
            <a:r>
              <a:rPr lang="en-US" b="1" dirty="0" smtClean="0"/>
              <a:t>Employment of tourism enterprises can be outsourced by SME’s. </a:t>
            </a:r>
            <a:r>
              <a:rPr lang="en-US" b="1" dirty="0" err="1" smtClean="0"/>
              <a:t>Eg</a:t>
            </a:r>
            <a:r>
              <a:rPr lang="en-US" b="1" dirty="0" smtClean="0"/>
              <a:t>. Security Staff, Cleaning and House keepings.</a:t>
            </a:r>
          </a:p>
          <a:p>
            <a:pPr marL="514350" lvl="0" indent="-514350">
              <a:buFont typeface="+mj-lt"/>
              <a:buAutoNum type="arabicPeriod" startAt="2"/>
            </a:pPr>
            <a:r>
              <a:rPr lang="en-US" b="1" dirty="0" smtClean="0"/>
              <a:t>Supply of goods and services to tourism sector by the SME’s enterprises.</a:t>
            </a:r>
          </a:p>
          <a:p>
            <a:pPr marL="514350" lvl="0" indent="-514350">
              <a:buFont typeface="+mj-lt"/>
              <a:buAutoNum type="arabicPeriod" startAt="2"/>
            </a:pPr>
            <a:r>
              <a:rPr lang="en-US" b="1" dirty="0" smtClean="0"/>
              <a:t>Expand direct access for SMEs to sell their products and services to tourists.</a:t>
            </a:r>
          </a:p>
          <a:p>
            <a:pPr marL="514350" lvl="0" indent="-514350">
              <a:buFont typeface="+mj-lt"/>
              <a:buAutoNum type="arabicPeriod" startAt="2"/>
            </a:pPr>
            <a:r>
              <a:rPr lang="en-US" b="1" dirty="0" smtClean="0"/>
              <a:t>Support on financing empowerment for micro business actors by </a:t>
            </a:r>
            <a:r>
              <a:rPr lang="id-ID" b="1" dirty="0" smtClean="0"/>
              <a:t>micro finance institution.</a:t>
            </a:r>
            <a:br>
              <a:rPr lang="id-ID" b="1" dirty="0" smtClean="0"/>
            </a:br>
            <a:endParaRPr lang="en-US" b="1" dirty="0"/>
          </a:p>
        </p:txBody>
      </p:sp>
      <p:pic>
        <p:nvPicPr>
          <p:cNvPr id="52226" name="Picture 2" descr="http://aadd.org/dev/wp-content/uploads/2013/10/donatesq.jpg"/>
          <p:cNvPicPr>
            <a:picLocks noChangeAspect="1" noChangeArrowheads="1"/>
          </p:cNvPicPr>
          <p:nvPr/>
        </p:nvPicPr>
        <p:blipFill>
          <a:blip r:embed="rId8">
            <a:clrChange>
              <a:clrFrom>
                <a:srgbClr val="FFFFFF"/>
              </a:clrFrom>
              <a:clrTo>
                <a:srgbClr val="FFFFFF">
                  <a:alpha val="0"/>
                </a:srgbClr>
              </a:clrTo>
            </a:clrChange>
          </a:blip>
          <a:srcRect l="5647" r="24706"/>
          <a:stretch>
            <a:fillRect/>
          </a:stretch>
        </p:blipFill>
        <p:spPr bwMode="auto">
          <a:xfrm>
            <a:off x="6324600" y="3581400"/>
            <a:ext cx="2819400" cy="2686051"/>
          </a:xfrm>
          <a:prstGeom prst="rect">
            <a:avLst/>
          </a:prstGeom>
          <a:noFill/>
        </p:spPr>
      </p:pic>
      <p:pic>
        <p:nvPicPr>
          <p:cNvPr id="52230" name="Picture 6" descr="http://charityspring.files.wordpress.com/2013/06/20130321_charity_ss_106922246.jpg"/>
          <p:cNvPicPr>
            <a:picLocks noChangeAspect="1" noChangeArrowheads="1"/>
          </p:cNvPicPr>
          <p:nvPr/>
        </p:nvPicPr>
        <p:blipFill>
          <a:blip r:embed="rId9"/>
          <a:srcRect/>
          <a:stretch>
            <a:fillRect/>
          </a:stretch>
        </p:blipFill>
        <p:spPr bwMode="auto">
          <a:xfrm>
            <a:off x="7010400" y="1600200"/>
            <a:ext cx="1905000" cy="1600889"/>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457200" y="533400"/>
            <a:ext cx="8229600" cy="838200"/>
          </a:xfrm>
        </p:spPr>
        <p:txBody>
          <a:bodyPr/>
          <a:lstStyle/>
          <a:p>
            <a:r>
              <a:rPr lang="en-US" b="1" dirty="0" smtClean="0"/>
              <a:t>CONCLUSIONS</a:t>
            </a:r>
            <a:endParaRPr lang="en-US" b="1" dirty="0"/>
          </a:p>
        </p:txBody>
      </p:sp>
      <p:sp>
        <p:nvSpPr>
          <p:cNvPr id="6" name="Content Placeholder 2"/>
          <p:cNvSpPr>
            <a:spLocks noGrp="1"/>
          </p:cNvSpPr>
          <p:nvPr>
            <p:ph idx="1"/>
          </p:nvPr>
        </p:nvSpPr>
        <p:spPr>
          <a:xfrm>
            <a:off x="228600" y="1295400"/>
            <a:ext cx="8686800" cy="4953000"/>
          </a:xfrm>
        </p:spPr>
        <p:txBody>
          <a:bodyPr>
            <a:normAutofit lnSpcReduction="10000"/>
          </a:bodyPr>
          <a:lstStyle/>
          <a:p>
            <a:r>
              <a:rPr lang="en-US" b="1" dirty="0" smtClean="0"/>
              <a:t>Tourism is one of the strongest drivers of world trade, prosperity and </a:t>
            </a:r>
            <a:r>
              <a:rPr lang="en-US" b="1" smtClean="0"/>
              <a:t>poverty alleviation.</a:t>
            </a:r>
            <a:endParaRPr lang="en-US" b="1" dirty="0" smtClean="0"/>
          </a:p>
          <a:p>
            <a:r>
              <a:rPr lang="en-US" b="1" dirty="0" smtClean="0"/>
              <a:t>One of the most lucrative opportunity for high growth in tourism receipts is Islamic Tourism.</a:t>
            </a:r>
          </a:p>
          <a:p>
            <a:pPr lvl="0"/>
            <a:r>
              <a:rPr lang="en-US" b="1" dirty="0" smtClean="0"/>
              <a:t>SMEs represent a principal driving force of economic growth and in nature are closely related to Tourism Industry should be empowered to the fullest capacity in all of Tourist Destinations development strategies and action plans.</a:t>
            </a:r>
          </a:p>
          <a:p>
            <a:pPr>
              <a:buNone/>
            </a:pPr>
            <a:endParaRPr lang="en-US" b="1" dirty="0" smtClean="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9"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11" name="Rectangle 10"/>
          <p:cNvSpPr/>
          <p:nvPr/>
        </p:nvSpPr>
        <p:spPr>
          <a:xfrm>
            <a:off x="7391400" y="3886200"/>
            <a:ext cx="1676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76200" y="4495800"/>
            <a:ext cx="1295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txBox="1">
            <a:spLocks/>
          </p:cNvSpPr>
          <p:nvPr/>
        </p:nvSpPr>
        <p:spPr bwMode="auto">
          <a:xfrm>
            <a:off x="0" y="2057400"/>
            <a:ext cx="9067800" cy="2133600"/>
          </a:xfrm>
          <a:prstGeom prst="rect">
            <a:avLst/>
          </a:prstGeom>
          <a:noFill/>
          <a:ln w="9525">
            <a:noFill/>
            <a:miter lim="800000"/>
            <a:headEnd/>
            <a:tailEnd/>
          </a:ln>
        </p:spPr>
        <p:txBody>
          <a:bodyPr anchor="ctr"/>
          <a:lstStyle/>
          <a:p>
            <a:pPr algn="ctr">
              <a:defRPr/>
            </a:pPr>
            <a:r>
              <a:rPr lang="en-US" sz="2000" b="1" dirty="0" smtClean="0">
                <a:latin typeface="+mj-lt"/>
                <a:ea typeface="+mj-ea"/>
                <a:cs typeface="+mj-cs"/>
              </a:rPr>
              <a:t> </a:t>
            </a:r>
          </a:p>
        </p:txBody>
      </p:sp>
      <p:sp>
        <p:nvSpPr>
          <p:cNvPr id="16" name="Title 5"/>
          <p:cNvSpPr txBox="1">
            <a:spLocks/>
          </p:cNvSpPr>
          <p:nvPr/>
        </p:nvSpPr>
        <p:spPr>
          <a:xfrm>
            <a:off x="0" y="914400"/>
            <a:ext cx="9144000" cy="1676400"/>
          </a:xfrm>
          <a:prstGeom prst="rect">
            <a:avLst/>
          </a:prstGeom>
        </p:spPr>
        <p:txBody>
          <a:bodyPr rtlCol="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THANK YOU</a:t>
            </a: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lang="en-US" sz="2000" b="1" dirty="0" err="1" smtClean="0">
                <a:solidFill>
                  <a:schemeClr val="tx1">
                    <a:lumMod val="95000"/>
                    <a:lumOff val="5000"/>
                  </a:schemeClr>
                </a:solidFill>
                <a:latin typeface="Arial" pitchFamily="34" charset="0"/>
                <a:ea typeface="+mj-ea"/>
                <a:cs typeface="Arial" pitchFamily="34" charset="0"/>
              </a:rPr>
              <a:t>riyanto.sofyan</a:t>
            </a:r>
            <a: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hlinkClick r:id="rId3"/>
              </a:rPr>
              <a:t>@</a:t>
            </a:r>
            <a:r>
              <a:rPr kumimoji="0" lang="en-US" sz="2000" b="1" i="0" u="none" strike="noStrike" kern="1200" cap="none" spc="0" normalizeH="0" baseline="0" noProof="0" dirty="0" err="1" smtClean="0">
                <a:ln>
                  <a:noFill/>
                </a:ln>
                <a:solidFill>
                  <a:schemeClr val="tx1">
                    <a:lumMod val="95000"/>
                    <a:lumOff val="5000"/>
                  </a:schemeClr>
                </a:solidFill>
                <a:effectLst/>
                <a:uLnTx/>
                <a:uFillTx/>
                <a:latin typeface="Arial" pitchFamily="34" charset="0"/>
                <a:ea typeface="+mj-ea"/>
                <a:cs typeface="Arial" pitchFamily="34" charset="0"/>
                <a:hlinkClick r:id="rId3"/>
              </a:rPr>
              <a:t>sofyanhotel.com</a:t>
            </a:r>
            <a:endPar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hlinkClick r:id="rId4"/>
              </a:rPr>
              <a:t>www.sofyanhotel.com</a:t>
            </a:r>
            <a: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rPr>
              <a:t/>
            </a:r>
            <a:b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rPr>
            </a:br>
            <a: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hlinkClick r:id="rId5"/>
              </a:rPr>
              <a:t>www.arvacorporation.com</a:t>
            </a:r>
            <a:r>
              <a:rPr kumimoji="0" lang="en-US" sz="2000" b="1" i="0" u="none" strike="noStrike" kern="1200" cap="none" spc="0" normalizeH="0" baseline="0" noProof="0" dirty="0" smtClean="0">
                <a:ln>
                  <a:noFill/>
                </a:ln>
                <a:solidFill>
                  <a:schemeClr val="tx1">
                    <a:lumMod val="95000"/>
                    <a:lumOff val="5000"/>
                  </a:schemeClr>
                </a:solidFill>
                <a:effectLst/>
                <a:uLnTx/>
                <a:uFillTx/>
                <a:latin typeface="Arial" pitchFamily="34" charset="0"/>
                <a:ea typeface="+mj-ea"/>
                <a:cs typeface="Arial" pitchFamily="34" charset="0"/>
              </a:rPr>
              <a:t> </a:t>
            </a:r>
          </a:p>
        </p:txBody>
      </p:sp>
      <p:sp>
        <p:nvSpPr>
          <p:cNvPr id="29" name="Title 5"/>
          <p:cNvSpPr txBox="1">
            <a:spLocks/>
          </p:cNvSpPr>
          <p:nvPr/>
        </p:nvSpPr>
        <p:spPr bwMode="auto">
          <a:xfrm>
            <a:off x="0" y="3657600"/>
            <a:ext cx="9144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For Information Only, Non Binding and Copyrights</a:t>
            </a:r>
          </a:p>
        </p:txBody>
      </p:sp>
      <p:sp>
        <p:nvSpPr>
          <p:cNvPr id="30" name="Rectangle 29"/>
          <p:cNvSpPr/>
          <p:nvPr/>
        </p:nvSpPr>
        <p:spPr>
          <a:xfrm>
            <a:off x="0" y="4038608"/>
            <a:ext cx="9144000" cy="2111347"/>
          </a:xfrm>
          <a:prstGeom prst="rect">
            <a:avLst/>
          </a:prstGeom>
        </p:spPr>
        <p:txBody>
          <a:bodyPr wrap="square">
            <a:spAutoFit/>
          </a:bodyPr>
          <a:lstStyle/>
          <a:p>
            <a:pPr lvl="0" algn="ctr">
              <a:spcBef>
                <a:spcPct val="20000"/>
              </a:spcBef>
              <a:defRPr/>
            </a:pPr>
            <a:r>
              <a:rPr lang="en-US" sz="1600" dirty="0" smtClean="0"/>
              <a:t>The following is intended to outline our general product/services direction. It is intended for information purposes only, and may not be incorporated into any contract. It is not a commitment to deliver any material, code, or functionality, and should not be relied upon in making purchasing or project contract’s decision. The development, release, and timing of any features or functionality described for </a:t>
            </a:r>
            <a:r>
              <a:rPr lang="en-US" sz="1600" dirty="0" err="1" smtClean="0"/>
              <a:t>Sofyan</a:t>
            </a:r>
            <a:r>
              <a:rPr lang="en-US" sz="1600" dirty="0" smtClean="0"/>
              <a:t> Hospitality products remains at the sole discretion of PT. </a:t>
            </a:r>
            <a:r>
              <a:rPr lang="en-US" sz="1600" dirty="0" err="1" smtClean="0"/>
              <a:t>Sofyan</a:t>
            </a:r>
            <a:r>
              <a:rPr lang="en-US" sz="1600" dirty="0" smtClean="0"/>
              <a:t> Hotels </a:t>
            </a:r>
            <a:r>
              <a:rPr lang="en-US" sz="1600" dirty="0" err="1" smtClean="0"/>
              <a:t>Tbk</a:t>
            </a:r>
            <a:r>
              <a:rPr lang="en-US" sz="1600" dirty="0" smtClean="0"/>
              <a:t> – </a:t>
            </a:r>
            <a:r>
              <a:rPr lang="en-US" sz="1600" dirty="0" err="1" smtClean="0"/>
              <a:t>Sofyan</a:t>
            </a:r>
            <a:r>
              <a:rPr lang="en-US" sz="1600" dirty="0" smtClean="0"/>
              <a:t> Hospitality. </a:t>
            </a:r>
            <a:r>
              <a:rPr lang="en-US" sz="1600" b="1" dirty="0" smtClean="0"/>
              <a:t>All rights reserved. No part of this document may be reproduced or transmitted in any form or by any means, electronic, mechanical, photocopying, recording, or otherwise, without prior written permission of</a:t>
            </a:r>
          </a:p>
          <a:p>
            <a:pPr marL="342900" lvl="0" indent="-3175" algn="ctr">
              <a:spcBef>
                <a:spcPct val="20000"/>
              </a:spcBef>
              <a:defRPr/>
            </a:pPr>
            <a:r>
              <a:rPr lang="en-US" sz="1600" b="1" dirty="0" smtClean="0"/>
              <a:t>PT. </a:t>
            </a:r>
            <a:r>
              <a:rPr lang="en-US" sz="1600" b="1" dirty="0" err="1" smtClean="0"/>
              <a:t>Sofyan</a:t>
            </a:r>
            <a:r>
              <a:rPr lang="en-US" sz="1600" b="1" dirty="0" smtClean="0"/>
              <a:t> Hotels </a:t>
            </a:r>
            <a:r>
              <a:rPr lang="en-US" sz="1600" b="1" dirty="0" err="1" smtClean="0"/>
              <a:t>Tbk</a:t>
            </a:r>
            <a:r>
              <a:rPr lang="en-US" sz="1600" b="1" dirty="0" smtClean="0"/>
              <a:t> – </a:t>
            </a:r>
            <a:r>
              <a:rPr lang="en-US" sz="1600" b="1" dirty="0" err="1" smtClean="0"/>
              <a:t>Sofyan</a:t>
            </a:r>
            <a:r>
              <a:rPr lang="en-US" sz="1600" b="1" dirty="0" smtClean="0"/>
              <a:t> Hospitality</a:t>
            </a:r>
          </a:p>
        </p:txBody>
      </p:sp>
      <p:pic>
        <p:nvPicPr>
          <p:cNvPr id="19" name="Picture 18" descr="budpar.jpg"/>
          <p:cNvPicPr>
            <a:picLocks noChangeAspect="1"/>
          </p:cNvPicPr>
          <p:nvPr/>
        </p:nvPicPr>
        <p:blipFill>
          <a:blip r:embed="rId6"/>
          <a:srcRect l="4314" t="3406" r="5080" b="6440"/>
          <a:stretch>
            <a:fillRect/>
          </a:stretch>
        </p:blipFill>
        <p:spPr>
          <a:xfrm>
            <a:off x="2438400" y="2514600"/>
            <a:ext cx="1752600" cy="1168400"/>
          </a:xfrm>
          <a:prstGeom prst="rect">
            <a:avLst/>
          </a:prstGeom>
        </p:spPr>
      </p:pic>
      <p:grpSp>
        <p:nvGrpSpPr>
          <p:cNvPr id="20" name="Group 27"/>
          <p:cNvGrpSpPr/>
          <p:nvPr/>
        </p:nvGrpSpPr>
        <p:grpSpPr>
          <a:xfrm>
            <a:off x="6477000" y="2444685"/>
            <a:ext cx="1913304" cy="1136719"/>
            <a:chOff x="3200400" y="4077050"/>
            <a:chExt cx="2590800" cy="1714150"/>
          </a:xfrm>
        </p:grpSpPr>
        <p:pic>
          <p:nvPicPr>
            <p:cNvPr id="21" name="Picture 20" descr="Sofyan Hospitality1.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22" name="Picture 21" descr="SHMC_2.jpg"/>
            <p:cNvPicPr>
              <a:picLocks noChangeAspect="1"/>
            </p:cNvPicPr>
            <p:nvPr/>
          </p:nvPicPr>
          <p:blipFill>
            <a:blip r:embed="rId8"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26" name="Picture 25" descr="Logo Ahsin.jpg"/>
          <p:cNvPicPr>
            <a:picLocks noChangeAspect="1"/>
          </p:cNvPicPr>
          <p:nvPr/>
        </p:nvPicPr>
        <p:blipFill>
          <a:blip r:embed="rId9" cstate="print"/>
          <a:srcRect t="6472"/>
          <a:stretch>
            <a:fillRect/>
          </a:stretch>
        </p:blipFill>
        <p:spPr>
          <a:xfrm>
            <a:off x="4360396" y="2590800"/>
            <a:ext cx="2116604" cy="1101218"/>
          </a:xfrm>
          <a:prstGeom prst="rect">
            <a:avLst/>
          </a:prstGeom>
        </p:spPr>
      </p:pic>
      <p:pic>
        <p:nvPicPr>
          <p:cNvPr id="27" name="Picture 26" descr="OIC.jpg"/>
          <p:cNvPicPr>
            <a:picLocks noChangeAspect="1"/>
          </p:cNvPicPr>
          <p:nvPr/>
        </p:nvPicPr>
        <p:blipFill>
          <a:blip r:embed="rId10" cstate="print"/>
          <a:stretch>
            <a:fillRect/>
          </a:stretch>
        </p:blipFill>
        <p:spPr>
          <a:xfrm>
            <a:off x="609602" y="2514600"/>
            <a:ext cx="1691111" cy="1177418"/>
          </a:xfrm>
          <a:prstGeom prst="rect">
            <a:avLst/>
          </a:prstGeom>
        </p:spPr>
      </p:pic>
      <p:sp>
        <p:nvSpPr>
          <p:cNvPr id="18" name="Rectangle 17"/>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3"/>
          <a:stretch>
            <a:fillRect/>
          </a:stretch>
        </p:blipFill>
        <p:spPr>
          <a:xfrm>
            <a:off x="0" y="0"/>
            <a:ext cx="9144000" cy="6858000"/>
          </a:xfrm>
          <a:prstGeom prst="rect">
            <a:avLst/>
          </a:prstGeom>
        </p:spPr>
      </p:pic>
      <p:sp>
        <p:nvSpPr>
          <p:cNvPr id="5" name="Title 1"/>
          <p:cNvSpPr>
            <a:spLocks noGrp="1"/>
          </p:cNvSpPr>
          <p:nvPr>
            <p:ph type="title"/>
          </p:nvPr>
        </p:nvSpPr>
        <p:spPr>
          <a:xfrm>
            <a:off x="0" y="457200"/>
            <a:ext cx="9144000" cy="685800"/>
          </a:xfrm>
        </p:spPr>
        <p:txBody>
          <a:bodyPr>
            <a:noAutofit/>
          </a:bodyPr>
          <a:lstStyle/>
          <a:p>
            <a:r>
              <a:rPr lang="en-US" sz="3250" b="1" dirty="0"/>
              <a:t>BOOMING HALAL OR SHARIA COMPLIANT </a:t>
            </a:r>
            <a:r>
              <a:rPr lang="en-US" sz="3250" b="1" dirty="0" smtClean="0"/>
              <a:t>MARKETS</a:t>
            </a:r>
            <a:endParaRPr lang="en-US" sz="3250" dirty="0"/>
          </a:p>
        </p:txBody>
      </p:sp>
      <p:sp>
        <p:nvSpPr>
          <p:cNvPr id="6" name="Content Placeholder 2"/>
          <p:cNvSpPr>
            <a:spLocks noGrp="1"/>
          </p:cNvSpPr>
          <p:nvPr>
            <p:ph idx="1"/>
          </p:nvPr>
        </p:nvSpPr>
        <p:spPr>
          <a:xfrm>
            <a:off x="0" y="1143000"/>
            <a:ext cx="8915400" cy="4953000"/>
          </a:xfrm>
        </p:spPr>
        <p:txBody>
          <a:bodyPr>
            <a:noAutofit/>
          </a:bodyPr>
          <a:lstStyle/>
          <a:p>
            <a:pPr lvl="0"/>
            <a:r>
              <a:rPr lang="en-US" sz="2500" b="1" dirty="0" smtClean="0"/>
              <a:t>1.6 BILLION POPULATION (23% WORLD  POPULATION), Growing 1.5% VS. 0.7% WORLDWIDE.  60`% below 30 Vs. 43% in China.</a:t>
            </a:r>
          </a:p>
          <a:p>
            <a:pPr lvl="0"/>
            <a:endParaRPr lang="en-US" sz="2500" dirty="0" smtClean="0"/>
          </a:p>
          <a:p>
            <a:pPr lvl="0"/>
            <a:r>
              <a:rPr lang="en-US" sz="2500" b="1" dirty="0" smtClean="0"/>
              <a:t>The total GDP of Islamic Economy in 2012 reached US$ 9.5 trillions VS. China US$ 8.5 Trillion. High Growth in GDP OIC AVG. 6.3% VS. 5.3% WORLDWIDE.</a:t>
            </a:r>
          </a:p>
          <a:p>
            <a:pPr lvl="0"/>
            <a:endParaRPr lang="en-US" sz="2500" b="1" dirty="0" smtClean="0"/>
          </a:p>
          <a:p>
            <a:pPr lvl="0"/>
            <a:r>
              <a:rPr lang="en-US" sz="2500" b="1" dirty="0" smtClean="0"/>
              <a:t>Disposable income est. at $4.8 trillion in 2012</a:t>
            </a:r>
          </a:p>
          <a:p>
            <a:pPr lvl="0"/>
            <a:endParaRPr lang="en-US" sz="2500" b="1" dirty="0" smtClean="0"/>
          </a:p>
          <a:p>
            <a:r>
              <a:rPr lang="en-US" sz="2500" b="1" dirty="0" smtClean="0"/>
              <a:t>High Growth in </a:t>
            </a:r>
            <a:r>
              <a:rPr lang="en-US" sz="2500" b="1" dirty="0" err="1" smtClean="0"/>
              <a:t>Sharia</a:t>
            </a:r>
            <a:r>
              <a:rPr lang="en-US" sz="2500" b="1" dirty="0" smtClean="0"/>
              <a:t>-sensitive Consumers,</a:t>
            </a:r>
          </a:p>
          <a:p>
            <a:pPr>
              <a:buNone/>
            </a:pPr>
            <a:r>
              <a:rPr lang="en-US" sz="2500" b="1" dirty="0" smtClean="0"/>
              <a:t>     Investment, Financing &amp; Trade. </a:t>
            </a:r>
          </a:p>
        </p:txBody>
      </p:sp>
      <p:pic>
        <p:nvPicPr>
          <p:cNvPr id="8" name="Picture 7" descr="budpar.jpg"/>
          <p:cNvPicPr>
            <a:picLocks noChangeAspect="1"/>
          </p:cNvPicPr>
          <p:nvPr/>
        </p:nvPicPr>
        <p:blipFill>
          <a:blip r:embed="rId4"/>
          <a:stretch>
            <a:fillRect/>
          </a:stretch>
        </p:blipFill>
        <p:spPr>
          <a:xfrm>
            <a:off x="5980961" y="6245352"/>
            <a:ext cx="914400" cy="612648"/>
          </a:xfrm>
          <a:prstGeom prst="rect">
            <a:avLst/>
          </a:prstGeom>
        </p:spPr>
      </p:pic>
      <p:grpSp>
        <p:nvGrpSpPr>
          <p:cNvPr id="9"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6"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7"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8" cstate="print"/>
          <a:stretch>
            <a:fillRect/>
          </a:stretch>
        </p:blipFill>
        <p:spPr>
          <a:xfrm>
            <a:off x="5029202" y="6248400"/>
            <a:ext cx="875561" cy="609600"/>
          </a:xfrm>
          <a:prstGeom prst="rect">
            <a:avLst/>
          </a:prstGeom>
        </p:spPr>
      </p:pic>
      <p:pic>
        <p:nvPicPr>
          <p:cNvPr id="38914" name="Picture 2" descr="http://photo.kontan.co.id/photo/2010/01/29/1490858337p.jpg"/>
          <p:cNvPicPr>
            <a:picLocks noChangeAspect="1" noChangeArrowheads="1"/>
          </p:cNvPicPr>
          <p:nvPr/>
        </p:nvPicPr>
        <p:blipFill>
          <a:blip r:embed="rId9"/>
          <a:srcRect/>
          <a:stretch>
            <a:fillRect/>
          </a:stretch>
        </p:blipFill>
        <p:spPr bwMode="auto">
          <a:xfrm>
            <a:off x="6553200" y="3505200"/>
            <a:ext cx="2384891" cy="1800673"/>
          </a:xfrm>
          <a:prstGeom prst="rect">
            <a:avLst/>
          </a:prstGeom>
          <a:noFill/>
        </p:spPr>
      </p:pic>
      <p:sp>
        <p:nvSpPr>
          <p:cNvPr id="38916" name="AutoShape 4" descr="http://adnfinansia.com/wp-content/uploads/2013/12/20131205-10181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8" name="Picture 6" descr="http://adnfinansia.com/wp-content/uploads/2013/12/20131205-101818.jpg"/>
          <p:cNvPicPr>
            <a:picLocks noChangeAspect="1" noChangeArrowheads="1"/>
          </p:cNvPicPr>
          <p:nvPr/>
        </p:nvPicPr>
        <p:blipFill>
          <a:blip r:embed="rId10"/>
          <a:srcRect/>
          <a:stretch>
            <a:fillRect/>
          </a:stretch>
        </p:blipFill>
        <p:spPr bwMode="auto">
          <a:xfrm>
            <a:off x="9906000" y="7315200"/>
            <a:ext cx="1905000" cy="1308100"/>
          </a:xfrm>
          <a:prstGeom prst="rect">
            <a:avLst/>
          </a:prstGeom>
          <a:noFill/>
        </p:spPr>
      </p:pic>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152400" y="685800"/>
            <a:ext cx="8991600" cy="457200"/>
          </a:xfrm>
        </p:spPr>
        <p:txBody>
          <a:bodyPr>
            <a:normAutofit fontScale="90000"/>
          </a:bodyPr>
          <a:lstStyle/>
          <a:p>
            <a:r>
              <a:rPr lang="en-US" b="1" dirty="0" smtClean="0"/>
              <a:t>The Predominance Character of Tourism</a:t>
            </a:r>
            <a:endParaRPr lang="en-US" dirty="0"/>
          </a:p>
        </p:txBody>
      </p:sp>
      <p:sp>
        <p:nvSpPr>
          <p:cNvPr id="6" name="Content Placeholder 2"/>
          <p:cNvSpPr>
            <a:spLocks noGrp="1"/>
          </p:cNvSpPr>
          <p:nvPr>
            <p:ph idx="1"/>
          </p:nvPr>
        </p:nvSpPr>
        <p:spPr>
          <a:xfrm>
            <a:off x="152400" y="1219200"/>
            <a:ext cx="6553200" cy="5029200"/>
          </a:xfrm>
        </p:spPr>
        <p:txBody>
          <a:bodyPr>
            <a:normAutofit fontScale="85000" lnSpcReduction="20000"/>
          </a:bodyPr>
          <a:lstStyle/>
          <a:p>
            <a:pPr lvl="0"/>
            <a:r>
              <a:rPr lang="en-US" b="1" dirty="0" smtClean="0"/>
              <a:t>Its response to particular assets. </a:t>
            </a:r>
          </a:p>
          <a:p>
            <a:pPr lvl="0">
              <a:buNone/>
            </a:pPr>
            <a:r>
              <a:rPr lang="en-US" b="1" dirty="0" smtClean="0"/>
              <a:t>    </a:t>
            </a:r>
            <a:r>
              <a:rPr lang="en-US" dirty="0" smtClean="0"/>
              <a:t>Tourism places great value on the assets, such as  warm climate, high mountains, rich cultural heritage, inspiring landscapes and abundant biodiversity. </a:t>
            </a:r>
          </a:p>
          <a:p>
            <a:pPr lvl="0"/>
            <a:r>
              <a:rPr lang="en-US" b="1" dirty="0" smtClean="0"/>
              <a:t>Its accessibility to the SMEs. </a:t>
            </a:r>
            <a:endParaRPr lang="en-US" dirty="0" smtClean="0"/>
          </a:p>
          <a:p>
            <a:pPr>
              <a:buNone/>
            </a:pPr>
            <a:r>
              <a:rPr lang="en-US" dirty="0" smtClean="0"/>
              <a:t>    Tourism is traditionally made up of small and micro enterprises. </a:t>
            </a:r>
          </a:p>
          <a:p>
            <a:pPr lvl="0"/>
            <a:r>
              <a:rPr lang="en-US" b="1" dirty="0" smtClean="0"/>
              <a:t>Its connectivity. </a:t>
            </a:r>
          </a:p>
          <a:p>
            <a:pPr lvl="0">
              <a:buNone/>
            </a:pPr>
            <a:r>
              <a:rPr lang="en-US" dirty="0" smtClean="0"/>
              <a:t>    Tourism Multiplier Effects </a:t>
            </a:r>
            <a:r>
              <a:rPr lang="en-US" dirty="0" smtClean="0">
                <a:sym typeface="Wingdings" pitchFamily="2" charset="2"/>
              </a:rPr>
              <a:t></a:t>
            </a:r>
            <a:r>
              <a:rPr lang="en-US" dirty="0" smtClean="0"/>
              <a:t> wide range of sectors.</a:t>
            </a:r>
          </a:p>
          <a:p>
            <a:pPr lvl="0"/>
            <a:r>
              <a:rPr lang="en-US" b="1" dirty="0" smtClean="0"/>
              <a:t>Its linking of consumers to producers.</a:t>
            </a:r>
            <a:r>
              <a:rPr lang="en-US" dirty="0" smtClean="0"/>
              <a:t> The Tourist visit to the producers</a:t>
            </a:r>
            <a:r>
              <a:rPr lang="en-US" b="1" dirty="0" smtClean="0"/>
              <a:t>  (SMEs)</a:t>
            </a:r>
            <a:endParaRPr lang="en-US" dirty="0" smtClean="0"/>
          </a:p>
          <a:p>
            <a:endParaRPr lang="en-US" dirty="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27650" name="Picture 2" descr="http://jeffreycnickersonlaw.com/files/9213/8972/6174/fixed-assets.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372225" y="1066800"/>
            <a:ext cx="2771775" cy="2505076"/>
          </a:xfrm>
          <a:prstGeom prst="rect">
            <a:avLst/>
          </a:prstGeom>
          <a:noFill/>
        </p:spPr>
      </p:pic>
      <p:pic>
        <p:nvPicPr>
          <p:cNvPr id="27654" name="Picture 6" descr="http://th09.deviantart.net/fs71/PRE/f/2010/219/a/2/WAYANG_KULIT_by_finandastudio.jpg"/>
          <p:cNvPicPr>
            <a:picLocks noChangeAspect="1" noChangeArrowheads="1"/>
          </p:cNvPicPr>
          <p:nvPr/>
        </p:nvPicPr>
        <p:blipFill>
          <a:blip r:embed="rId9" cstate="print"/>
          <a:srcRect/>
          <a:stretch>
            <a:fillRect/>
          </a:stretch>
        </p:blipFill>
        <p:spPr bwMode="auto">
          <a:xfrm>
            <a:off x="7010400" y="3602959"/>
            <a:ext cx="1828800" cy="2484497"/>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Rectangle 13"/>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5" name="Title 14"/>
          <p:cNvSpPr>
            <a:spLocks noGrp="1"/>
          </p:cNvSpPr>
          <p:nvPr>
            <p:ph type="title"/>
          </p:nvPr>
        </p:nvSpPr>
        <p:spPr>
          <a:xfrm>
            <a:off x="152400" y="533400"/>
            <a:ext cx="8686800" cy="655638"/>
          </a:xfrm>
        </p:spPr>
        <p:txBody>
          <a:bodyPr>
            <a:normAutofit/>
          </a:bodyPr>
          <a:lstStyle/>
          <a:p>
            <a:r>
              <a:rPr lang="en-US" sz="3600" b="1" dirty="0" smtClean="0"/>
              <a:t>The Predominance Character of SME</a:t>
            </a:r>
            <a:endParaRPr lang="en-US" sz="3600" dirty="0"/>
          </a:p>
        </p:txBody>
      </p:sp>
      <p:sp>
        <p:nvSpPr>
          <p:cNvPr id="16" name="Content Placeholder 15"/>
          <p:cNvSpPr>
            <a:spLocks noGrp="1"/>
          </p:cNvSpPr>
          <p:nvPr>
            <p:ph idx="1"/>
          </p:nvPr>
        </p:nvSpPr>
        <p:spPr>
          <a:xfrm>
            <a:off x="0" y="1143000"/>
            <a:ext cx="6324600" cy="4953000"/>
          </a:xfrm>
        </p:spPr>
        <p:txBody>
          <a:bodyPr>
            <a:noAutofit/>
          </a:bodyPr>
          <a:lstStyle/>
          <a:p>
            <a:pPr lvl="0">
              <a:spcBef>
                <a:spcPts val="0"/>
              </a:spcBef>
            </a:pPr>
            <a:r>
              <a:rPr lang="en-US" sz="2500" b="1" dirty="0" smtClean="0"/>
              <a:t>Capability to absorb big size of working force</a:t>
            </a:r>
          </a:p>
          <a:p>
            <a:pPr lvl="0">
              <a:spcBef>
                <a:spcPts val="0"/>
              </a:spcBef>
            </a:pPr>
            <a:r>
              <a:rPr lang="en-US" sz="2500" b="1" dirty="0" smtClean="0"/>
              <a:t>Great capacity to reduce unemployment and alleviate poverty</a:t>
            </a:r>
          </a:p>
          <a:p>
            <a:pPr lvl="0">
              <a:spcBef>
                <a:spcPts val="0"/>
              </a:spcBef>
            </a:pPr>
            <a:r>
              <a:rPr lang="en-US" sz="2500" b="1" dirty="0" smtClean="0"/>
              <a:t>Contributing enormous share of the GDP</a:t>
            </a:r>
          </a:p>
          <a:p>
            <a:pPr lvl="0">
              <a:spcBef>
                <a:spcPts val="0"/>
              </a:spcBef>
            </a:pPr>
            <a:r>
              <a:rPr lang="en-US" sz="2500" b="1" dirty="0" smtClean="0"/>
              <a:t>Minimum investment and low financing structure</a:t>
            </a:r>
          </a:p>
          <a:p>
            <a:pPr>
              <a:spcBef>
                <a:spcPts val="0"/>
              </a:spcBef>
            </a:pPr>
            <a:r>
              <a:rPr lang="en-US" sz="2500" b="1" dirty="0" smtClean="0"/>
              <a:t>Dominant majority numbers of businesses are SMEs</a:t>
            </a:r>
          </a:p>
          <a:p>
            <a:pPr lvl="0">
              <a:spcBef>
                <a:spcPts val="0"/>
              </a:spcBef>
            </a:pPr>
            <a:r>
              <a:rPr lang="en-US" sz="2500" b="1" dirty="0" smtClean="0"/>
              <a:t>Adaptive and flexible towards market changes </a:t>
            </a:r>
          </a:p>
          <a:p>
            <a:pPr lvl="0">
              <a:spcBef>
                <a:spcPts val="0"/>
              </a:spcBef>
            </a:pPr>
            <a:r>
              <a:rPr lang="en-US" sz="2500" b="1" dirty="0" smtClean="0"/>
              <a:t>Easiness and timeliness of products innovation and uniqueness </a:t>
            </a:r>
          </a:p>
        </p:txBody>
      </p:sp>
      <p:sp>
        <p:nvSpPr>
          <p:cNvPr id="26626" name="AutoShape 2" descr="data:image/jpeg;base64,/9j/4AAQSkZJRgABAQAAAQABAAD/2wCEAAkGBxQTEhUUExQWFRQXFxUVFxgXGBgZHBwYGBUYFxcWFxQYHCggHBwlHBYXITEhJSkrLi4uFx8zODMsNygtLiwBCgoKDg0OGxAQGzQmICQsLCwsMCwsLCwsLCwsLCwsLCwsLCwsLCwsLCwsLCwsLCwsLCwsLCwsLCwsLCwsLCwsLP/AABEIALcBEwMBIgACEQEDEQH/xAAcAAABBQEBAQAAAAAAAAAAAAAFAAMEBgcBAgj/xABFEAACAQIEAwYEAwYEBAQHAAABAgMAEQQSITEFE0EGIjJRYXEHUoGRI0KhFGJygrHBM0PR8BVTsuFjktLxFhdzg5PC4v/EABkBAAMBAQEAAAAAAAAAAAAAAAECAwAEBf/EACURAAMAAgICAgIDAQEAAAAAAAABAgMRITESURMiQWEEMlIzI//aAAwDAQACEQMRAD8As3bjsI2Kcz4WQRTsoWRWuEkt4S1tmHnY1T+H/CHFSNfFTpGnlES7H2LABfsa2pRVb7Vdozh1KxKGcWBJ2UkXFwNSba9BXVLqvqiL1PLGOGdnsDwyPMAqdDJIbux997+iigHHPiIdVwqW/wDEkGvuqf6/aqqMYcRiUOLlYqzqHYnwqTrboo9tt6uk3C2ZMREYsIsLKRhCrICXzWVuYTcm1ib+1W8FPZHzb6Klwvt5iIJg80jSxMRzFbWw6ug6Eb2G9qsXb3AhSuPjGaF1WPFKut4z/hzj1QnfyPpWecYwTxO0Uq5XXQg+1xtoRYitB+E/FhNh3wctm5XdAbUNC98oI6gd5PYCta0/JBjlaZn/ABTDGNyLgg2KkbFTqGHoRU7gnFoIcs0iyy4iM3jUsBELeFmPi0PQaaCiHarsdi8OckETYjDAkwlRmeNTrymXxEA7HXShPDOwPEcSe9H+zp1aXQ29Ix3r+9qLyLQFD2A+JcSzOzsbu7FjbqzG5sPc7Vpnwm7PTxczETApzQoVDuFW9iw6E5jpRfs12AwmBHNciSRRcyykAL5lQdFH6+teeNfEGKO64dea22Y91B7dW/QetJuq6H0p7LrVG7T9uSl0wy3OxkYafyL1/iOnoaXZHt3z5OTiAqyNflsoIVrC+Qgk97QkedqBdpuEmKQwdLNJhm+aO93gJ+ZCdPNSNzWiEq1Rqp+O0VPHYx5GLyOXY7ljf/Y9Kn4Ls7I8RnlZcPDYlXluM5toI0Hea/mP1qLwviYw7lzDHK1rJzLkI1xZ8uzEeRqLxTisuIfmTOzt5nYDyUDRR6CrsihiGdo3WRDZ1IZT6jz9Oh9Ca2ThGPWaJJl0DjUeTbEH1BBH0rEMRiFUamtW+GOBlGELSgrzHeRVO4Vjpp0vv9anbRSUyx8Qw2dLjxLqPUdRXjhOLuKmRaG3UUOx0HLkDr4WP2bqP71pe/qxaWn5B6HDLnVxcFQQAD3dd+5tf1GtEVNB8DiLiicbVGkVlj9dryK9Ug4q7SFKsYVerUwjsC2YAAXIa+lvUHUH7iu4efMiuRluAbH12/361tGFMG0KkeoI3+o2P3qJh8czyWC9y2YGxBK2FnBvaxNxbfS/WiFQ8RgAVYIeWW3Kga76H01OxB13orX5A9j8EodQwvYi4vpXs00JCDlK2QJfPcBbg2y2vcaa+VQMHxFmdwQLKrMQARls3cGcnK2Zbm4ta3rW0bZIODy96MDMdCXLEldbLn1IsTeveAw3LQKTmbdm11Y7nXX/ANqdglDKrC9mAYXFjYi+or3WbZkkdpAVyuk0AnLUqE4zixV2UC4Gl8rnprqNN6VN4MTzRn3/AMw8TFKJJbPDezxqoFlv4kPiuPIk3o124wqnl4+LvRMix4jLreFtYph6xs17/Kx8qzvFm4IPWrv8I+Lh4ZcFLZuV4Qdbwvfu+wOYW8itXySpapE8b8lplI4rAUcg9Oo6joR6Ea0XPFsFLh4ExKzq+HUoFiyZXBN73bwk9TXO2/A5cGcojeXDgkwyAFsqHXkyEXsVN7E7gjW96q3DuD43FtbD4d7fOwKIP52sD9Lmi8k62BQ+iT2p7QftEzzOAt7AKDeyqLAX66DerH8H+GzNiHxRUrDy+WpOme7ZrjzA8/WjPZX4TRxkSYxufJvkF+WD6g6v9dPSrTxXtThcKMgId105cdjb0LbL/X0qTp1wimkuWWEVXO03a6LC3VRzJR+UaKp/fbz9Br7VA7Odv48RNyZUETMbRnNmDHfKSQLN/Wqx2q4a0OKkha5SdnxGGY/O2s+HJ8795fehMfbVBqvruSEuLxHE8THFJJbMTYbIgALMQg3IAO+vrUHiuHjZc2FhnMSZg8z3YN6kKuVLa9eutReGcRbDYiOZRcxte3mNmX6qSPrWgLjWOJixMOKiXh4UB4i4UIoXvxtB1Ynbrc/fob10RXJlcjEEMpKspDKRuGBuCPYitcwhXiuAQ3ySjVWG8c6XUkel7j1VqyfiMyGSRkGWMu5QeSliVH2tV4+DUjscQQPwiyWPQuEyuR9Av2pMnseClcelMcrLOnKmHjXoT86E7q29xUfhXDMTi2y4aJmHznRB7udPoLmvoqbDI/jRXttmUN9rihfHOPQYRe/4rd2NLZvTTZR6mk+Sq4Q3ilyVTsn8M4oSJcSRPMNQLdxT+6p3PqfsKOcZ7X4XDXUNzHGmWOxt7tsP6+lUPtB2wnxN1vy4/kQnUfvNu36D0quE06xf6FeT0a/wnj8WLTPH3XXxodx6+o9aJvGHUqdj18j0NYpwniTYeZZV6aMPmU7r/vqBWxcMxauqspurAMp9DrS1OujJ77GcFIVYo24NjR7DyUJ4rBoJF3Gje3Q/Sn+H4i9Gvstgn6vQaQ04KjxtTwNQZZHuugVwVyWTKL5S3otr287X1+mtAJzEwK65WFxUDiHDmkkRiQ0aWYowvdl1Ur0BvY3/AHR61JOPS4FzcgGwViQCbAsAO7sd7bHyqVRTaA9MD4PFTBGeS7EBTlUHLdj4R3M/d0udd726UTw8hZQSLX10II9wRuDvXZoQwsb/AEJU/dSDTTZkBsAUVQFRB3ri9wCTa1rWGmxrNpmW0SKiY3Ah0yq2QdQALHUXVl6g2sbWOp1qEmIZM0h8LsqqrO1lYliWd3HcGoGUCwsPOiGBxPMQOBa9+t9iRcHqNND1FqOmuTbT4HxXK9V5tShEKTKCLHUHcUpHABJNgBck+XnUPC4ksHkBzR3/AA7W1AFiQ2gsWBtf3vrRSNs7Hw1FFlLqNTZXYAXNzYX01JpU7g8SJEDLexuNehVipGmm4Oo0pUdsGkfPGMxaqNTRn4SxSzY/moDyo0dXbpd8tkv1PdB/96ndl/hLNMRJxB8i78lDdj6PINF9lv7itPaXCcPiVO5CgHdRRqfZBqfenvI64Qkwp5YZWhXHePQ4VbyNdj4UXVj9Og9TpQ3gvbnDYibkgPG5vk5mUB7bhbE621saqfbHCuuLlR9ed+Ph288qKksHuuVWHo1LEfbVDVX13I3jO0eKx8ogjIiVyQFDZb6XOeTc6A6D7GgfGcPBEOXG7ySqSJGtljFrgqqnvGx6m21Cv2lkcMpsykMpHQg3Bq5cF7R43E4gGKNEhzgzARqI7acxpZCN7XO/lXTrx66OfvsoOKBOoJDAhlI3DA3BHqCAfpWsYPLxjhq5iEnXZhvHiI9Mw62O/qrVmnaGWI4iYw25Wdsltst+np5elqsfwcxrftGIjW/LKRufIPdlv7lco/lpMvspj9FX4vIQ7LMOXOhyzJ0zfOvmrCx+tB/2gu4SJGkc7KoJP2GtfRfF+z2FxRBxEEchGgZh3gPLMNbelMxYHB4CMsqRYdOpAAJPlpqx9NTSfK3wN8aRmPZn4YzTESY08tN+Up7x/jYaKPQa+orS3mwuAiVSUhQDuoN7fuoNTVT4v25lmfk4KNhmNg1szt/Cmy+5ufaqnx7hGKhtJiUYZzbOzB7nyLAnX0PlRWNv+zA7S6Nd4Jx+DFAmFrlT3lIsw8jby9ayji0D3lSX/HhcrL++rsWinHowIB8iKD8M4q+FmSeO5KHvKPzIfGnuRt6gVovbXCLLFFxGAczIn4oX/Nwri7fVL5x9aP8Azr9G/vJmcleL1M4jh8raHMpAZGH5lbVWH0/W9MYIx8xOcG5WYZ8ps2W/esbHW1XIjDVcvh9xmxOHY7ktHfz3ZPrq3/m9KiYzsVMJnCFRhhZ1xEjBY+WwupzdTbSwG4qsxyFHDK1irXDDzBuCPMXH1pHqkOuDfsM4Ye+hH9aFFDFJl6bqfSmezPFxPEsg0vo4+VxoR7X2PUEGjPEMLzE08S6r/cfWop+L0x6W1tEjCy3FTUaq9w3E0bheludBitolrXhJSWKlSLbHcEehGx9Db61Ex+MC2S7h21GXKNjqM0nd+m9qaxJcpHFISGdQpeIi+a3e7hHg9R59KRIdsZ/Z82aePxtmdAwUMXEZjVc99U0uB13valhc0SNdmMhssec95yQurRg28ZOoAsPSnMRFzCgCq6oQCQUMdtM4KElgwA7ttrjXevWGfmsmbK4K8y1geWSRy7PvmILX9jt1cQKLtrv1t5101BxaOBIVckvbIvdGXSzBDpcnU6nf0qFESjsECwqy5u8L2WPQuwDDvMX89kBOulIp2O3oK4jDq4swvuOo0O406Hyr3GoAAAAAAAA0AA2AFNYKUvGjMLFlUkajUi+x1HtT1Z+giNdArgFJ2sL6n0FAwjUTEYEEWUmO+a+QLY5t7qwIJ9bX/WoseKyozl1VnclVkYjKNBltvewuQOrWp7DcSVlTP+G7gHI24ubC9wLXO1wCfK+lNpoXaZ5XmRgJHECiAKp5gGgAA0IrlEKVDf6DoonHu3TNdMMMg/5jDvH+Fdl9zc+goBxrg8scSYiRg5kIzG5LKWUMocnqQfpQbENqa0PFYZefNBPIiwzrDHGma751RQrqoByi4IudyBXXpR0c+3fZkfEr+JCVdSGRhuGU3Uj2IBrVoCvGOGxupEc4syN/y8RHoR/CTcHzVqzTjsISWVACArstmIJFiRqRofpVh+DXEcuJnw4uUZFm9nByN91yfakze0Pj9Fc4owLMWXlyBissZ0KSDxAfuncHyNCZ+L5EKCRshNyoY5SfMjYmt47RdicJjW5kqMslgDJG2ViBsG6Nb1FMcG+H+AwpzpEGca55TnI9QW0X6AUjzcDfFyZJ2d7FYzHEMVMEHzuLEj9xDqfc2HvWydnezuH4fDljsqjV3ci5PVnc0M4726hiuuHAlfbNtGPqNX+mnrVD47xDEykNiDJrqoYFV/kS1uu+/rRUVXYHcz0bDw/icM4JhlSTKbHKb296yntVLJJJMZSeZFK6MpOiozFoGQbZWjy6+YN9ar/DONSYOdcRHchTaVPnjPiFvMDUeo9a0bttw8Sxpj8OOZljtKq/5uGbvG1t2S+cfzVkvjszfnJmuG4jJDn5blC6lGI0JUkEi+42G1WngzYSeKPhyyYjNK/NMmRAvN5ei5CScgsb23Ot7VUcfCAQVOZGGZGHVTsfepeE7SNBFkhSOOQgq04BMpBOwYmyaad0DarUTQOxcWR2Q2JVmU22upIJHppWjfCPimeKXDnURMMt/kkXNl9gxYe1qzThWBxGNk5eGQt8znRF9Wb+29bV2H7JLgISubPI5zSPtdrdB0A6Co5KTKRLRRu0PAP2eR8MB3O9NhT/AOHe8sHuhNx+6RQHhWNjhcvJAs5t3A5IUNfxMo8Yt0NbJ2s4IcTBlQ5ZoyJYH+WRdgf3WF1PoxrHOKwg2kVSgYsGQ7xyqcskR9mB+lPira0Lc6ewtxLtAMZg2XEOFnhcPDZbK6N3WiCqLDLuCfvvVUpGuVRLQpZew3GOTNy2P4cpCn0fZG+vgPunlWvYKa4t1FfPgP8AvbT36e9a72N4wZ4QzG8kZ5cnrYAhv5lZW9LkVLJI8sMcTg5b8xfC2/o3/eiOAmuL17ZFkQqdmH+zQPmSxuFUKcujK1wTtZlbYadCNb7ikX2WgteL2WgAHcA9dfTUUzisJdZCvjcAEknwi10B/KCL7dTeo2ExpaVkABVVUk9Qx2X17uvpcedT8NiFcXU3sbG4IIPkQdQdRv51NpopwwPiZ3jksAqZgpsCM2VTlRIwVKs9yxPkMo9aLyYbuWzFLFWLJlW+Ugm9wRY2sfQmpFQpoHVW5Td5nzHmEtoRYql/DsLCxG+mtbewa0QsUOZncASIcpWRSrBUQBmVADfmFg2w6rrpanMN+I68zJJ3OYe6pEbMRkVG63Gbf5QdLgVHkfllhnZGZRKfAZJJD3FRRbKcoRRZR1X1uaw6WUXABsCwUWGa2tvrRb0gLk93rhNeq4BSDna5TWJmKqSFLncKCoJ87ZiB+tCo5ykHdsJ5GzBCCO+7bFDYhRY3PkpNFIDYTnwquQSNQCAwJDAHcBhqL2FQsTgyCxv3C6yvYd45AuVB0tdB9NOt6Z472lgwoPMa7WvlFr/9qxvtj8UJJrpF3U8l2+rdaeU+30K2nwjSOKdoEErAFWF9/wBqnToPyKhA+lKvnWTicrEkudfKlR84/YPjv2aTj3VgHXwtfQ7qQbMjDzBuPpQbF8QCklm197mtW7X/AA1XFSNLBMcO7m7jLmRm6vYEFWPW29D+CfBvDoQ2KlbEH5AOWn1AJZvuB6U7zrQqxcmYcMweKx8nLwsZYXsznRF/ifYew1rauwXYhOHoSW5k72zvaw02VR0Ua1Px/GMJgEESKLqO7DCALe9tEHvr71R+Odq8TOCM3JT5IiQf5pdGP0sPSkU3k5HdTBrArMO2fFZZWdCxEaSPEYxpYodDJ8xZcri+lmFh1qr8F7RvgMQsgJ5DELOm/d+cD5l39QCOtXzt3w8WGLTWJlVMRbWy/wCViB/ATYn5W8lozKi+QN+c8FC4dxY4dmZUVpMtkZhfltcd9VOhNrgX2vf3OYzickvCS2IcyMcTliLatYJdtfLxD61UsfGUYg7j/dx6Ud/+JoEw2HjWDmSwq5vLrGru5ZmEYPfO1s233q9LkjJWJDWkfCDi5aKTCsbmAgp/9KS7KP5SGX2ArMOI8VknlJ1lmkOyjVja1gqjyHTyrVfhf2SlwqvNPpLLl7g1yqt7KT1OpvUsrTK400Re0PwxZ3ZsJMkaMS3KcNlUk3blst7KTrltp08qb4N8Iowc2LmM37iXRPqb5j9x7VpwrOO1fbSRgVw/4cd5E5g8bFHMb2+QZlPrax0qc+V8DvU8lh4hxjB8OQRKFDKO7DEBf620X3P61QOOdtcTPcBuTGfyRkgn+KXxH6ZR6UCw8Ekz5I0aR2Oygkk9Sf7k0fh7MxRHJiXaXEEHLhcNZ3BtoZJPCtt7frVlEz32SdNi7Gdq2w0qxyMTBIwBuScjHQMPIXsD736Ub7e8GCucQNIpiqT+SS+GKf2OiN/L61nnEsE8TtFMtnXuutwdxe1xpsf1rVOw/EVxmCMM3fKgwShvzKVGVj/EjKfe/lQvh+SDPK0zJsTEVYqRYgkEUzVm7S9lcZFJZYXxCbJJGMxKjw8xRqGA0JtY208h54R8PcbOQZQMNH1zWZyPRAbD6n6U7uQKGVcvdgigs7aKqi5J8gBWs/Dzs5JhoWM2kkrZ2Ua5RlCqt/MAC9GOzfY/DYMfhpdz4pH7zn+boPQWFHTUavZRToiQyZGy/avPHcP3FlHQ5W9Qdv8AfrXjEOC2nSmOMY/Jh2U63IPTpqd/ShK+y0CumNcLh5akQWW7ZirXynSxA6pfTb5dq9vBKgWOMyM1mLMDIv4jEZZWkNw6oLjKzXsALHSoPBcYGCsL2YAi4INiLi4O1WnDPT3wxY5RMeQKpJvYC5sCTp5KNT7CuYfEK65lNxcjYggg2IIOoII2ND5MAVQLAwjAZmK6gMWJJBfxLdje4+1Q8RzFmiw8QaOMkSM6AtezFpA8jg6sbDS7HMSSLWMVKZTZYKVdrlKMK9dNNTTKilnYKo6k2H3rPu1vxQigBWCzN8x//Vdz7mipbA6SLNxXicayI82VYUvIjghg72yi1tRYFvcka6VmvbL4mLmtCASpujELnXSxsw8IOvrrWece7UzYliSxAJPvrqdtt+lArXqnkp6FUN9k7inF5Z2Jdib9L/1PWoAFe1SpCQAeL7Depvb7KcLojZaVEAT0UW+lKtoHkfXlUXtP2mkYOsDZEDyRFh4y0bFHF/yDMDtrsbi9CeD9s5YcQizyF4JGCEtqUZjZXB+XNYEbWN9LVM7Z8K5UxkUfhYkjN5JiVWyt6CRRlP7yDzp8cpXqhv5GOo4KvwySLnLz2tGLu2/esCctxrdjpf13p7tZhUVkmhFoJ1zoBspGjp9D/X0oBiyQSKn4bjKfscuGlBJDCSAgA5X2YG50Uj+prqfeziXQDxYzAg1pnwk4tzsI2FkszYc8og65oWF4rjyy3X+WsnxuNVRqa0X4NcImUzYmRSiyiNEDCxKpfv28tbD2qObTLY9oh9q+wuLjY/ssfPh/y7ModF6RuHYZgNgwJ0tfXUjuE/DDGzm+IZcOnUXDv9lOUe5J9q3AVVu0nbFYS0cK8yQXBY35aEbgndiPIbWIJB0qaqq4Q7Uzyc4J2YwXDIy4yqdmmkILN6ZvX5V+1CeNfEC11wyf/ckH6rH/AOr7VS+K8VkmfPK5dtbE7AHoqjRR7VAmDhQ5VgrXCsVIU23AbY1acKX9iVZG+i6dku3kpxAhxTBllOVHsq5XPhU5QBZth6286idsuD8jEMBph8UxeM9I8Ta7p6LIBf3v5VRcQLjX9Nx5EHzG9a3wGdOKcOMU/jty5CN1lSxWVfI+Fx/FS0vCtoafstMznhPEGgkKmSWKN+5NyiA+UHYE7G/96m4ztYVUxYKMYWI+Jgbyv6vKdR7D70I7RRSYeQx4kZZV0z7LKBtKhOhuNx0O9ROF8OxGKNsNC0g+fZB7yHT6C5qjc9iKWMzTWuSfUk/1NaJ8I8BKBNOwKxyctYwdMwTN37eRzW9bVI7L/DKOMrLiyJpBqEH+Gp9j4z6nT0rQkQAWFRvJspM6PaCvRIqPLOBuaHz44nbSpqWx29BKSYDehmJxN9qivMepoZxPjEcQOZrHe3X39B6mqTBOrCLzhar3FmbEghWsoPldW11Tfw2uLjzNDsXxNpVd2BEaGxRSLudDbP18VrDrpVhwWGBIXQHLcLpe217eVXUqeWRdOugTDDM+LQEMIEtJmU5RdR4Wtv3jfXoNutXqPGIsYe+ZTlC5SDmLGwC62N/emsHw4DpT0/CrxiOMrHHlKFAilcp+VdLEdOmuxqV0mViWkEsNKGUEXF+hBU/VWFxT4oD+zNJModOXyyCrgZmZEYEAT7KGvqhFyCw21ojxXisWHTPM4UdB1Poo61Frngon7Jt6qnart1BhAQCHkHQHuj+Jv7Cs77bfFF5LxwXRNrA6n+Jh/QVl+LxbyG7m/wDT6Cm0p7NzXRae1Pb+fFN4jl6dAP4V/uap7uWNySSep1pAU7HFf28zSumxlKkaC09HB1Og/X6CpEUXl9z/AGFOKuuneb/e56VkjOjxGlthb1O9e4o7+EX/AHjt/wB6mQYAkjPr5KP9OtHY+EOEJUWNtB1/02qs42yVZEgEvDD1Jv72/SlR3/hc/wCWNWXoXUBj6sL70qf416E+T9hLiCh1KtqCCD7HQ1pPYrFrxDhxhxHedL4ebXUlLZJAejFcjg9CfSsz4njULuyqI0JJVb3yi+guat3wZjdmxU9iIXMSITszRhgzD7qL/u26VHIez/MScJvsq/bLBzYWQrMjHylCnJIOj32DEbruDfpYkTwrs/j8YbQQMqf8yS6J75iLt/KDX0fQnjfH4cMO+bvbRF1Y+p+Uep/Wt8tVwjy/CVyVDsn8LYMORLiD+0TDUZhZFPmqHc+rX+lGuL9tMNBdI/x5BpljtlB8ml8I9hc+lVbG8XxWPk5SnKhueWhyrlA1aWTdgOuw9KGcV4K8UQlVo5Ib5c8LZlU+TaC1POL/AExXk/yXDsr28XEzGCZFhlOsdmLK9hcrcgd4DX1ANV3tPgDDPJCdQxkxEB+ZHcvNF/EjuSP3XFUfHlrq8ZyyIwdG8mU3U/f+prWyq8X4dFKhEc1hJE3/AC51urKeuW+ZT5g38qz/APO9roy+86Zk2IfWifEu1Us2FiwrBAkeWxAOY5QVW+ttATsNaF8Rk77BlMcisVkjOhRx4h7dR6GhcmJFwBdmOgABJJ8gBqas2uyaT6JLvV2+DkjtNiWF+VaJb9C6hr29cpUfQUP7NfDjEYkh8VeCHflj/EYeR+Qfr7VrnCuFRYeNYoUCIugA/r6n1NQu98FZnRKeNWFmUMPIgEfY16CgbAD2rhNQ58eBoNTUktj7JbuBQ/E4/otQZ8QWOpqHNigL+m/p7npVZgR0TJJr1AxWPVBckAeZ/t50Fx3HrnLGMx8/yj/1UxgsC0hzuSx6X/sOlXnH+WRrJ+ESJuJySm0d1X5j4voOlcwXDnDj8POrWBa92BO5ZW3X2P0o7w/g9rUcj4cCpU3AIINiQdfIjUH1rVkU8IE42+WVTB4BZmzaxJC+5K8s5DtJGSCja5htplOu1GMJgVEhxEiqsSoXLsyOt1tkkibdQEz328Wx1NEf+DlSrDNMc2ZuYygkhbRnRQtl8rbm+pFTcC0cavGzqWjBklHQcws5Nui3zWHkKhV76LTGhSYkLlCqZCwLALl8It3rsQLagb6397SMPOrhSp8ShwOuUi4OXfrQ7EujF2lLwLylz3ZAGiLNYMdSh8Q0INm3uNMf7d9uHzNBCvLszFpLWkfNcDKd0TIQoG9tNKTW0NvkvfbX4kQ4TNHCRLMNCd0Q+RI3b0H1rEuP9pp8U5aR2JPX+w8h6CoeIwTqA0v4YOqg+I+ybgeptUJm8hR3rgZJPlnm1dVacihJ3/39alqoX/T/ALUuhmyPDhid6khAPU+W5p+PDu37o/WiOFwIAJAGmrEnbyLGqTBKrIEWFZt+6PIb/f8A0ohHhwhRALFzZfvqf71YeFcNQgMCH9RtcGxFvSrFheElrabVdY0lsg8m3oE8P4Sq7DXzO/3o5w3ACQBlIZTsVII+hFSouAskcgAeXOSSpfKwVhYrE2mX0Fx7iua4WNQSsbHO0mVUkltcjDq0a+IkWUsAdVt1uGd66FWPfLCacLFqVHcJExRC6gOVUsBsGsMwHsb0qj8jK/Gig9l/hXJIVl4i2m4w6H9JZB/0r9+laXPicPhI1DFIkUWVQOg6JGouQPQVW+M9r2N1hHLX52HfP8KHRPdrn90VXo8M8weRnVEvZ5ZWOrdFzasxt0G1QUN8s9NYqv7WzRcDxvDzBTHMjh75bHcr4lsfzCxuu+lZhxxGDzI/+LHIxc/OkjF4pb9QVOX0KEdKE8NcrLJBmsspMkTD8s8YuSv8Srm94x51a+Jg4vCri0W88IaOeMXu8YP4qAdSpGdP/wCqpC8Hs488NU4YD7H45FxOSQ2SZHgJ8s9rG/uAPrUrstBJFjJMDMDklWSNx0sELLKPtof3vSqjjLXupDKQCpGxU6g1LxPbPFcrlNOcuXLey58vymS2a31q1I55BmIO+t/X+9XT4MY858XB+QGOUejOpDj2JUGqVwTg2Kx7ZcOlkvZpWBCDzsfzH0H1tWz9jeyceAiKqSzsc0jtuze3QDoKllpMrEtEjjfZPCYts88IL2AzqWRiBsCyEX+te+D9l8Jhf8CFEPVvEx93a7H70YpjEYlU3NR2ynA7aomJxir6mhuL4oW0XQUOkl8zTzHsR2TcTjmb0FQnmt7+VD+IcUSPxGx6KNWP06fWgM+Nlm0HcQ9Buf4mq84yNZEgvxDjSr3R3m+VT/1N09hQh+ZMe+dOiLoo/wBamcN4MT0sKtPDuDgdKo3MEvtYB4ZwEtbS1WZeBIwAN1K+FlJUj1BH9DcHrRfDYQKKgcSU4WLNCrEFgMgu2XQ6xqdBc5RYkKN7dDCsrp6RecalDWHmXmsS7IkEZEme6Zi35ihsCoC+ICxLWB0Iorw/GiQO2VkVGK5nsL2AJa19ACSNbEEG4FqjSkpFFHITK0lo2JurtmtnK5RYWBZraaKfKmMVwQZYsPCy8pNJY2a/cY3uUG7GzAEkWzEgE7TemUW0WBB1Gxob2i4nDBC3NPiVgFBAZtNbE6AC+rGwHU0N7Sdr4sMCid+W+QKATZtgoUas23dHpcgEGqTxTDKt8RxeQgkBlwiMDK9tVMzCwRfJRa3SxvdZn8sLr8IYafGcUlYQeBbZ537saBb65rAFgCdQLi5IVdWIftF+w4aNYsI37RjVJP7QwBUsd1iUnXrY66kam+kTtB2xnxaiGJVw+FXRYo+6tul/nPvp6UL4fwws4EatLKdbKCT72GtvXQetV5YukiqTzPIxdiWJ1JJpkHoP0q08f7LSwzWlXJnAkCqQ1sxNxcXAswOlza4qTw/gFvy29/7nelWOqGeSZK9g8A53OUfr/wBqM4HhRPgW56sf9f7CjeD4Tmfu/wCWwDqR3TcA6EehB1qaeHuZFflOojU5u7YlrhUiWQnKysW6bWF7VacaRGsjfQzguCgDXvGpv/w0xUCMXGYFgzupYAWX8QXIsbG3pVh4ZFy3dJ8gKCM3W9ryZ/wwDcswCX03DA2FWvAYdHUMhDKdiNdjY/qCKarlCTNPsz7CcKaO8WdueAnLVSbySOAXna+rRgmx6AIfMVoUeFVAS1lAFyToABuSTsKIR4e1QZuE5Y0WO7hZeayyOSWF2bLna+zlWA27lqi72VUaJOCKOoaNldTsykEaaHUetShCNDYXGx/0oNLBIO6jEYmRmlOQ/hoDZbyXFmUKoUC12IJGXUrYFX7/AO+lI2OhvLSqUFrlJ5DaMww2ChkhZ5JDG3NEasdUBKFhn6gGxF+mlO4nhrth1wzFY54ndwrsAsqP+ZHOhI2/0qDw7jKxYaZo2GZ2ieHMtyDdg5sRZWUXGuxoFjuMTSJy5JC65i/esxzHchjqPa9qseqpunw+NjvHcBylTLKjYgNnshzKhUgx3caFswNwOlWH4ecZWXFSckMY3RXcWNo5RplJ87WH8l+tUOOSSWQQ4dDLMdlXYfvOdlUeZrauxfAf2PCxwkhmF2cjq7sWa3pc6UlUc38xS2udtFd7Q/DJZnZ8POYAxLFCmdQSbkpZgVBOttR5WrnBfhPhoiGxDtiW8m7sf/4wdf5ia0IV4dwNzak8m+Dk0jxBAqKFVQqgWAAAAHkAKU0wUXJtQ3G8ZA0XU0DxGLZjcmmmG+xXaQWxvGOifehMs5OpNRJJwATcBRuxNgPrQTF8cvpCMx+dhp/Kv9zV5x+iNZA3isaqDMzBR5nr7LuaAYrjTubRAoPmPiPt8tR4ME8jZnJZvM/2qy8L4D1YVXSnsj5OugDgOEFzfUk7k63+tWnhvA7WuKN4PhgXaicUFqleb0VjD7IeGwQHSp8cIHtTgjpnG4lEskikq5CElbpdzkVW9yQNuorndNl0khYnBqxDkHOo7pU5W88t+oPkdKHriGaV5UV8qR+HLIpd2/IVbTu5b3A/Pbzu1xKGRGWOLOI7Zgo5pzuWA5YlRgYlUC+9u9tZbV5xfEELiMhjGu0maRHOVSC6y6AjNZPFqX+5SA2SE5VhI7BHbOylXcqCwymYIw/DPesSRoSbnU3q2Hx07RyJCY0XMTPi2uiKBoBnNizW10AYlie5e5i9o+LxRG06szkKseBhYlrJ4f2iVb5QLlso1719Lmq7LhcbxIqH7sC6JFCRHAg2F5bFPTuCRvMCmAdxvauHDsU4crTYg3VsVIozW+WCO1o1+lz111qv4Tg+IxkhYh55Ce8dwDp43JCg7eJs3oavvDOyGEgA5siOxLKEzcuMsGylTqXksSFOYlb/AJRtVlwTOIwrxpFYkCOM91VG2oA/2dqKRvJIqPC+wccdjiZLnrHGT9jJbN/5QnuaO/tCwpkgjWNfJRa58yBufUk1PaEt6CvcPC7mqrxXZKnVdFVmwckrZm1I0Fxt7VJh7OlgRcqT1Frj1FwRVyiwAHSlgJFdS1ioDtH3ralWKkggkEXFZ5vRli9lSj4I0EJjMfOLCS7CPPdibjmRX1zXN7G2nQU5g8K8cBjZUKR5ElVgSWllKuYYbMMirzUVT3ug/Lc3hIaZk4ZGWLhQJNw1r2bLlD5diwGl97aXqXyFfArmL7PxyS5IsoeJHuHEhIacALiFkvdnAjZbk33Fx1mZC2JQB5TlBQizply3JkY+CRZLKLEdQRYg2fOHeKGUSvZ5Xa80aOw1ACloxqgCjILMbWBzXNEODx/gLcOMwvlYsStxsC/eA6gHUXt0pXQUh6aVUUs5CgWuTpubAffSvUEiuoZSGU7EbUJMKKYYoCrmDNaN5Wv4LBi5DEsubY9Hv5Vz9lcMkcbOJVJklkFxGOY5dwYzdXLG4A3Ua3H5hoOw5avSCuWpy1IxkKlSpUAmQY7sHxAPI0SQ8t2vyzLqG2LqctteovrSwfw0xDBnxcojRQW5cBzOwAvbmEWUnbQH6VscotTLGm82yiyWp8U+CncK4MIF5WDWKNcoYspLhnPejZ5dHJ7hBvmBDLpZja2A6a2B6+V/Q1CxfEo4xYW9hVex3F2frYUyl0QdJB3G8XVNBqaAYviLPudPKhxkubC5PkKg47iaR6Mc7/Ih/wCp+n0q040iVZAiZb7anr5D3PSheM40i6J+K3p4B7n830oViMRLNo3dToi6D6+f1opwvghNri1WUpdkXbfCBrRyTm7kt5DZR7CiHAOzcwdzKwKE3QAWIG+9/cfQVbuH8GC20o3BhQOlJeVLoeMbfYJwXDkUgaAnYXF/tRmHCgU3iODxySRysDnjvlIYjcEEWB9dfOwvppUjH4tYYzI9yotfKLnfWw62308jXPVtl1KQ8qV7Arzh5Q6hhexF9RY/UU7apjiUUNTh5WQu7GUDM6hrlla9wFUHJoLgHKDtqd6Jk1ygmZoAcwwkvlyGQFzGMzLGikF5GRL55CWAOXe/WxJreKwxxUwADQRaZea3eJdicyxA/hBibBSQTYb7Ve8VgUktnW9rjcjQ2upsRdTYXU6GwodhsByHklNrXlkYoGLuGsVVkG+RVCqBcmwtbUGir8iOQPheyOFjmAZWeRwzm6llJUrmLm2Um5BGe+tyAKkYjGBjHoY4iz8uUSFXsiNdytrCMqG1v1U2FxYtxDiAWJXDImbKRziU0IvbLbNm6WtQM4SJkiAGWVhE3IlkN1juJDAL+Hw3tbvcsA6DQp/lgf6Ii4Iy81YTG0MhRDIGuViVRmiy2uWJLtcn/NJ1trYlwte+HYJlzvJbPI2cgahQFCKoNhewUXPmT0tU4R1nZlJFTDVIjhtTqrXpqR0OkDeJHwRBnRpCwV48hKlVzXIa+nS9jrba4odioHCRwcuN4wFTmcsygPqtjBmuuhBzEkam9usnD5zfEoTIXj/DikKqRds2VJF0ynfUG+VdbVFTELhw+JkXIX/DyCPkoCCzl5Xa99S34mx2UEnVkKzuExjo8UMQZ4lywhnUkuYyyTNzc1gUCg6r3je3oYwuOV2Kd5XUXKMCpy3sGHQqfME+Wh0qBA6pEuIkjEUrqWYqGdYy+uZgLW0y5jptqeteeJIIImU5meayvMwuMx7ueRh4VUEkDRdLC16z5CuA5Uc4RTKJdc4UoO81spIY9y+Um4Gtr09FHlULcmwAuTcmwtck7n1pmDGxuSqOrFdwD5Gx97EEadaQYAzJJhoVkkCFcOp2bxO5yviHLAW0Z2Kgm5c67UU7PyyPAryMWZyzi6ZCqk91MlriwtvfW+p3ojSUUzewJaPSivVKlSDnKVKu1jHjGYkAVV+KcWbUA2qTxTCTC9ibeYBb/p1/Sqvi4yLmRmttZUYa+V3tV8UIjdsUs9z5k/X9Ki43GJF/iNY/Iurn36L9aiSY537kIEYNhe92a4vbP7a2Fcw3ZuQm7Dfz1roU+zndeiDiOJSS91fw0P5V3P8AE25qRw7gbHppVn4d2aC71YsLw8L0oVkU9GWOq7AXDOBBdxVgw2BA6VNjhp4JXPWRsvONIajitT6rXQK9WqTZTQgK6VvpXBXqgE5aofCmns/PCA5rJkJN1t1BG/8Ar0tU0V01thOVy1QX4bfECfmOLKVKC2U7WNrb+LXfvbjan8djkhXPKwVb2ub7nYaeew8yQNyK2vQNj9drgN6VYJDxHDkaQS6rILDMpsSoN8jdCup31FzYi9Q4eHyZsrBQnOaZmBJZzmJiW1u7lGQHX/LAGh0MXpUdsGkcy1yvVIUDCAoXxZTKeQrvGWRnzAKylb5WR/zAG42ynex0NT8ZOI0ZyCQqliBa9gLm1yBt5mhsKPCJJbPiC2QgZVWXKF0QglVNrk6AG7NoTTT7A/RF4rC0zCB41RCMqTBDJa63YxkaQkZdGbyW1zpXZZRPyxMsbQy55FQg51RFzLMZM3qoNgLcwC51v4/4muFgSy5pZc8gWxjUuTdl7wBHeYKFsWPkdSFioIQvKAVJWMWdRzGj8QbkNKBZFa5AXS+Yd03sXFHVh/aWWzqYUdXyNG6OBlBEZU2BQ6G5XbTW1xJwMBaZpgGiQ3GU3BkO3MdDou2mgYjfSwqH/wAOyRiEJmldncMDIFjAJyky3DWRWCqoIJ6BRcgpNgA8IilZ3FlDNmyMxUg5i0drEkX0tSsKI/E1ij5jmQRSSx8sMzGwyhsrBb2GXNckD3oZxDEPhY1mdEUIiwRqhLhFNizWspckoihBroNdTaTIDO8hgeN1eNYS4e5jF2L2SxBLBgRqLlRfQCmuFYkyNFlkzZg5kj7pSOIAqkbC1xIGyjU3JEnQWBQGFuE8zkxmVs0hUMxsF1bW1gBa17bA6a1NUVwCvdI2OhVykaVAYVKlSrAHLVGnwitYkA2Nx6G1r/YmlSoJhaAp7PLn2upv8p3N3zKRrc9RtYeVSEhO6hcitlsdyAcrNe9hbXSxvb1rtKq+bfZLwS6JGDKOMybbbW9akhKVKta1TRsb8pTPQWuilSpBz1auUqVAx2lSpVjHaVdpVgnKaxOGSQWdQw31F9fMeRrlKsY9SMFUnYKCfoB6e1QuCcTM8edozGQzKVJDaqSpsR6g0qVMlxsXfIQpUqVKMcvXqlSrGB/E8G8mXK9lDKWQjuuFbMAWHeGoHmDaxBoW+Jklx/JJYJFaU5GyixWyrINC12zHQkd0C2t65Sp56YjJE4jl5r4hVaKCQ5GsfyqC+ZQTmAbTbXLtsTDlmCwmdmDYbmftN1BzveTNGrKwFgjZNb3IjUWFKlTIDCPCMM6s7m6xsFyxmRpDmuxZyzeG+YDKLju13G8N/DmCElpSGYM7WPhDIt75AyqRp8167SpN8jaIRWTnMXPJzR5myWLLFCSEQGxGYtJIxIGgAA86J8JdmhjZvEyqxOgJuLgnLpe1r20vXaVF9AXZOQV2lSpChylSpVgCpUqVY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2" name="Picture 8" descr="http://nebula.wsimg.com/240678ded6d028c751e028a23e41c6d3?AccessKeyId=9752A30A928B008B39A0&amp;disposition=0&amp;alloworigin=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29400" y="3276600"/>
            <a:ext cx="2445565" cy="2438400"/>
          </a:xfrm>
          <a:prstGeom prst="rect">
            <a:avLst/>
          </a:prstGeom>
          <a:noFill/>
        </p:spPr>
      </p:pic>
      <p:pic>
        <p:nvPicPr>
          <p:cNvPr id="26636" name="Picture 12" descr="http://www.changemakers.com/sites/default/files/changemakers_innovation/profile_images/investment.jpg"/>
          <p:cNvPicPr>
            <a:picLocks noChangeAspect="1" noChangeArrowheads="1"/>
          </p:cNvPicPr>
          <p:nvPr/>
        </p:nvPicPr>
        <p:blipFill>
          <a:blip r:embed="rId9"/>
          <a:srcRect/>
          <a:stretch>
            <a:fillRect/>
          </a:stretch>
        </p:blipFill>
        <p:spPr bwMode="auto">
          <a:xfrm>
            <a:off x="6273800" y="1447800"/>
            <a:ext cx="2794000" cy="1676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sp>
        <p:nvSpPr>
          <p:cNvPr id="16" name="Title 15"/>
          <p:cNvSpPr>
            <a:spLocks noGrp="1"/>
          </p:cNvSpPr>
          <p:nvPr>
            <p:ph type="title"/>
          </p:nvPr>
        </p:nvSpPr>
        <p:spPr>
          <a:xfrm>
            <a:off x="457200" y="533400"/>
            <a:ext cx="8229600" cy="884238"/>
          </a:xfrm>
        </p:spPr>
        <p:txBody>
          <a:bodyPr>
            <a:normAutofit/>
          </a:bodyPr>
          <a:lstStyle/>
          <a:p>
            <a:r>
              <a:rPr lang="id-ID" b="1" dirty="0" smtClean="0"/>
              <a:t>TOURISM &amp; SME’s </a:t>
            </a:r>
            <a:r>
              <a:rPr lang="en-US" b="1" dirty="0" smtClean="0"/>
              <a:t>Inter-</a:t>
            </a:r>
            <a:r>
              <a:rPr lang="id-ID" b="1" dirty="0" smtClean="0"/>
              <a:t>RELATION</a:t>
            </a:r>
            <a:endParaRPr lang="en-US" dirty="0"/>
          </a:p>
        </p:txBody>
      </p:sp>
      <p:pic>
        <p:nvPicPr>
          <p:cNvPr id="18" name="Picture 17"/>
          <p:cNvPicPr/>
          <p:nvPr/>
        </p:nvPicPr>
        <p:blipFill>
          <a:blip r:embed="rId3"/>
          <a:stretch>
            <a:fillRect/>
          </a:stretch>
        </p:blipFill>
        <p:spPr>
          <a:xfrm>
            <a:off x="1066800" y="1371600"/>
            <a:ext cx="6858000" cy="4572000"/>
          </a:xfrm>
          <a:prstGeom prst="rect">
            <a:avLst/>
          </a:prstGeo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0" y="533400"/>
            <a:ext cx="8991600" cy="1143000"/>
          </a:xfrm>
        </p:spPr>
        <p:txBody>
          <a:bodyPr>
            <a:normAutofit/>
          </a:bodyPr>
          <a:lstStyle/>
          <a:p>
            <a:r>
              <a:rPr lang="en-US" sz="3200" b="1" dirty="0" smtClean="0"/>
              <a:t>FOCUS  STRATEGY</a:t>
            </a:r>
            <a:br>
              <a:rPr lang="en-US" sz="3200" b="1" dirty="0" smtClean="0"/>
            </a:br>
            <a:r>
              <a:rPr lang="en-US" sz="3200" b="1" dirty="0" smtClean="0"/>
              <a:t>IN PROMOTING SME’s ROLE IN TOURISM</a:t>
            </a:r>
            <a:endParaRPr lang="en-US" sz="3200" b="1" dirty="0"/>
          </a:p>
        </p:txBody>
      </p:sp>
      <p:sp>
        <p:nvSpPr>
          <p:cNvPr id="6" name="Content Placeholder 2"/>
          <p:cNvSpPr>
            <a:spLocks noGrp="1"/>
          </p:cNvSpPr>
          <p:nvPr>
            <p:ph idx="1"/>
          </p:nvPr>
        </p:nvSpPr>
        <p:spPr>
          <a:xfrm>
            <a:off x="152400" y="1828800"/>
            <a:ext cx="6096000" cy="3962400"/>
          </a:xfrm>
        </p:spPr>
        <p:txBody>
          <a:bodyPr>
            <a:normAutofit fontScale="92500"/>
          </a:bodyPr>
          <a:lstStyle/>
          <a:p>
            <a:pPr lvl="0"/>
            <a:r>
              <a:rPr lang="en-US" b="1" dirty="0" smtClean="0"/>
              <a:t>To increase the size and performance of the tourism sector as a whole</a:t>
            </a:r>
            <a:r>
              <a:rPr lang="en-US" dirty="0" smtClean="0"/>
              <a:t> (size of the cake) –</a:t>
            </a:r>
            <a:br>
              <a:rPr lang="en-US" dirty="0" smtClean="0"/>
            </a:br>
            <a:endParaRPr lang="en-US" dirty="0" smtClean="0"/>
          </a:p>
          <a:p>
            <a:pPr lvl="0"/>
            <a:r>
              <a:rPr lang="en-US" b="1" dirty="0" smtClean="0"/>
              <a:t>To increase the proportion of spending in the sector that reaches the SMEs </a:t>
            </a:r>
            <a:r>
              <a:rPr lang="en-US" dirty="0" smtClean="0"/>
              <a:t>(share of the cake) </a:t>
            </a:r>
            <a:br>
              <a:rPr lang="en-US" dirty="0" smtClean="0"/>
            </a:br>
            <a:endParaRPr lang="en-US" dirty="0" smtClean="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4" name="Title 1"/>
          <p:cNvSpPr txBox="1">
            <a:spLocks/>
          </p:cNvSpPr>
          <p:nvPr/>
        </p:nvSpPr>
        <p:spPr>
          <a:xfrm>
            <a:off x="152400" y="5791200"/>
            <a:ext cx="8839200" cy="685800"/>
          </a:xfrm>
          <a:prstGeom prst="rect">
            <a:avLst/>
          </a:prstGeom>
        </p:spPr>
        <p:txBody>
          <a:bodyPr vert="horz" lIns="91440" tIns="45720" rIns="91440" bIns="45720" rtlCol="0" anchor="ctr">
            <a:normAutofit/>
          </a:bodyPr>
          <a:lstStyle/>
          <a:p>
            <a:r>
              <a:rPr lang="en-US" sz="1400" i="1" dirty="0" smtClean="0"/>
              <a:t>*Adapted from: Manual on Tourism and Poverty Alleviation, Practical Steps for Destinations. UNWTO and SNV 2010</a:t>
            </a:r>
            <a:endParaRPr lang="en-US" sz="1400" dirty="0" smtClean="0"/>
          </a:p>
        </p:txBody>
      </p:sp>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23554" name="Picture 2" descr="http://social-media.co.uk/wp-content/uploads/2012/05/seo-for-travel-companies-300x300.jpg"/>
          <p:cNvPicPr>
            <a:picLocks noChangeAspect="1" noChangeArrowheads="1"/>
          </p:cNvPicPr>
          <p:nvPr/>
        </p:nvPicPr>
        <p:blipFill>
          <a:blip r:embed="rId8"/>
          <a:srcRect l="18667" r="22667"/>
          <a:stretch>
            <a:fillRect/>
          </a:stretch>
        </p:blipFill>
        <p:spPr bwMode="auto">
          <a:xfrm>
            <a:off x="7010400" y="1524000"/>
            <a:ext cx="1385824" cy="2362200"/>
          </a:xfrm>
          <a:prstGeom prst="rect">
            <a:avLst/>
          </a:prstGeom>
          <a:noFill/>
        </p:spPr>
      </p:pic>
      <p:pic>
        <p:nvPicPr>
          <p:cNvPr id="23556" name="Picture 4" descr="http://moonofthesouth.com/wp-content/uploads/2013/03/a-sme-pic.jpg"/>
          <p:cNvPicPr>
            <a:picLocks noChangeAspect="1" noChangeArrowheads="1"/>
          </p:cNvPicPr>
          <p:nvPr/>
        </p:nvPicPr>
        <p:blipFill>
          <a:blip r:embed="rId9"/>
          <a:srcRect/>
          <a:stretch>
            <a:fillRect/>
          </a:stretch>
        </p:blipFill>
        <p:spPr bwMode="auto">
          <a:xfrm>
            <a:off x="6275087" y="3810001"/>
            <a:ext cx="2516172" cy="1676400"/>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14" name="Title 13"/>
          <p:cNvSpPr>
            <a:spLocks noGrp="1"/>
          </p:cNvSpPr>
          <p:nvPr>
            <p:ph type="title"/>
          </p:nvPr>
        </p:nvSpPr>
        <p:spPr>
          <a:xfrm>
            <a:off x="457200" y="1066800"/>
            <a:ext cx="8229600" cy="1676400"/>
          </a:xfrm>
        </p:spPr>
        <p:txBody>
          <a:bodyPr>
            <a:normAutofit fontScale="90000"/>
          </a:bodyPr>
          <a:lstStyle/>
          <a:p>
            <a:r>
              <a:rPr lang="en-US" b="1" dirty="0" smtClean="0"/>
              <a:t>FOCUS STRATEGY 1</a:t>
            </a:r>
            <a:br>
              <a:rPr lang="en-US" b="1" dirty="0" smtClean="0"/>
            </a:br>
            <a:r>
              <a:rPr lang="en-US" b="1" dirty="0" smtClean="0"/>
              <a:t>To increase the size and performance of the tourism sector as a whole</a:t>
            </a:r>
            <a:r>
              <a:rPr lang="en-US" dirty="0" smtClean="0"/>
              <a:t> </a:t>
            </a:r>
            <a:endParaRPr lang="en-US" dirty="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5" name="Rectangle 14"/>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16" name="Picture 15" descr="pagaruyung.jpg"/>
          <p:cNvPicPr>
            <a:picLocks noChangeAspect="1"/>
          </p:cNvPicPr>
          <p:nvPr/>
        </p:nvPicPr>
        <p:blipFill>
          <a:blip r:embed="rId8"/>
          <a:stretch>
            <a:fillRect/>
          </a:stretch>
        </p:blipFill>
        <p:spPr>
          <a:xfrm>
            <a:off x="4635500" y="3403600"/>
            <a:ext cx="3250406" cy="1676400"/>
          </a:xfrm>
          <a:prstGeom prst="rect">
            <a:avLst/>
          </a:prstGeom>
        </p:spPr>
      </p:pic>
      <p:pic>
        <p:nvPicPr>
          <p:cNvPr id="17" name="Picture 16" descr="Batam.jpg"/>
          <p:cNvPicPr>
            <a:picLocks noChangeAspect="1"/>
          </p:cNvPicPr>
          <p:nvPr/>
        </p:nvPicPr>
        <p:blipFill>
          <a:blip r:embed="rId9"/>
          <a:stretch>
            <a:fillRect/>
          </a:stretch>
        </p:blipFill>
        <p:spPr>
          <a:xfrm>
            <a:off x="1447800" y="3429000"/>
            <a:ext cx="3131794" cy="1676400"/>
          </a:xfrm>
          <a:prstGeom prst="rect">
            <a:avLst/>
          </a:prstGeom>
        </p:spPr>
      </p:pic>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mp3-01.jpg"/>
          <p:cNvPicPr>
            <a:picLocks noChangeAspect="1"/>
          </p:cNvPicPr>
          <p:nvPr/>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457200" y="274638"/>
            <a:ext cx="8229600" cy="1143000"/>
          </a:xfrm>
        </p:spPr>
        <p:txBody>
          <a:bodyPr/>
          <a:lstStyle/>
          <a:p>
            <a:r>
              <a:rPr lang="en-US" b="1" dirty="0" smtClean="0"/>
              <a:t>ISLAMIC TOURISM</a:t>
            </a:r>
            <a:endParaRPr lang="en-US" b="1" dirty="0"/>
          </a:p>
        </p:txBody>
      </p:sp>
      <p:sp>
        <p:nvSpPr>
          <p:cNvPr id="6" name="Content Placeholder 2"/>
          <p:cNvSpPr>
            <a:spLocks noGrp="1"/>
          </p:cNvSpPr>
          <p:nvPr>
            <p:ph idx="1"/>
          </p:nvPr>
        </p:nvSpPr>
        <p:spPr>
          <a:xfrm>
            <a:off x="0" y="1219200"/>
            <a:ext cx="5562600" cy="5257800"/>
          </a:xfrm>
        </p:spPr>
        <p:txBody>
          <a:bodyPr>
            <a:normAutofit/>
          </a:bodyPr>
          <a:lstStyle/>
          <a:p>
            <a:r>
              <a:rPr lang="en-US" sz="2800" b="1" dirty="0" smtClean="0"/>
              <a:t>Booming </a:t>
            </a:r>
            <a:r>
              <a:rPr lang="en-US" sz="2800" b="1" dirty="0" err="1" smtClean="0"/>
              <a:t>Halal</a:t>
            </a:r>
            <a:r>
              <a:rPr lang="en-US" sz="2800" b="1" dirty="0" smtClean="0"/>
              <a:t> Sector Market </a:t>
            </a:r>
            <a:r>
              <a:rPr lang="en-US" sz="2800" b="1" dirty="0" smtClean="0">
                <a:sym typeface="Wingdings" pitchFamily="2" charset="2"/>
              </a:rPr>
              <a:t> Has reached US$4.3 Trillions</a:t>
            </a:r>
            <a:endParaRPr lang="en-US" b="1" dirty="0" smtClean="0">
              <a:sym typeface="Wingdings" pitchFamily="2" charset="2"/>
            </a:endParaRPr>
          </a:p>
          <a:p>
            <a:r>
              <a:rPr lang="en-US" sz="2800" b="1" dirty="0" smtClean="0"/>
              <a:t>A new lucrative phenomenon since early 2000</a:t>
            </a:r>
            <a:endParaRPr lang="en-US" sz="2800" dirty="0" smtClean="0"/>
          </a:p>
          <a:p>
            <a:r>
              <a:rPr lang="en-US" sz="2800" b="1" dirty="0" smtClean="0"/>
              <a:t>GLOBAL TOURISM MARKET (US$ billions, in 2012), Global Muslim  US $137 (12,5% of global Expenditure) – the largest, United States $122, Germany $95, China $89, United Kingdom $65, France $52</a:t>
            </a:r>
            <a:endParaRPr lang="en-US" sz="2800" dirty="0" smtClean="0"/>
          </a:p>
          <a:p>
            <a:endParaRPr lang="en-US" dirty="0"/>
          </a:p>
        </p:txBody>
      </p:sp>
      <p:pic>
        <p:nvPicPr>
          <p:cNvPr id="8" name="Picture 7" descr="budpar.jpg"/>
          <p:cNvPicPr>
            <a:picLocks noChangeAspect="1"/>
          </p:cNvPicPr>
          <p:nvPr/>
        </p:nvPicPr>
        <p:blipFill>
          <a:blip r:embed="rId3"/>
          <a:stretch>
            <a:fillRect/>
          </a:stretch>
        </p:blipFill>
        <p:spPr>
          <a:xfrm>
            <a:off x="5980961" y="6245352"/>
            <a:ext cx="914400" cy="612648"/>
          </a:xfrm>
          <a:prstGeom prst="rect">
            <a:avLst/>
          </a:prstGeom>
        </p:spPr>
      </p:pic>
      <p:grpSp>
        <p:nvGrpSpPr>
          <p:cNvPr id="2" name="Group 27"/>
          <p:cNvGrpSpPr/>
          <p:nvPr/>
        </p:nvGrpSpPr>
        <p:grpSpPr>
          <a:xfrm>
            <a:off x="8077200" y="6172204"/>
            <a:ext cx="990600" cy="679519"/>
            <a:chOff x="3200400" y="4077050"/>
            <a:chExt cx="2590800" cy="1714150"/>
          </a:xfrm>
        </p:grpSpPr>
        <p:pic>
          <p:nvPicPr>
            <p:cNvPr id="10" name="Picture 9" descr="Sofyan Hospitality1.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200400" y="4077050"/>
              <a:ext cx="2590800" cy="1409350"/>
            </a:xfrm>
            <a:prstGeom prst="rect">
              <a:avLst/>
            </a:prstGeom>
          </p:spPr>
        </p:pic>
        <p:pic>
          <p:nvPicPr>
            <p:cNvPr id="11" name="Picture 10" descr="SHMC_2.jpg"/>
            <p:cNvPicPr>
              <a:picLocks noChangeAspect="1"/>
            </p:cNvPicPr>
            <p:nvPr/>
          </p:nvPicPr>
          <p:blipFill>
            <a:blip r:embed="rId5" cstate="print">
              <a:clrChange>
                <a:clrFrom>
                  <a:srgbClr val="FFFFFF"/>
                </a:clrFrom>
                <a:clrTo>
                  <a:srgbClr val="FFFFFF">
                    <a:alpha val="0"/>
                  </a:srgbClr>
                </a:clrTo>
              </a:clrChange>
            </a:blip>
            <a:srcRect l="14210" t="76341" r="16316" b="9025"/>
            <a:stretch>
              <a:fillRect/>
            </a:stretch>
          </p:blipFill>
          <p:spPr>
            <a:xfrm>
              <a:off x="3276600" y="5444836"/>
              <a:ext cx="2286000" cy="346364"/>
            </a:xfrm>
            <a:prstGeom prst="rect">
              <a:avLst/>
            </a:prstGeom>
          </p:spPr>
        </p:pic>
      </p:grpSp>
      <p:pic>
        <p:nvPicPr>
          <p:cNvPr id="12" name="Picture 11" descr="Logo Ahsin.jpg"/>
          <p:cNvPicPr>
            <a:picLocks noChangeAspect="1"/>
          </p:cNvPicPr>
          <p:nvPr/>
        </p:nvPicPr>
        <p:blipFill>
          <a:blip r:embed="rId6" cstate="print"/>
          <a:stretch>
            <a:fillRect/>
          </a:stretch>
        </p:blipFill>
        <p:spPr>
          <a:xfrm>
            <a:off x="6942506" y="6248400"/>
            <a:ext cx="1095857" cy="609600"/>
          </a:xfrm>
          <a:prstGeom prst="rect">
            <a:avLst/>
          </a:prstGeom>
        </p:spPr>
      </p:pic>
      <p:pic>
        <p:nvPicPr>
          <p:cNvPr id="13" name="Picture 12" descr="OIC.jpg"/>
          <p:cNvPicPr>
            <a:picLocks noChangeAspect="1"/>
          </p:cNvPicPr>
          <p:nvPr/>
        </p:nvPicPr>
        <p:blipFill>
          <a:blip r:embed="rId7" cstate="print"/>
          <a:stretch>
            <a:fillRect/>
          </a:stretch>
        </p:blipFill>
        <p:spPr>
          <a:xfrm>
            <a:off x="5029202" y="6248400"/>
            <a:ext cx="875561" cy="609600"/>
          </a:xfrm>
          <a:prstGeom prst="rect">
            <a:avLst/>
          </a:prstGeom>
        </p:spPr>
      </p:pic>
      <p:sp>
        <p:nvSpPr>
          <p:cNvPr id="16" name="Rectangle 15"/>
          <p:cNvSpPr/>
          <p:nvPr/>
        </p:nvSpPr>
        <p:spPr>
          <a:xfrm>
            <a:off x="1" y="6371088"/>
            <a:ext cx="5357818" cy="415498"/>
          </a:xfrm>
          <a:prstGeom prst="rect">
            <a:avLst/>
          </a:prstGeom>
        </p:spPr>
        <p:txBody>
          <a:bodyPr wrap="square">
            <a:spAutoFit/>
          </a:bodyPr>
          <a:lstStyle/>
          <a:p>
            <a:pPr>
              <a:defRPr/>
            </a:pPr>
            <a:endParaRPr lang="en-US" sz="1050" dirty="0"/>
          </a:p>
          <a:p>
            <a:pPr algn="l">
              <a:defRPr/>
            </a:pPr>
            <a:r>
              <a:rPr lang="en-US" sz="1050" dirty="0"/>
              <a:t>Copyright © </a:t>
            </a:r>
            <a:r>
              <a:rPr lang="en-US" sz="1050" dirty="0" smtClean="0"/>
              <a:t>2014  </a:t>
            </a:r>
            <a:r>
              <a:rPr lang="en-US" sz="1050" dirty="0" err="1" smtClean="0"/>
              <a:t>SofyanHospitality</a:t>
            </a:r>
            <a:r>
              <a:rPr lang="en-US" sz="1050" dirty="0" smtClean="0"/>
              <a:t> International| ALL </a:t>
            </a:r>
            <a:r>
              <a:rPr lang="en-US" sz="1050" dirty="0"/>
              <a:t>RIGHTS RESERVED </a:t>
            </a:r>
          </a:p>
        </p:txBody>
      </p:sp>
      <p:pic>
        <p:nvPicPr>
          <p:cNvPr id="20" name="Picture 2"/>
          <p:cNvPicPr>
            <a:picLocks noChangeAspect="1" noChangeArrowheads="1"/>
          </p:cNvPicPr>
          <p:nvPr/>
        </p:nvPicPr>
        <p:blipFill>
          <a:blip r:embed="rId8"/>
          <a:srcRect l="2290" r="2290" b="6533"/>
          <a:stretch>
            <a:fillRect/>
          </a:stretch>
        </p:blipFill>
        <p:spPr bwMode="auto">
          <a:xfrm>
            <a:off x="5867400" y="2743200"/>
            <a:ext cx="2977392" cy="1600200"/>
          </a:xfrm>
          <a:prstGeom prst="rect">
            <a:avLst/>
          </a:prstGeom>
          <a:noFill/>
          <a:ln w="9525">
            <a:noFill/>
            <a:miter lim="800000"/>
            <a:headEnd/>
            <a:tailEnd/>
          </a:ln>
          <a:effectLst/>
        </p:spPr>
      </p:pic>
      <p:pic>
        <p:nvPicPr>
          <p:cNvPr id="21" name="Picture 20" descr="pink beach, ntt copy.jpg"/>
          <p:cNvPicPr>
            <a:picLocks noChangeAspect="1"/>
          </p:cNvPicPr>
          <p:nvPr/>
        </p:nvPicPr>
        <p:blipFill>
          <a:blip r:embed="rId9" cstate="print"/>
          <a:srcRect l="3333" t="2506" r="3333" b="7505"/>
          <a:stretch>
            <a:fillRect/>
          </a:stretch>
        </p:blipFill>
        <p:spPr>
          <a:xfrm>
            <a:off x="5943600" y="4343400"/>
            <a:ext cx="2895600" cy="1616947"/>
          </a:xfrm>
          <a:prstGeom prst="rect">
            <a:avLst/>
          </a:prstGeom>
        </p:spPr>
      </p:pic>
      <p:pic>
        <p:nvPicPr>
          <p:cNvPr id="22" name="Picture 21" descr="masjid-al-azhar-jakarta.jpg"/>
          <p:cNvPicPr>
            <a:picLocks noChangeAspect="1"/>
          </p:cNvPicPr>
          <p:nvPr/>
        </p:nvPicPr>
        <p:blipFill>
          <a:blip r:embed="rId10"/>
          <a:srcRect t="15104" b="12092"/>
          <a:stretch>
            <a:fillRect/>
          </a:stretch>
        </p:blipFill>
        <p:spPr>
          <a:xfrm>
            <a:off x="5943600" y="1219200"/>
            <a:ext cx="2871296" cy="1524000"/>
          </a:xfrm>
          <a:prstGeom prst="rect">
            <a:avLst/>
          </a:prstGeom>
          <a:ln>
            <a:solidFill>
              <a:srgbClr val="FF9900"/>
            </a:solidFill>
          </a:ln>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1552</Words>
  <Application>Microsoft Office PowerPoint</Application>
  <PresentationFormat>On-screen Show (4:3)</PresentationFormat>
  <Paragraphs>224</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Arial Narrow</vt:lpstr>
      <vt:lpstr>Calibri</vt:lpstr>
      <vt:lpstr>Cambria-Bold</vt:lpstr>
      <vt:lpstr>Times New Roman</vt:lpstr>
      <vt:lpstr>Wingdings</vt:lpstr>
      <vt:lpstr>Wingdings 2</vt:lpstr>
      <vt:lpstr>Office Theme</vt:lpstr>
      <vt:lpstr>PROMOTING SME’s ROLE in the TOURISM SECTOR</vt:lpstr>
      <vt:lpstr>TOURISM INDUSTRY</vt:lpstr>
      <vt:lpstr>BOOMING HALAL OR SHARIA COMPLIANT MARKETS</vt:lpstr>
      <vt:lpstr>The Predominance Character of Tourism</vt:lpstr>
      <vt:lpstr>The Predominance Character of SME</vt:lpstr>
      <vt:lpstr>TOURISM &amp; SME’s Inter-RELATION</vt:lpstr>
      <vt:lpstr>FOCUS  STRATEGY IN PROMOTING SME’s ROLE IN TOURISM</vt:lpstr>
      <vt:lpstr>FOCUS STRATEGY 1 To increase the size and performance of the tourism sector as a whole </vt:lpstr>
      <vt:lpstr>ISLAMIC TOURISM</vt:lpstr>
      <vt:lpstr>The Potential of Global Tourism Industry (2012) </vt:lpstr>
      <vt:lpstr>Islamic Tourism</vt:lpstr>
      <vt:lpstr>Australia : Gold Coast – Queensland</vt:lpstr>
      <vt:lpstr>INDONESIA</vt:lpstr>
      <vt:lpstr>PowerPoint Presentation</vt:lpstr>
      <vt:lpstr>Islamic Tourism Enhancement Program</vt:lpstr>
      <vt:lpstr>FOCUS STRATEGY 2 To increase the proportion of spending in the Tourism sector that reaches the SMEs </vt:lpstr>
      <vt:lpstr> INITIATIVES PROGRAMS to PROMOTE SME’s ROLES in TOURISM SECTOR </vt:lpstr>
      <vt:lpstr> INITIATIVES PROGRAMS to PROMOTE SME’s ROLES in TOURISM SECTOR </vt:lpstr>
      <vt:lpstr> INITIATIVES PROGRAMS to PROMOTE SME’s ROLES in TOURISM SECTOR </vt:lpstr>
      <vt:lpstr> INITIATIVES PROGRAMS to PROMOTE SME’s ROLES in TOURISM SECTOR </vt:lpstr>
      <vt:lpstr>CONCLUSIONS</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SME’s ROLE in the TOURISM SECTOR</dc:title>
  <dc:creator>Genuine Windows</dc:creator>
  <cp:lastModifiedBy>Gholamhossein Darzi</cp:lastModifiedBy>
  <cp:revision>172</cp:revision>
  <dcterms:created xsi:type="dcterms:W3CDTF">2014-10-18T06:37:32Z</dcterms:created>
  <dcterms:modified xsi:type="dcterms:W3CDTF">2014-11-02T09:40:16Z</dcterms:modified>
</cp:coreProperties>
</file>