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3" r:id="rId2"/>
    <p:sldId id="298" r:id="rId3"/>
    <p:sldId id="299" r:id="rId4"/>
    <p:sldId id="300" r:id="rId5"/>
    <p:sldId id="292" r:id="rId6"/>
    <p:sldId id="259" r:id="rId7"/>
    <p:sldId id="264" r:id="rId8"/>
    <p:sldId id="297" r:id="rId9"/>
    <p:sldId id="294" r:id="rId10"/>
    <p:sldId id="301" r:id="rId11"/>
    <p:sldId id="270" r:id="rId12"/>
    <p:sldId id="273" r:id="rId13"/>
    <p:sldId id="295" r:id="rId14"/>
    <p:sldId id="302" r:id="rId15"/>
    <p:sldId id="278" r:id="rId16"/>
    <p:sldId id="272" r:id="rId17"/>
    <p:sldId id="303" r:id="rId18"/>
    <p:sldId id="275" r:id="rId19"/>
    <p:sldId id="288" r:id="rId20"/>
    <p:sldId id="307" r:id="rId21"/>
    <p:sldId id="304" r:id="rId22"/>
    <p:sldId id="305" r:id="rId23"/>
    <p:sldId id="306" r:id="rId24"/>
    <p:sldId id="289" r:id="rId25"/>
    <p:sldId id="287" r:id="rId26"/>
    <p:sldId id="291" r:id="rId27"/>
    <p:sldId id="280" r:id="rId2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66"/>
    <a:srgbClr val="00B0F0"/>
    <a:srgbClr val="391509"/>
    <a:srgbClr val="FFCC66"/>
    <a:srgbClr val="E7E2B9"/>
    <a:srgbClr val="CC6600"/>
    <a:srgbClr val="C00000"/>
    <a:srgbClr val="ECE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753" autoAdjust="0"/>
  </p:normalViewPr>
  <p:slideViewPr>
    <p:cSldViewPr>
      <p:cViewPr varScale="1">
        <p:scale>
          <a:sx n="78" d="100"/>
          <a:sy n="78" d="100"/>
        </p:scale>
        <p:origin x="17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2.1&amp;2.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m\Desktop\tourism%20cd%202014\sent%20to%20nabil%20bey\Tourism%202014%20Figures%20cem2.1&amp;2.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mut\Dropbox\UMUTCAN\SESRIC\Tourism\2013\Tourism%202013%20Figure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2.1&amp;2.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m\Desktop\tourism%20cd%202014\sent%20to%20nabil%20bey\Tourism%202014%20Figures%20cem3.5-3.6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m\Desktop\tourism%20cd%202014\sent%20to%20nabil%20bey\Tourism%202014%20Figures%20cem3.5-3.6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m\Desktop\tourism%20cd%202014\sent%20to%20nabil%20bey\Tourism%202014%20Figures%20cem3.5-3.6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tourism%20cd%202014\sent%20to%20nabil%20bey\Tourism%202014%20Figures%20cem3.5-3.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'2.1'!$A$4</c:f>
              <c:strCache>
                <c:ptCount val="1"/>
                <c:pt idx="0">
                  <c:v>Arrivals (Millions)</c:v>
                </c:pt>
              </c:strCache>
            </c:strRef>
          </c:tx>
          <c:invertIfNegative val="0"/>
          <c:cat>
            <c:numRef>
              <c:f>'2.1'!$E$3:$K$3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'2.1'!$E$4:$K$4</c:f>
              <c:numCache>
                <c:formatCode>General</c:formatCode>
                <c:ptCount val="7"/>
                <c:pt idx="0">
                  <c:v>900</c:v>
                </c:pt>
                <c:pt idx="1">
                  <c:v>919</c:v>
                </c:pt>
                <c:pt idx="2">
                  <c:v>880</c:v>
                </c:pt>
                <c:pt idx="3">
                  <c:v>949</c:v>
                </c:pt>
                <c:pt idx="4">
                  <c:v>995</c:v>
                </c:pt>
                <c:pt idx="5">
                  <c:v>1035</c:v>
                </c:pt>
                <c:pt idx="6">
                  <c:v>1087</c:v>
                </c:pt>
              </c:numCache>
            </c:numRef>
          </c:val>
        </c:ser>
        <c:ser>
          <c:idx val="1"/>
          <c:order val="1"/>
          <c:tx>
            <c:strRef>
              <c:f>'2.1'!$A$5</c:f>
              <c:strCache>
                <c:ptCount val="1"/>
                <c:pt idx="0">
                  <c:v>Receipts (Billion US$)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numRef>
              <c:f>'2.1'!$E$3:$K$3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'2.1'!$E$5:$K$5</c:f>
              <c:numCache>
                <c:formatCode>General</c:formatCode>
                <c:ptCount val="7"/>
                <c:pt idx="0">
                  <c:v>858</c:v>
                </c:pt>
                <c:pt idx="1">
                  <c:v>942</c:v>
                </c:pt>
                <c:pt idx="2">
                  <c:v>852</c:v>
                </c:pt>
                <c:pt idx="3">
                  <c:v>930</c:v>
                </c:pt>
                <c:pt idx="4">
                  <c:v>1042</c:v>
                </c:pt>
                <c:pt idx="5">
                  <c:v>1078</c:v>
                </c:pt>
                <c:pt idx="6">
                  <c:v>1159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1272"/>
        <c:axId val="5167688"/>
      </c:barChart>
      <c:catAx>
        <c:axId val="554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Palatino LT Std Light" pitchFamily="18" charset="0"/>
              </a:defRPr>
            </a:pPr>
            <a:endParaRPr lang="en-US"/>
          </a:p>
        </c:txPr>
        <c:crossAx val="5167688"/>
        <c:crosses val="autoZero"/>
        <c:auto val="1"/>
        <c:lblAlgn val="ctr"/>
        <c:lblOffset val="100"/>
        <c:noMultiLvlLbl val="0"/>
      </c:catAx>
      <c:valAx>
        <c:axId val="51676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Palatino LT Std Light" pitchFamily="18" charset="0"/>
              </a:defRPr>
            </a:pPr>
            <a:endParaRPr lang="en-US"/>
          </a:p>
        </c:txPr>
        <c:crossAx val="554127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t"/>
      <c:layout>
        <c:manualLayout>
          <c:xMode val="edge"/>
          <c:yMode val="edge"/>
          <c:x val="4.999982846576348E-2"/>
          <c:y val="3.7723612654737358E-2"/>
          <c:w val="0.9"/>
          <c:h val="0.1055686884113755"/>
        </c:manualLayout>
      </c:layout>
      <c:overlay val="0"/>
      <c:txPr>
        <a:bodyPr/>
        <a:lstStyle/>
        <a:p>
          <a:pPr>
            <a:defRPr sz="900">
              <a:latin typeface="Palatino LT Std Light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Palatino LT Std Light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'[Tourism 2014 Figures cem3.5-3.6.xlsx]3.2'!$A$15:$A$30</c:f>
              <c:strCache>
                <c:ptCount val="16"/>
                <c:pt idx="0">
                  <c:v>OIC average</c:v>
                </c:pt>
                <c:pt idx="1">
                  <c:v>Benin</c:v>
                </c:pt>
                <c:pt idx="2">
                  <c:v>Yemen</c:v>
                </c:pt>
                <c:pt idx="3">
                  <c:v>Turkey</c:v>
                </c:pt>
                <c:pt idx="4">
                  <c:v>Morocco</c:v>
                </c:pt>
                <c:pt idx="5">
                  <c:v>Uganda</c:v>
                </c:pt>
                <c:pt idx="6">
                  <c:v>Egypt</c:v>
                </c:pt>
                <c:pt idx="7">
                  <c:v>Pakistan</c:v>
                </c:pt>
                <c:pt idx="8">
                  <c:v>Azerbaijan</c:v>
                </c:pt>
                <c:pt idx="9">
                  <c:v>Jordan</c:v>
                </c:pt>
                <c:pt idx="10">
                  <c:v>Indonesia</c:v>
                </c:pt>
                <c:pt idx="11">
                  <c:v>Palestine</c:v>
                </c:pt>
                <c:pt idx="12">
                  <c:v>Oman</c:v>
                </c:pt>
                <c:pt idx="13">
                  <c:v>Maldives</c:v>
                </c:pt>
                <c:pt idx="14">
                  <c:v>Qatar</c:v>
                </c:pt>
                <c:pt idx="15">
                  <c:v>Lebanon</c:v>
                </c:pt>
              </c:strCache>
            </c:strRef>
          </c:cat>
          <c:val>
            <c:numRef>
              <c:f>'[Tourism 2014 Figures cem3.5-3.6.xlsx]3.2'!$B$15:$B$30</c:f>
              <c:numCache>
                <c:formatCode>General</c:formatCode>
                <c:ptCount val="16"/>
                <c:pt idx="0">
                  <c:v>841.06983513620003</c:v>
                </c:pt>
                <c:pt idx="1">
                  <c:v>872.72727272727263</c:v>
                </c:pt>
                <c:pt idx="2">
                  <c:v>900.34071550255533</c:v>
                </c:pt>
                <c:pt idx="3">
                  <c:v>903.38394307804356</c:v>
                </c:pt>
                <c:pt idx="4">
                  <c:v>905.70666666666671</c:v>
                </c:pt>
                <c:pt idx="5">
                  <c:v>923.14118629908103</c:v>
                </c:pt>
                <c:pt idx="6">
                  <c:v>966.68453018935327</c:v>
                </c:pt>
                <c:pt idx="7">
                  <c:v>1049.6894409937888</c:v>
                </c:pt>
                <c:pt idx="8">
                  <c:v>1060.3864734299518</c:v>
                </c:pt>
                <c:pt idx="9">
                  <c:v>1077.6069197501201</c:v>
                </c:pt>
                <c:pt idx="10">
                  <c:v>1176.4047737444057</c:v>
                </c:pt>
                <c:pt idx="11">
                  <c:v>1540.8163265306123</c:v>
                </c:pt>
                <c:pt idx="12">
                  <c:v>1750.9842519685039</c:v>
                </c:pt>
                <c:pt idx="13">
                  <c:v>1981.2108559498956</c:v>
                </c:pt>
                <c:pt idx="14">
                  <c:v>2933.7667614790735</c:v>
                </c:pt>
                <c:pt idx="15">
                  <c:v>4610.5417276720354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372472"/>
        <c:axId val="148372864"/>
        <c:axId val="0"/>
      </c:bar3DChart>
      <c:catAx>
        <c:axId val="148372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Palatino LT Std Light" pitchFamily="18" charset="0"/>
              </a:defRPr>
            </a:pPr>
            <a:endParaRPr lang="en-US"/>
          </a:p>
        </c:txPr>
        <c:crossAx val="148372864"/>
        <c:crosses val="autoZero"/>
        <c:auto val="1"/>
        <c:lblAlgn val="ctr"/>
        <c:lblOffset val="100"/>
        <c:noMultiLvlLbl val="0"/>
      </c:catAx>
      <c:valAx>
        <c:axId val="1483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alatino LT Std Light" pitchFamily="18" charset="0"/>
              </a:defRPr>
            </a:pPr>
            <a:endParaRPr lang="en-US"/>
          </a:p>
        </c:txPr>
        <c:crossAx val="14837247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'[Tourism 2014 Figures cem3.5-3.6.xlsx]3.4'!$N$2:$N$12</c:f>
              <c:strCache>
                <c:ptCount val="11"/>
                <c:pt idx="0">
                  <c:v>Turkey</c:v>
                </c:pt>
                <c:pt idx="1">
                  <c:v>Total OIC Balance</c:v>
                </c:pt>
                <c:pt idx="2">
                  <c:v>Malaysia</c:v>
                </c:pt>
                <c:pt idx="3">
                  <c:v>Egypt</c:v>
                </c:pt>
                <c:pt idx="4">
                  <c:v>Morocco</c:v>
                </c:pt>
                <c:pt idx="5">
                  <c:v>Jordan</c:v>
                </c:pt>
                <c:pt idx="6">
                  <c:v>Tunisia</c:v>
                </c:pt>
                <c:pt idx="7">
                  <c:v>Lebanon</c:v>
                </c:pt>
                <c:pt idx="8">
                  <c:v>Maldives</c:v>
                </c:pt>
                <c:pt idx="9">
                  <c:v>Yemen</c:v>
                </c:pt>
                <c:pt idx="10">
                  <c:v>Bahrain</c:v>
                </c:pt>
              </c:strCache>
            </c:strRef>
          </c:cat>
          <c:val>
            <c:numRef>
              <c:f>'[Tourism 2014 Figures cem3.5-3.6.xlsx]3.4'!$O$2:$O$12</c:f>
              <c:numCache>
                <c:formatCode>0</c:formatCode>
                <c:ptCount val="11"/>
                <c:pt idx="0">
                  <c:v>27645</c:v>
                </c:pt>
                <c:pt idx="1">
                  <c:v>25873.709999999977</c:v>
                </c:pt>
                <c:pt idx="2">
                  <c:v>8706</c:v>
                </c:pt>
                <c:pt idx="3">
                  <c:v>7786</c:v>
                </c:pt>
                <c:pt idx="4">
                  <c:v>6396</c:v>
                </c:pt>
                <c:pt idx="5">
                  <c:v>3228</c:v>
                </c:pt>
                <c:pt idx="6">
                  <c:v>2258</c:v>
                </c:pt>
                <c:pt idx="7">
                  <c:v>2173</c:v>
                </c:pt>
                <c:pt idx="8">
                  <c:v>1628</c:v>
                </c:pt>
                <c:pt idx="9">
                  <c:v>1057</c:v>
                </c:pt>
                <c:pt idx="10">
                  <c:v>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373648"/>
        <c:axId val="148374040"/>
      </c:barChart>
      <c:catAx>
        <c:axId val="14837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  <a:latin typeface="Palatino LT Std Light" pitchFamily="18" charset="0"/>
              </a:defRPr>
            </a:pPr>
            <a:endParaRPr lang="en-US"/>
          </a:p>
        </c:txPr>
        <c:crossAx val="148374040"/>
        <c:crosses val="autoZero"/>
        <c:auto val="1"/>
        <c:lblAlgn val="ctr"/>
        <c:lblOffset val="100"/>
        <c:noMultiLvlLbl val="0"/>
      </c:catAx>
      <c:valAx>
        <c:axId val="14837404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alatino LT Std Light" pitchFamily="18" charset="0"/>
              </a:defRPr>
            </a:pPr>
            <a:endParaRPr lang="en-US"/>
          </a:p>
        </c:txPr>
        <c:crossAx val="148373648"/>
        <c:crosses val="autoZero"/>
        <c:crossBetween val="between"/>
        <c:dispUnits>
          <c:builtInUnit val="thousands"/>
        </c:dispUnits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15725769637106"/>
          <c:y val="3.5311395488439368E-2"/>
          <c:w val="0.73226055833929848"/>
          <c:h val="0.91171023054541089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74824"/>
        <c:axId val="148204912"/>
      </c:barChart>
      <c:catAx>
        <c:axId val="148374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8204912"/>
        <c:crosses val="autoZero"/>
        <c:auto val="1"/>
        <c:lblAlgn val="ctr"/>
        <c:lblOffset val="100"/>
        <c:noMultiLvlLbl val="0"/>
      </c:catAx>
      <c:valAx>
        <c:axId val="14820491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48374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713093764333761"/>
          <c:y val="1.6745236493346392E-2"/>
          <c:w val="0.6915658995919618"/>
          <c:h val="0.93475556174051522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60.51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'3.5'!$S$46:$S$61</c:f>
              <c:strCache>
                <c:ptCount val="16"/>
                <c:pt idx="0">
                  <c:v>OIC average</c:v>
                </c:pt>
                <c:pt idx="1">
                  <c:v>Uganda</c:v>
                </c:pt>
                <c:pt idx="2">
                  <c:v>Albania</c:v>
                </c:pt>
                <c:pt idx="3">
                  <c:v>Yemen</c:v>
                </c:pt>
                <c:pt idx="4">
                  <c:v>Comoros</c:v>
                </c:pt>
                <c:pt idx="5">
                  <c:v>Turkey</c:v>
                </c:pt>
                <c:pt idx="6">
                  <c:v>Syria</c:v>
                </c:pt>
                <c:pt idx="7">
                  <c:v>Malaysia</c:v>
                </c:pt>
                <c:pt idx="8">
                  <c:v>Egypt</c:v>
                </c:pt>
                <c:pt idx="9">
                  <c:v>Bahrain</c:v>
                </c:pt>
                <c:pt idx="10">
                  <c:v>Tunisia</c:v>
                </c:pt>
                <c:pt idx="11">
                  <c:v>Lebanon</c:v>
                </c:pt>
                <c:pt idx="12">
                  <c:v>Morocco</c:v>
                </c:pt>
                <c:pt idx="13">
                  <c:v>Gambia</c:v>
                </c:pt>
                <c:pt idx="14">
                  <c:v>Jordan</c:v>
                </c:pt>
                <c:pt idx="15">
                  <c:v>Maldives</c:v>
                </c:pt>
              </c:strCache>
            </c:strRef>
          </c:cat>
          <c:val>
            <c:numRef>
              <c:f>'3.5'!$T$46:$T$61</c:f>
              <c:numCache>
                <c:formatCode>0.00</c:formatCode>
                <c:ptCount val="16"/>
                <c:pt idx="0">
                  <c:v>1.8789824561403516</c:v>
                </c:pt>
                <c:pt idx="1">
                  <c:v>2.008</c:v>
                </c:pt>
                <c:pt idx="2">
                  <c:v>2.0580000000000003</c:v>
                </c:pt>
                <c:pt idx="3">
                  <c:v>2.5860000000000003</c:v>
                </c:pt>
                <c:pt idx="4">
                  <c:v>2.7160000000000002</c:v>
                </c:pt>
                <c:pt idx="5">
                  <c:v>3.1919999999999997</c:v>
                </c:pt>
                <c:pt idx="6">
                  <c:v>3.4559999999999995</c:v>
                </c:pt>
                <c:pt idx="7">
                  <c:v>3.9520000000000004</c:v>
                </c:pt>
                <c:pt idx="8">
                  <c:v>4.2119999999999997</c:v>
                </c:pt>
                <c:pt idx="9">
                  <c:v>4.3740000000000006</c:v>
                </c:pt>
                <c:pt idx="10">
                  <c:v>5.9980000000000002</c:v>
                </c:pt>
                <c:pt idx="11">
                  <c:v>6.5299999999999994</c:v>
                </c:pt>
                <c:pt idx="12">
                  <c:v>7.0479999999999992</c:v>
                </c:pt>
                <c:pt idx="13">
                  <c:v>7.9460000000000006</c:v>
                </c:pt>
                <c:pt idx="14">
                  <c:v>9.9740000000000002</c:v>
                </c:pt>
                <c:pt idx="15" formatCode="General">
                  <c:v>60.516000000000005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205696"/>
        <c:axId val="148206088"/>
        <c:axId val="0"/>
      </c:bar3DChart>
      <c:catAx>
        <c:axId val="148205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>
                <a:latin typeface="Palatino LT Std Light" pitchFamily="18" charset="0"/>
              </a:defRPr>
            </a:pPr>
            <a:endParaRPr lang="en-US"/>
          </a:p>
        </c:txPr>
        <c:crossAx val="148206088"/>
        <c:crosses val="autoZero"/>
        <c:auto val="1"/>
        <c:lblAlgn val="ctr"/>
        <c:lblOffset val="100"/>
        <c:noMultiLvlLbl val="0"/>
      </c:catAx>
      <c:valAx>
        <c:axId val="148206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Palatino LT Std Light" pitchFamily="18" charset="0"/>
              </a:defRPr>
            </a:pPr>
            <a:endParaRPr lang="en-US"/>
          </a:p>
        </c:txPr>
        <c:crossAx val="14820569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54841951122159"/>
          <c:y val="2.81803761092464E-2"/>
          <c:w val="0.66273923153505021"/>
          <c:h val="0.9104547335509678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'3.5'!$S$28:$S$43</c:f>
              <c:strCache>
                <c:ptCount val="16"/>
                <c:pt idx="0">
                  <c:v>Maldives</c:v>
                </c:pt>
                <c:pt idx="1">
                  <c:v>Albania</c:v>
                </c:pt>
                <c:pt idx="2">
                  <c:v>Palestine</c:v>
                </c:pt>
                <c:pt idx="3">
                  <c:v>Jordan</c:v>
                </c:pt>
                <c:pt idx="4">
                  <c:v>Lebanon</c:v>
                </c:pt>
                <c:pt idx="5">
                  <c:v>Morocco</c:v>
                </c:pt>
                <c:pt idx="6">
                  <c:v>Gambia</c:v>
                </c:pt>
                <c:pt idx="7">
                  <c:v>Syria</c:v>
                </c:pt>
                <c:pt idx="8">
                  <c:v>Egypt</c:v>
                </c:pt>
                <c:pt idx="9">
                  <c:v>Uganda</c:v>
                </c:pt>
                <c:pt idx="10">
                  <c:v>Kyrgyz R.</c:v>
                </c:pt>
                <c:pt idx="11">
                  <c:v>Turkey</c:v>
                </c:pt>
                <c:pt idx="12">
                  <c:v>Senegal</c:v>
                </c:pt>
                <c:pt idx="13">
                  <c:v>Tunisia</c:v>
                </c:pt>
                <c:pt idx="14">
                  <c:v>Guinea-Bi.</c:v>
                </c:pt>
                <c:pt idx="15">
                  <c:v>OIC average</c:v>
                </c:pt>
              </c:strCache>
            </c:strRef>
          </c:cat>
          <c:val>
            <c:numRef>
              <c:f>'3.5'!$T$28:$T$43</c:f>
              <c:numCache>
                <c:formatCode>0.00</c:formatCode>
                <c:ptCount val="16"/>
                <c:pt idx="0" formatCode="General">
                  <c:v>81.959266616964001</c:v>
                </c:pt>
                <c:pt idx="1">
                  <c:v>54.032575041899989</c:v>
                </c:pt>
                <c:pt idx="2">
                  <c:v>36.408262076655973</c:v>
                </c:pt>
                <c:pt idx="3">
                  <c:v>31.488524253675557</c:v>
                </c:pt>
                <c:pt idx="4">
                  <c:v>30.191001353059068</c:v>
                </c:pt>
                <c:pt idx="5">
                  <c:v>29.479532099180023</c:v>
                </c:pt>
                <c:pt idx="6">
                  <c:v>27.408611519067506</c:v>
                </c:pt>
                <c:pt idx="7">
                  <c:v>24.122108642344539</c:v>
                </c:pt>
                <c:pt idx="8">
                  <c:v>23.696325633800996</c:v>
                </c:pt>
                <c:pt idx="9">
                  <c:v>21.235503591878668</c:v>
                </c:pt>
                <c:pt idx="10">
                  <c:v>19.548318534585025</c:v>
                </c:pt>
                <c:pt idx="11">
                  <c:v>16.31799345793527</c:v>
                </c:pt>
                <c:pt idx="12">
                  <c:v>15.964660601190209</c:v>
                </c:pt>
                <c:pt idx="13">
                  <c:v>14.714388939711863</c:v>
                </c:pt>
                <c:pt idx="14">
                  <c:v>12.648823238472071</c:v>
                </c:pt>
                <c:pt idx="15">
                  <c:v>12.23178988723358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06872"/>
        <c:axId val="148207264"/>
      </c:barChart>
      <c:catAx>
        <c:axId val="148206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Palatino LT Std Light" pitchFamily="18" charset="0"/>
              </a:defRPr>
            </a:pPr>
            <a:endParaRPr lang="en-US"/>
          </a:p>
        </c:txPr>
        <c:crossAx val="148207264"/>
        <c:crosses val="autoZero"/>
        <c:auto val="1"/>
        <c:lblAlgn val="ctr"/>
        <c:lblOffset val="100"/>
        <c:noMultiLvlLbl val="0"/>
      </c:catAx>
      <c:valAx>
        <c:axId val="148207264"/>
        <c:scaling>
          <c:orientation val="minMax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Palatino LT Std Light" pitchFamily="18" charset="0"/>
              </a:defRPr>
            </a:pPr>
            <a:endParaRPr lang="en-US"/>
          </a:p>
        </c:txPr>
        <c:crossAx val="148206872"/>
        <c:crosses val="max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5277777777779"/>
          <c:y val="4.9333680555555919E-2"/>
          <c:w val="0.74545530766987456"/>
          <c:h val="0.69208563369234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'3.6'!$A$4</c:f>
              <c:strCache>
                <c:ptCount val="1"/>
                <c:pt idx="0">
                  <c:v>Intra-OIC Tourist Arrivals (Millions)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'3.6'!$C$26:$G$26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'3.6'!$C$28:$G$28</c:f>
              <c:numCache>
                <c:formatCode>0.0</c:formatCode>
                <c:ptCount val="5"/>
                <c:pt idx="0">
                  <c:v>46.9</c:v>
                </c:pt>
                <c:pt idx="1">
                  <c:v>48.3</c:v>
                </c:pt>
                <c:pt idx="2">
                  <c:v>54.5</c:v>
                </c:pt>
                <c:pt idx="3">
                  <c:v>57</c:v>
                </c:pt>
                <c:pt idx="4">
                  <c:v>46.3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08440"/>
        <c:axId val="148476760"/>
      </c:barChart>
      <c:lineChart>
        <c:grouping val="standard"/>
        <c:varyColors val="0"/>
        <c:ser>
          <c:idx val="1"/>
          <c:order val="1"/>
          <c:tx>
            <c:strRef>
              <c:f>'3.6'!$A$5</c:f>
              <c:strCache>
                <c:ptCount val="1"/>
                <c:pt idx="0">
                  <c:v>Share in Total OIC Arrivals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numRef>
              <c:f>'3.6'!$C$26:$G$26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'3.6'!$C$30:$G$30</c:f>
              <c:numCache>
                <c:formatCode>0.00</c:formatCode>
                <c:ptCount val="5"/>
                <c:pt idx="0">
                  <c:v>34.267906969949301</c:v>
                </c:pt>
                <c:pt idx="1">
                  <c:v>34.695456925802901</c:v>
                </c:pt>
                <c:pt idx="2">
                  <c:v>35.708472599058901</c:v>
                </c:pt>
                <c:pt idx="3">
                  <c:v>35.614958829482823</c:v>
                </c:pt>
                <c:pt idx="4">
                  <c:v>30.781385770278355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77544"/>
        <c:axId val="148477152"/>
      </c:lineChart>
      <c:catAx>
        <c:axId val="148208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476760"/>
        <c:crosses val="autoZero"/>
        <c:auto val="1"/>
        <c:lblAlgn val="ctr"/>
        <c:lblOffset val="100"/>
        <c:noMultiLvlLbl val="0"/>
      </c:catAx>
      <c:valAx>
        <c:axId val="148476760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208440"/>
        <c:crosses val="autoZero"/>
        <c:crossBetween val="between"/>
      </c:valAx>
      <c:valAx>
        <c:axId val="148477152"/>
        <c:scaling>
          <c:orientation val="minMax"/>
          <c:max val="40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477544"/>
        <c:crosses val="max"/>
        <c:crossBetween val="between"/>
        <c:majorUnit val="10"/>
      </c:valAx>
      <c:catAx>
        <c:axId val="148477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77152"/>
        <c:crosses val="autoZero"/>
        <c:auto val="1"/>
        <c:lblAlgn val="ctr"/>
        <c:lblOffset val="100"/>
        <c:noMultiLvlLbl val="0"/>
      </c:cat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1.2477398658501013E-2"/>
          <c:y val="0.84126391528645128"/>
          <c:w val="0.96868401866433362"/>
          <c:h val="0.15873608471354875"/>
        </c:manualLayout>
      </c:layout>
      <c:overlay val="0"/>
    </c:legend>
    <c:plotVisOnly val="1"/>
    <c:dispBlanksAs val="zero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900">
          <a:latin typeface="Palatino LT Std Light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9518810148732"/>
          <c:y val="4.6136528192596615E-2"/>
          <c:w val="0.75037073490813644"/>
          <c:h val="0.70454339759254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'3.6'!$A$36</c:f>
              <c:strCache>
                <c:ptCount val="1"/>
                <c:pt idx="0">
                  <c:v>Intra-OIC Tourism Receipts (Billions)</c:v>
                </c:pt>
              </c:strCache>
            </c:strRef>
          </c:tx>
          <c:invertIfNegative val="0"/>
          <c:cat>
            <c:numRef>
              <c:f>'3.6'!$C$32:$G$32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'3.6'!$C$36:$G$36</c:f>
              <c:numCache>
                <c:formatCode>0.0</c:formatCode>
                <c:ptCount val="5"/>
                <c:pt idx="0">
                  <c:v>29.9</c:v>
                </c:pt>
                <c:pt idx="1">
                  <c:v>33.200000000000003</c:v>
                </c:pt>
                <c:pt idx="2">
                  <c:v>40.799999999999997</c:v>
                </c:pt>
                <c:pt idx="3">
                  <c:v>33.700000000000003</c:v>
                </c:pt>
                <c:pt idx="4">
                  <c:v>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78328"/>
        <c:axId val="148478720"/>
      </c:barChart>
      <c:lineChart>
        <c:grouping val="standard"/>
        <c:varyColors val="0"/>
        <c:ser>
          <c:idx val="2"/>
          <c:order val="1"/>
          <c:tx>
            <c:strRef>
              <c:f>'3.6'!$A$23</c:f>
              <c:strCache>
                <c:ptCount val="1"/>
                <c:pt idx="0">
                  <c:v>Share in Total OIC Receipts</c:v>
                </c:pt>
              </c:strCache>
            </c:strRef>
          </c:tx>
          <c:spPr>
            <a:ln w="3810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circle"/>
            <c:size val="9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marker>
          <c:cat>
            <c:numRef>
              <c:f>'3.6'!$C$32:$G$32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'3.6'!$C$34:$G$34</c:f>
              <c:numCache>
                <c:formatCode>0.0</c:formatCode>
                <c:ptCount val="5"/>
                <c:pt idx="0">
                  <c:v>27.117721748594231</c:v>
                </c:pt>
                <c:pt idx="1">
                  <c:v>30.415464248087584</c:v>
                </c:pt>
                <c:pt idx="2">
                  <c:v>33.874663744146652</c:v>
                </c:pt>
                <c:pt idx="3">
                  <c:v>27.656047400988072</c:v>
                </c:pt>
                <c:pt idx="4">
                  <c:v>24.675976116891313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79504"/>
        <c:axId val="148479112"/>
      </c:lineChart>
      <c:catAx>
        <c:axId val="14847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478720"/>
        <c:crosses val="autoZero"/>
        <c:auto val="1"/>
        <c:lblAlgn val="ctr"/>
        <c:lblOffset val="100"/>
        <c:noMultiLvlLbl val="0"/>
      </c:catAx>
      <c:valAx>
        <c:axId val="148478720"/>
        <c:scaling>
          <c:orientation val="minMax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148478328"/>
        <c:crosses val="autoZero"/>
        <c:crossBetween val="between"/>
      </c:valAx>
      <c:valAx>
        <c:axId val="148479112"/>
        <c:scaling>
          <c:orientation val="minMax"/>
          <c:max val="40"/>
          <c:min val="0"/>
        </c:scaling>
        <c:delete val="0"/>
        <c:axPos val="r"/>
        <c:numFmt formatCode="General" sourceLinked="0"/>
        <c:majorTickMark val="out"/>
        <c:minorTickMark val="none"/>
        <c:tickLblPos val="nextTo"/>
        <c:crossAx val="148479504"/>
        <c:crosses val="max"/>
        <c:crossBetween val="between"/>
        <c:majorUnit val="10"/>
      </c:valAx>
      <c:catAx>
        <c:axId val="148479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79112"/>
        <c:crosses val="autoZero"/>
        <c:auto val="1"/>
        <c:lblAlgn val="ctr"/>
        <c:lblOffset val="100"/>
        <c:noMultiLvlLbl val="0"/>
      </c:cat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5915349405223751"/>
          <c:w val="0.98832414404575264"/>
          <c:h val="0.12472999064772076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900" b="1">
          <a:latin typeface="Palatino LT Std Light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'3.7'!$R$7:$R$16</c:f>
              <c:strCache>
                <c:ptCount val="10"/>
                <c:pt idx="0">
                  <c:v>Saudi Arabia</c:v>
                </c:pt>
                <c:pt idx="1">
                  <c:v>Turkey</c:v>
                </c:pt>
                <c:pt idx="2">
                  <c:v>Malaysia</c:v>
                </c:pt>
                <c:pt idx="3">
                  <c:v>Kazakhstan</c:v>
                </c:pt>
                <c:pt idx="4">
                  <c:v>Kuwait</c:v>
                </c:pt>
                <c:pt idx="5">
                  <c:v>Iran</c:v>
                </c:pt>
                <c:pt idx="6">
                  <c:v>Tunisia</c:v>
                </c:pt>
                <c:pt idx="7">
                  <c:v>Egypt</c:v>
                </c:pt>
                <c:pt idx="8">
                  <c:v>Jordan</c:v>
                </c:pt>
                <c:pt idx="9">
                  <c:v>Indonesia</c:v>
                </c:pt>
              </c:strCache>
            </c:strRef>
          </c:cat>
          <c:val>
            <c:numRef>
              <c:f>'3.7'!$S$7:$S$16</c:f>
              <c:numCache>
                <c:formatCode>General</c:formatCode>
                <c:ptCount val="10"/>
                <c:pt idx="0">
                  <c:v>12230.11</c:v>
                </c:pt>
                <c:pt idx="1">
                  <c:v>5073.45</c:v>
                </c:pt>
                <c:pt idx="2">
                  <c:v>4308.7700000000004</c:v>
                </c:pt>
                <c:pt idx="3">
                  <c:v>4156.45</c:v>
                </c:pt>
                <c:pt idx="4">
                  <c:v>4078.76</c:v>
                </c:pt>
                <c:pt idx="5">
                  <c:v>3050.09</c:v>
                </c:pt>
                <c:pt idx="6">
                  <c:v>2896.86</c:v>
                </c:pt>
                <c:pt idx="7">
                  <c:v>2495.6</c:v>
                </c:pt>
                <c:pt idx="8">
                  <c:v>2135.59</c:v>
                </c:pt>
                <c:pt idx="9">
                  <c:v>1413.79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80288"/>
        <c:axId val="149133712"/>
      </c:barChart>
      <c:catAx>
        <c:axId val="14848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Palatino LT Std Light" pitchFamily="18" charset="0"/>
              </a:defRPr>
            </a:pPr>
            <a:endParaRPr lang="en-US"/>
          </a:p>
        </c:txPr>
        <c:crossAx val="149133712"/>
        <c:crosses val="autoZero"/>
        <c:auto val="1"/>
        <c:lblAlgn val="ctr"/>
        <c:lblOffset val="100"/>
        <c:noMultiLvlLbl val="0"/>
      </c:catAx>
      <c:valAx>
        <c:axId val="14913371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alatino LT Std Light" pitchFamily="18" charset="0"/>
              </a:defRPr>
            </a:pPr>
            <a:endParaRPr lang="en-US"/>
          </a:p>
        </c:txPr>
        <c:crossAx val="148480288"/>
        <c:crosses val="autoZero"/>
        <c:crossBetween val="between"/>
        <c:dispUnits>
          <c:builtInUnit val="thousands"/>
        </c:dispUnits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'3.7'!$U$7:$U$16</c:f>
              <c:strCache>
                <c:ptCount val="10"/>
                <c:pt idx="0">
                  <c:v>Saudi Arabia</c:v>
                </c:pt>
                <c:pt idx="1">
                  <c:v>Turkey</c:v>
                </c:pt>
                <c:pt idx="2">
                  <c:v>Malaysia</c:v>
                </c:pt>
                <c:pt idx="3">
                  <c:v>Lebanon</c:v>
                </c:pt>
                <c:pt idx="4">
                  <c:v>Egypt</c:v>
                </c:pt>
                <c:pt idx="5">
                  <c:v>Jordan</c:v>
                </c:pt>
                <c:pt idx="6">
                  <c:v>Indonesia</c:v>
                </c:pt>
                <c:pt idx="7">
                  <c:v>Tunisia</c:v>
                </c:pt>
                <c:pt idx="8">
                  <c:v>Kazakhstan</c:v>
                </c:pt>
                <c:pt idx="9">
                  <c:v>Qatar</c:v>
                </c:pt>
              </c:strCache>
            </c:strRef>
          </c:cat>
          <c:val>
            <c:numRef>
              <c:f>'3.7'!$V$7:$V$16</c:f>
              <c:numCache>
                <c:formatCode>General</c:formatCode>
                <c:ptCount val="10"/>
                <c:pt idx="0">
                  <c:v>7196.1980947044003</c:v>
                </c:pt>
                <c:pt idx="1">
                  <c:v>4583.2732660092997</c:v>
                </c:pt>
                <c:pt idx="2">
                  <c:v>3485.6749598529946</c:v>
                </c:pt>
                <c:pt idx="3">
                  <c:v>2606.2009224011713</c:v>
                </c:pt>
                <c:pt idx="4">
                  <c:v>2412.4579135405502</c:v>
                </c:pt>
                <c:pt idx="5">
                  <c:v>2301.3265617491593</c:v>
                </c:pt>
                <c:pt idx="6">
                  <c:v>1663.1893050721033</c:v>
                </c:pt>
                <c:pt idx="7">
                  <c:v>1427.0078420168068</c:v>
                </c:pt>
                <c:pt idx="8">
                  <c:v>1359.2551279384231</c:v>
                </c:pt>
                <c:pt idx="9">
                  <c:v>901.39983746444534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34496"/>
        <c:axId val="149134888"/>
      </c:barChart>
      <c:catAx>
        <c:axId val="14913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Palatino LT Std Light" pitchFamily="18" charset="0"/>
              </a:defRPr>
            </a:pPr>
            <a:endParaRPr lang="en-US"/>
          </a:p>
        </c:txPr>
        <c:crossAx val="149134888"/>
        <c:crosses val="autoZero"/>
        <c:auto val="1"/>
        <c:lblAlgn val="ctr"/>
        <c:lblOffset val="100"/>
        <c:noMultiLvlLbl val="0"/>
      </c:catAx>
      <c:valAx>
        <c:axId val="1491348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alatino LT Std Light" pitchFamily="18" charset="0"/>
              </a:defRPr>
            </a:pPr>
            <a:endParaRPr lang="en-US"/>
          </a:p>
        </c:txPr>
        <c:crossAx val="149134496"/>
        <c:crosses val="autoZero"/>
        <c:crossBetween val="between"/>
        <c:dispUnits>
          <c:builtInUnit val="thousands"/>
        </c:dispUnits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40587058771061"/>
          <c:y val="0.20537883269676799"/>
          <c:w val="0.78966746372908569"/>
          <c:h val="0.64039446423311408"/>
        </c:manualLayout>
      </c:layout>
      <c:lineChart>
        <c:grouping val="standard"/>
        <c:varyColors val="0"/>
        <c:ser>
          <c:idx val="0"/>
          <c:order val="0"/>
          <c:tx>
            <c:strRef>
              <c:f>'2.1'!$A$25</c:f>
              <c:strCache>
                <c:ptCount val="1"/>
                <c:pt idx="0">
                  <c:v>Arrivals (% change)</c:v>
                </c:pt>
              </c:strCache>
            </c:strRef>
          </c:tx>
          <c:cat>
            <c:numRef>
              <c:f>'2.1'!$E$24:$K$24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'2.1'!$E$25:$K$25</c:f>
              <c:numCache>
                <c:formatCode>0.0</c:formatCode>
                <c:ptCount val="7"/>
                <c:pt idx="0">
                  <c:v>6.3829787234042552</c:v>
                </c:pt>
                <c:pt idx="1">
                  <c:v>2.1111111111111112</c:v>
                </c:pt>
                <c:pt idx="2">
                  <c:v>-4.2437431991294883</c:v>
                </c:pt>
                <c:pt idx="3">
                  <c:v>7.8409090909090917</c:v>
                </c:pt>
                <c:pt idx="4">
                  <c:v>4.8472075869336138</c:v>
                </c:pt>
                <c:pt idx="5">
                  <c:v>4.0201005025125625</c:v>
                </c:pt>
                <c:pt idx="6">
                  <c:v>5.0241545893719808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'2.1'!$A$26</c:f>
              <c:strCache>
                <c:ptCount val="1"/>
                <c:pt idx="0">
                  <c:v>Receipts (% change)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4"/>
            <c:spPr>
              <a:ln>
                <a:solidFill>
                  <a:srgbClr val="FFC000"/>
                </a:solidFill>
              </a:ln>
            </c:spPr>
          </c:marker>
          <c:cat>
            <c:numRef>
              <c:f>'2.1'!$E$24:$K$24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'2.1'!$E$26:$K$26</c:f>
              <c:numCache>
                <c:formatCode>0.0</c:formatCode>
                <c:ptCount val="7"/>
                <c:pt idx="0">
                  <c:v>15.633423180592992</c:v>
                </c:pt>
                <c:pt idx="1">
                  <c:v>9.79020979020979</c:v>
                </c:pt>
                <c:pt idx="2">
                  <c:v>-9.5541401273885356</c:v>
                </c:pt>
                <c:pt idx="3">
                  <c:v>9.1549295774647899</c:v>
                </c:pt>
                <c:pt idx="4">
                  <c:v>12.043010752688172</c:v>
                </c:pt>
                <c:pt idx="5">
                  <c:v>3.45489443378119</c:v>
                </c:pt>
                <c:pt idx="6">
                  <c:v>7.5139146567718003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60760"/>
        <c:axId val="146777528"/>
      </c:lineChart>
      <c:catAx>
        <c:axId val="147360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Palatino LT Std Light" pitchFamily="18" charset="0"/>
              </a:defRPr>
            </a:pPr>
            <a:endParaRPr lang="en-US"/>
          </a:p>
        </c:txPr>
        <c:crossAx val="146777528"/>
        <c:crosses val="autoZero"/>
        <c:auto val="1"/>
        <c:lblAlgn val="ctr"/>
        <c:lblOffset val="100"/>
        <c:noMultiLvlLbl val="0"/>
      </c:catAx>
      <c:valAx>
        <c:axId val="1467775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Palatino LT Std Light" pitchFamily="18" charset="0"/>
              </a:defRPr>
            </a:pPr>
            <a:endParaRPr lang="en-US"/>
          </a:p>
        </c:txPr>
        <c:crossAx val="147360760"/>
        <c:crosses val="autoZero"/>
        <c:crossBetween val="between"/>
      </c:valAx>
      <c:spPr>
        <a:solidFill>
          <a:srgbClr val="4F81BD">
            <a:lumMod val="20000"/>
            <a:lumOff val="80000"/>
          </a:srgbClr>
        </a:solidFill>
      </c:spPr>
    </c:plotArea>
    <c:legend>
      <c:legendPos val="t"/>
      <c:layout>
        <c:manualLayout>
          <c:xMode val="edge"/>
          <c:yMode val="edge"/>
          <c:x val="1.7769917697873314E-2"/>
          <c:y val="3.7723612654737358E-2"/>
          <c:w val="0.96881713421181737"/>
          <c:h val="0.12364433861150372"/>
        </c:manualLayout>
      </c:layout>
      <c:overlay val="0"/>
      <c:txPr>
        <a:bodyPr/>
        <a:lstStyle/>
        <a:p>
          <a:pPr>
            <a:defRPr sz="900">
              <a:latin typeface="Palatino LT Std Light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06419938092127"/>
          <c:y val="6.0657393769869734E-2"/>
          <c:w val="0.80145026945434128"/>
          <c:h val="0.6304405404143516"/>
        </c:manualLayout>
      </c:layout>
      <c:lineChart>
        <c:grouping val="standard"/>
        <c:varyColors val="0"/>
        <c:ser>
          <c:idx val="0"/>
          <c:order val="0"/>
          <c:tx>
            <c:strRef>
              <c:f>'2.4'!$A$3:$G$3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'2.4'!$H$2:$N$2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'2.4'!$H$3:$N$3</c:f>
              <c:numCache>
                <c:formatCode>0.0</c:formatCode>
                <c:ptCount val="7"/>
                <c:pt idx="0">
                  <c:v>13.888888888888888</c:v>
                </c:pt>
                <c:pt idx="1">
                  <c:v>18.292682926829269</c:v>
                </c:pt>
                <c:pt idx="2">
                  <c:v>2.7491408934707806</c:v>
                </c:pt>
                <c:pt idx="3">
                  <c:v>-6.0200668896320977</c:v>
                </c:pt>
                <c:pt idx="4">
                  <c:v>12.455516014234874</c:v>
                </c:pt>
                <c:pt idx="5">
                  <c:v>3.4810126582278529</c:v>
                </c:pt>
                <c:pt idx="6">
                  <c:v>3.9755351681957096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'2.4'!$A$4:$G$4</c:f>
              <c:strCache>
                <c:ptCount val="1"/>
                <c:pt idx="0">
                  <c:v>Americas</c:v>
                </c:pt>
              </c:strCache>
            </c:strRef>
          </c:tx>
          <c:spPr>
            <a:ln>
              <a:solidFill>
                <a:srgbClr val="E46C0A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'2.4'!$H$2:$N$2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'2.4'!$H$4:$N$4</c:f>
              <c:numCache>
                <c:formatCode>0.0</c:formatCode>
                <c:ptCount val="7"/>
                <c:pt idx="0">
                  <c:v>6.3667820069204071</c:v>
                </c:pt>
                <c:pt idx="1">
                  <c:v>11.450878334417713</c:v>
                </c:pt>
                <c:pt idx="2">
                  <c:v>9.5738470519556191</c:v>
                </c:pt>
                <c:pt idx="3">
                  <c:v>-11.774107618540221</c:v>
                </c:pt>
                <c:pt idx="4">
                  <c:v>10.024154589371978</c:v>
                </c:pt>
                <c:pt idx="5">
                  <c:v>8.6169045005488574</c:v>
                </c:pt>
                <c:pt idx="6">
                  <c:v>7.630116220313286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'2.4'!$A$5:$G$5</c:f>
              <c:strCache>
                <c:ptCount val="1"/>
                <c:pt idx="0">
                  <c:v>Asia &amp; Pacific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'2.4'!$H$2:$N$2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'2.4'!$H$5:$N$5</c:f>
              <c:numCache>
                <c:formatCode>0.0</c:formatCode>
                <c:ptCount val="7"/>
                <c:pt idx="0">
                  <c:v>15.985130111524162</c:v>
                </c:pt>
                <c:pt idx="1">
                  <c:v>19.743589743589752</c:v>
                </c:pt>
                <c:pt idx="2">
                  <c:v>11.884368308351171</c:v>
                </c:pt>
                <c:pt idx="3">
                  <c:v>-2.9665071770334874</c:v>
                </c:pt>
                <c:pt idx="4">
                  <c:v>22.633136094674544</c:v>
                </c:pt>
                <c:pt idx="5">
                  <c:v>20.064334539605966</c:v>
                </c:pt>
                <c:pt idx="6">
                  <c:v>8.5063630274614788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'2.4'!$A$6:$G$6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'2.4'!$H$2:$N$2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'2.4'!$H$6:$N$6</c:f>
              <c:numCache>
                <c:formatCode>0.0</c:formatCode>
                <c:ptCount val="7"/>
                <c:pt idx="0">
                  <c:v>7.7605956471935924</c:v>
                </c:pt>
                <c:pt idx="1">
                  <c:v>15.652404996013814</c:v>
                </c:pt>
                <c:pt idx="2">
                  <c:v>8.6397058823529473</c:v>
                </c:pt>
                <c:pt idx="3">
                  <c:v>-12.774957698815573</c:v>
                </c:pt>
                <c:pt idx="4">
                  <c:v>-1.5033947623666317</c:v>
                </c:pt>
                <c:pt idx="5">
                  <c:v>14.894140817331364</c:v>
                </c:pt>
                <c:pt idx="6">
                  <c:v>-1.8641525605313882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'2.4'!$A$7:$G$7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'2.4'!$H$2:$N$2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'2.4'!$H$7:$N$7</c:f>
              <c:numCache>
                <c:formatCode>0.0</c:formatCode>
                <c:ptCount val="7"/>
                <c:pt idx="0">
                  <c:v>16.34980988593156</c:v>
                </c:pt>
                <c:pt idx="1">
                  <c:v>14.379084967320255</c:v>
                </c:pt>
                <c:pt idx="2">
                  <c:v>22.285714285714278</c:v>
                </c:pt>
                <c:pt idx="3">
                  <c:v>1.1682242990654208</c:v>
                </c:pt>
                <c:pt idx="4">
                  <c:v>16.166281755196309</c:v>
                </c:pt>
                <c:pt idx="5">
                  <c:v>-7.7534791252485062</c:v>
                </c:pt>
                <c:pt idx="6">
                  <c:v>1.2931034482758652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15376"/>
        <c:axId val="147609376"/>
      </c:lineChart>
      <c:catAx>
        <c:axId val="14731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en-US"/>
          </a:p>
        </c:txPr>
        <c:crossAx val="147609376"/>
        <c:crosses val="autoZero"/>
        <c:auto val="1"/>
        <c:lblAlgn val="ctr"/>
        <c:lblOffset val="100"/>
        <c:noMultiLvlLbl val="0"/>
      </c:catAx>
      <c:valAx>
        <c:axId val="1476093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4731537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3.9079748271948801E-3"/>
          <c:y val="0.79637117044136574"/>
          <c:w val="0.98890823274528006"/>
          <c:h val="0.1798804789500850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900">
          <a:latin typeface="Palatino LT Std Light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7489063867016"/>
          <c:y val="7.5861148112930682E-2"/>
          <c:w val="0.85748009623797028"/>
          <c:h val="0.797652168490608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'2.5'!$A$13:$A$18</c:f>
              <c:strCache>
                <c:ptCount val="6"/>
                <c:pt idx="0">
                  <c:v>Asia/Pacific</c:v>
                </c:pt>
                <c:pt idx="1">
                  <c:v>Americas</c:v>
                </c:pt>
                <c:pt idx="2">
                  <c:v>World</c:v>
                </c:pt>
                <c:pt idx="3">
                  <c:v>Middle East</c:v>
                </c:pt>
                <c:pt idx="4">
                  <c:v>Europe</c:v>
                </c:pt>
                <c:pt idx="5">
                  <c:v>Africa</c:v>
                </c:pt>
              </c:strCache>
            </c:strRef>
          </c:cat>
          <c:val>
            <c:numRef>
              <c:f>'2.5'!$B$13:$B$18</c:f>
              <c:numCache>
                <c:formatCode>General</c:formatCode>
                <c:ptCount val="6"/>
                <c:pt idx="0">
                  <c:v>1447</c:v>
                </c:pt>
                <c:pt idx="1">
                  <c:v>1365</c:v>
                </c:pt>
                <c:pt idx="2">
                  <c:v>1066</c:v>
                </c:pt>
                <c:pt idx="3">
                  <c:v>917</c:v>
                </c:pt>
                <c:pt idx="4">
                  <c:v>868</c:v>
                </c:pt>
                <c:pt idx="5">
                  <c:v>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51456"/>
        <c:axId val="147490576"/>
      </c:barChart>
      <c:catAx>
        <c:axId val="14755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47490576"/>
        <c:crosses val="autoZero"/>
        <c:auto val="1"/>
        <c:lblAlgn val="ctr"/>
        <c:lblOffset val="100"/>
        <c:noMultiLvlLbl val="0"/>
      </c:catAx>
      <c:valAx>
        <c:axId val="1474905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755145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effectLst/>
  </c:spPr>
  <c:txPr>
    <a:bodyPr/>
    <a:lstStyle/>
    <a:p>
      <a:pPr>
        <a:defRPr>
          <a:latin typeface="Palatino LT Std Light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42296"/>
        <c:axId val="112541904"/>
      </c:lineChart>
      <c:catAx>
        <c:axId val="112542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541904"/>
        <c:crosses val="autoZero"/>
        <c:auto val="1"/>
        <c:lblAlgn val="ctr"/>
        <c:lblOffset val="100"/>
        <c:noMultiLvlLbl val="0"/>
      </c:catAx>
      <c:valAx>
        <c:axId val="11254190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12542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94727627855388"/>
          <c:y val="0.23295590195634058"/>
          <c:w val="0.67224202082048079"/>
          <c:h val="0.609800428932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'[Tourism 2014 Figures cem3.5-3.6.xlsx]3.1'!$A$3</c:f>
              <c:strCache>
                <c:ptCount val="1"/>
                <c:pt idx="0">
                  <c:v>Arrivals (Millions)</c:v>
                </c:pt>
              </c:strCache>
            </c:strRef>
          </c:tx>
          <c:invertIfNegative val="0"/>
          <c:cat>
            <c:numRef>
              <c:f>'[Tourism 2014 Figures cem3.5-3.6.xlsx]3.1'!$F$37:$J$37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'[Tourism 2014 Figures cem3.5-3.6.xlsx]3.1'!$F$38:$J$38</c:f>
              <c:numCache>
                <c:formatCode>General</c:formatCode>
                <c:ptCount val="5"/>
                <c:pt idx="0">
                  <c:v>155.57499999999999</c:v>
                </c:pt>
                <c:pt idx="1">
                  <c:v>155.89099999999999</c:v>
                </c:pt>
                <c:pt idx="2">
                  <c:v>170.173</c:v>
                </c:pt>
                <c:pt idx="3">
                  <c:v>166.05</c:v>
                </c:pt>
                <c:pt idx="4">
                  <c:v>157.34200000000001</c:v>
                </c:pt>
              </c:numCache>
            </c:numRef>
          </c:val>
        </c:ser>
        <c:ser>
          <c:idx val="1"/>
          <c:order val="1"/>
          <c:tx>
            <c:strRef>
              <c:f>'[Tourism 2014 Figures cem3.5-3.6.xlsx]3.1'!$A$4</c:f>
              <c:strCache>
                <c:ptCount val="1"/>
                <c:pt idx="0">
                  <c:v>Receipts (Billion US$)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numRef>
              <c:f>'[Tourism 2014 Figures cem3.5-3.6.xlsx]3.1'!$F$37:$J$37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'[Tourism 2014 Figures cem3.5-3.6.xlsx]3.1'!$F$39:$J$39</c:f>
              <c:numCache>
                <c:formatCode>General</c:formatCode>
                <c:ptCount val="5"/>
                <c:pt idx="0">
                  <c:v>124.1587</c:v>
                </c:pt>
                <c:pt idx="1">
                  <c:v>121.4808</c:v>
                </c:pt>
                <c:pt idx="2">
                  <c:v>134.03244000000001</c:v>
                </c:pt>
                <c:pt idx="3">
                  <c:v>126.64372</c:v>
                </c:pt>
                <c:pt idx="4">
                  <c:v>132.33561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43472"/>
        <c:axId val="112543864"/>
      </c:barChart>
      <c:lineChart>
        <c:grouping val="standard"/>
        <c:varyColors val="0"/>
        <c:ser>
          <c:idx val="2"/>
          <c:order val="2"/>
          <c:tx>
            <c:strRef>
              <c:f>'[Tourism 2014 Figures cem3.5-3.6.xlsx]3.1'!$A$10</c:f>
              <c:strCache>
                <c:ptCount val="1"/>
                <c:pt idx="0">
                  <c:v>Share in World Arrivals</c:v>
                </c:pt>
              </c:strCache>
            </c:strRef>
          </c:tx>
          <c:spPr>
            <a:ln w="25400"/>
          </c:spPr>
          <c:cat>
            <c:numRef>
              <c:f>'[Tourism 2014 Figures cem3.5-3.6.xlsx]3.1'!$B$47:$F$47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'[Tourism 2014 Figures cem3.5-3.6.xlsx]3.1'!$B$48:$F$48</c:f>
              <c:numCache>
                <c:formatCode>General</c:formatCode>
                <c:ptCount val="5"/>
                <c:pt idx="0">
                  <c:v>16.928726877040262</c:v>
                </c:pt>
                <c:pt idx="1">
                  <c:v>17.714886363636364</c:v>
                </c:pt>
                <c:pt idx="2">
                  <c:v>17.931822971549</c:v>
                </c:pt>
                <c:pt idx="3">
                  <c:v>16.688442211055275</c:v>
                </c:pt>
                <c:pt idx="4">
                  <c:v>15.202125603864735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'[Tourism 2014 Figures cem3.5-3.6.xlsx]3.1'!$A$11</c:f>
              <c:strCache>
                <c:ptCount val="1"/>
                <c:pt idx="0">
                  <c:v>Share in World Receipts</c:v>
                </c:pt>
              </c:strCache>
            </c:strRef>
          </c:tx>
          <c:spPr>
            <a:ln w="25400"/>
          </c:spPr>
          <c:cat>
            <c:numRef>
              <c:f>'[Tourism 2014 Figures cem3.5-3.6.xlsx]3.1'!$B$47:$F$47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'[Tourism 2014 Figures cem3.5-3.6.xlsx]3.1'!$B$49:$F$49</c:f>
              <c:numCache>
                <c:formatCode>General</c:formatCode>
                <c:ptCount val="5"/>
                <c:pt idx="0">
                  <c:v>13.180329087048833</c:v>
                </c:pt>
                <c:pt idx="1">
                  <c:v>14.258309859154929</c:v>
                </c:pt>
                <c:pt idx="2">
                  <c:v>14.412090322580646</c:v>
                </c:pt>
                <c:pt idx="3">
                  <c:v>12.153907869481765</c:v>
                </c:pt>
                <c:pt idx="4">
                  <c:v>12.298848513011151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44648"/>
        <c:axId val="112544256"/>
      </c:lineChart>
      <c:catAx>
        <c:axId val="11254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12543864"/>
        <c:crosses val="autoZero"/>
        <c:auto val="1"/>
        <c:lblAlgn val="ctr"/>
        <c:lblOffset val="100"/>
        <c:noMultiLvlLbl val="0"/>
      </c:catAx>
      <c:valAx>
        <c:axId val="1125438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2543472"/>
        <c:crosses val="autoZero"/>
        <c:crossBetween val="between"/>
      </c:valAx>
      <c:valAx>
        <c:axId val="11254425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12544648"/>
        <c:crosses val="max"/>
        <c:crossBetween val="between"/>
      </c:valAx>
      <c:catAx>
        <c:axId val="112544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544256"/>
        <c:crosses val="autoZero"/>
        <c:auto val="1"/>
        <c:lblAlgn val="ctr"/>
        <c:lblOffset val="100"/>
        <c:noMultiLvlLbl val="0"/>
      </c:catAx>
      <c:spPr>
        <a:solidFill>
          <a:schemeClr val="accent1">
            <a:lumMod val="20000"/>
            <a:lumOff val="80000"/>
          </a:schemeClr>
        </a:solidFill>
      </c:spPr>
    </c:plotArea>
    <c:legend>
      <c:legendPos val="t"/>
      <c:layout>
        <c:manualLayout>
          <c:xMode val="edge"/>
          <c:yMode val="edge"/>
          <c:x val="7.2093702608170039E-3"/>
          <c:y val="1.8492841960852994E-2"/>
          <c:w val="0.98130220155845316"/>
          <c:h val="0.16326123726087083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>
          <a:latin typeface="Palatino LT Std Light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40587058771061"/>
          <c:y val="0.23102008883504946"/>
          <c:w val="0.78113293512726545"/>
          <c:h val="0.61475368463557445"/>
        </c:manualLayout>
      </c:layout>
      <c:lineChart>
        <c:grouping val="standard"/>
        <c:varyColors val="0"/>
        <c:ser>
          <c:idx val="0"/>
          <c:order val="0"/>
          <c:tx>
            <c:strRef>
              <c:f>'[Tourism 2014 Figures cem3.5-3.6.xlsx]3.1'!$A$19</c:f>
              <c:strCache>
                <c:ptCount val="1"/>
                <c:pt idx="0">
                  <c:v>Arrivals (% change)</c:v>
                </c:pt>
              </c:strCache>
            </c:strRef>
          </c:tx>
          <c:cat>
            <c:numRef>
              <c:f>'[Tourism 2014 Figures cem3.5-3.6.xlsx]3.1'!$F$37:$J$37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'[Tourism 2014 Figures cem3.5-3.6.xlsx]3.1'!$F$42:$J$42</c:f>
              <c:numCache>
                <c:formatCode>General</c:formatCode>
                <c:ptCount val="5"/>
                <c:pt idx="0">
                  <c:v>13.227802037845693</c:v>
                </c:pt>
                <c:pt idx="1">
                  <c:v>0.20311746745942635</c:v>
                </c:pt>
                <c:pt idx="2">
                  <c:v>9.161529530248707</c:v>
                </c:pt>
                <c:pt idx="3">
                  <c:v>-2.4228285333160904</c:v>
                </c:pt>
                <c:pt idx="4">
                  <c:v>-5.2442035531466411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'[Tourism 2014 Figures cem3.5-3.6.xlsx]3.1'!$A$20</c:f>
              <c:strCache>
                <c:ptCount val="1"/>
                <c:pt idx="0">
                  <c:v>Receipts (% change)</c:v>
                </c:pt>
              </c:strCache>
            </c:strRef>
          </c:tx>
          <c:spPr>
            <a:ln>
              <a:solidFill>
                <a:srgbClr val="FFCC66"/>
              </a:solidFill>
            </a:ln>
          </c:spPr>
          <c:marker>
            <c:spPr>
              <a:solidFill>
                <a:srgbClr val="FFCC66"/>
              </a:solidFill>
              <a:ln>
                <a:solidFill>
                  <a:srgbClr val="FFCC66"/>
                </a:solidFill>
              </a:ln>
            </c:spPr>
          </c:marker>
          <c:cat>
            <c:numRef>
              <c:f>'[Tourism 2014 Figures cem3.5-3.6.xlsx]3.1'!$F$37:$J$37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'[Tourism 2014 Figures cem3.5-3.6.xlsx]3.1'!$F$43:$J$43</c:f>
              <c:numCache>
                <c:formatCode>General</c:formatCode>
                <c:ptCount val="5"/>
                <c:pt idx="0">
                  <c:v>15.068303985171443</c:v>
                </c:pt>
                <c:pt idx="1">
                  <c:v>-2.1568363715148386</c:v>
                </c:pt>
                <c:pt idx="2">
                  <c:v>10.332200644052399</c:v>
                </c:pt>
                <c:pt idx="3">
                  <c:v>-5.5126355977702159</c:v>
                </c:pt>
                <c:pt idx="4">
                  <c:v>4.4944115665585311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45432"/>
        <c:axId val="112545824"/>
      </c:lineChart>
      <c:catAx>
        <c:axId val="11254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 b="1">
                <a:latin typeface="Palatino LT Std Light" pitchFamily="18" charset="0"/>
              </a:defRPr>
            </a:pPr>
            <a:endParaRPr lang="en-US"/>
          </a:p>
        </c:txPr>
        <c:crossAx val="112545824"/>
        <c:crosses val="autoZero"/>
        <c:auto val="1"/>
        <c:lblAlgn val="ctr"/>
        <c:lblOffset val="100"/>
        <c:noMultiLvlLbl val="0"/>
      </c:catAx>
      <c:valAx>
        <c:axId val="112545824"/>
        <c:scaling>
          <c:orientation val="minMax"/>
          <c:max val="3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Palatino LT Std Light" pitchFamily="18" charset="0"/>
              </a:defRPr>
            </a:pPr>
            <a:endParaRPr lang="en-US"/>
          </a:p>
        </c:txPr>
        <c:crossAx val="112545432"/>
        <c:crosses val="autoZero"/>
        <c:crossBetween val="between"/>
        <c:majorUnit val="10"/>
      </c:valAx>
      <c:spPr>
        <a:solidFill>
          <a:srgbClr val="4F81BD">
            <a:lumMod val="20000"/>
            <a:lumOff val="80000"/>
          </a:srgbClr>
        </a:solidFill>
      </c:spPr>
    </c:plotArea>
    <c:legend>
      <c:legendPos val="t"/>
      <c:layout>
        <c:manualLayout>
          <c:xMode val="edge"/>
          <c:yMode val="edge"/>
          <c:x val="1.7769917697873314E-2"/>
          <c:y val="3.7723612654737358E-2"/>
          <c:w val="0.96881713421181737"/>
          <c:h val="0.12364433861150372"/>
        </c:manualLayout>
      </c:layout>
      <c:overlay val="0"/>
      <c:txPr>
        <a:bodyPr/>
        <a:lstStyle/>
        <a:p>
          <a:pPr>
            <a:defRPr sz="900">
              <a:latin typeface="Palatino LT Std Light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'[Tourism 2014 Figures cem3.5-3.6.xlsx]3.3'!$A$43:$A$52</c:f>
              <c:strCache>
                <c:ptCount val="10"/>
                <c:pt idx="0">
                  <c:v>Turkey</c:v>
                </c:pt>
                <c:pt idx="1">
                  <c:v>Malaysia</c:v>
                </c:pt>
                <c:pt idx="2">
                  <c:v>Saudi Arabia</c:v>
                </c:pt>
                <c:pt idx="3">
                  <c:v>Egypt</c:v>
                </c:pt>
                <c:pt idx="4">
                  <c:v>Morocco</c:v>
                </c:pt>
                <c:pt idx="5">
                  <c:v>Indonesia</c:v>
                </c:pt>
                <c:pt idx="6">
                  <c:v>Tunisia</c:v>
                </c:pt>
                <c:pt idx="7">
                  <c:v>Kuwait</c:v>
                </c:pt>
                <c:pt idx="8">
                  <c:v>Kazakhstan</c:v>
                </c:pt>
                <c:pt idx="9">
                  <c:v>Nigeria</c:v>
                </c:pt>
              </c:strCache>
            </c:strRef>
          </c:cat>
          <c:val>
            <c:numRef>
              <c:f>'[Tourism 2014 Figures cem3.5-3.6.xlsx]3.3'!$C$43:$C$52</c:f>
              <c:numCache>
                <c:formatCode>General</c:formatCode>
                <c:ptCount val="10"/>
                <c:pt idx="0">
                  <c:v>35.700000000000003</c:v>
                </c:pt>
                <c:pt idx="1">
                  <c:v>25</c:v>
                </c:pt>
                <c:pt idx="2">
                  <c:v>14.3</c:v>
                </c:pt>
                <c:pt idx="3">
                  <c:v>11.2</c:v>
                </c:pt>
                <c:pt idx="4">
                  <c:v>9.4</c:v>
                </c:pt>
                <c:pt idx="5">
                  <c:v>8</c:v>
                </c:pt>
                <c:pt idx="6">
                  <c:v>6</c:v>
                </c:pt>
                <c:pt idx="7">
                  <c:v>5.7</c:v>
                </c:pt>
                <c:pt idx="8">
                  <c:v>4.8</c:v>
                </c:pt>
                <c:pt idx="9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547000"/>
        <c:axId val="112547392"/>
      </c:barChart>
      <c:catAx>
        <c:axId val="11254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2547392"/>
        <c:crosses val="autoZero"/>
        <c:auto val="1"/>
        <c:lblAlgn val="ctr"/>
        <c:lblOffset val="100"/>
        <c:noMultiLvlLbl val="0"/>
      </c:catAx>
      <c:valAx>
        <c:axId val="1125473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11254700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900">
          <a:latin typeface="Palatino LT Std Light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'[Tourism 2014 Figures cem3.5-3.6.xlsx]3.3'!$A$31:$A$40</c:f>
              <c:strCache>
                <c:ptCount val="10"/>
                <c:pt idx="0">
                  <c:v>Turkey</c:v>
                </c:pt>
                <c:pt idx="1">
                  <c:v>Malaysia</c:v>
                </c:pt>
                <c:pt idx="2">
                  <c:v>Egypt</c:v>
                </c:pt>
                <c:pt idx="3">
                  <c:v>Indonesia</c:v>
                </c:pt>
                <c:pt idx="4">
                  <c:v>Morocco</c:v>
                </c:pt>
                <c:pt idx="5">
                  <c:v>Saudi Arabia</c:v>
                </c:pt>
                <c:pt idx="6">
                  <c:v>Qatar</c:v>
                </c:pt>
                <c:pt idx="7">
                  <c:v>Lebanon</c:v>
                </c:pt>
                <c:pt idx="8">
                  <c:v>Jordan</c:v>
                </c:pt>
                <c:pt idx="9">
                  <c:v>Tunisia</c:v>
                </c:pt>
              </c:strCache>
            </c:strRef>
          </c:cat>
          <c:val>
            <c:numRef>
              <c:f>'[Tourism 2014 Figures cem3.5-3.6.xlsx]3.3'!$C$31:$C$40</c:f>
              <c:numCache>
                <c:formatCode>0.0</c:formatCode>
                <c:ptCount val="10"/>
                <c:pt idx="0">
                  <c:v>32.200000000000003</c:v>
                </c:pt>
                <c:pt idx="1">
                  <c:v>20.3</c:v>
                </c:pt>
                <c:pt idx="2">
                  <c:v>10.8</c:v>
                </c:pt>
                <c:pt idx="3">
                  <c:v>9.5</c:v>
                </c:pt>
                <c:pt idx="4">
                  <c:v>8.5</c:v>
                </c:pt>
                <c:pt idx="5">
                  <c:v>8.4</c:v>
                </c:pt>
                <c:pt idx="6">
                  <c:v>7.2</c:v>
                </c:pt>
                <c:pt idx="7">
                  <c:v>6.3</c:v>
                </c:pt>
                <c:pt idx="8">
                  <c:v>4.5</c:v>
                </c:pt>
                <c:pt idx="9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371296"/>
        <c:axId val="148371688"/>
      </c:barChart>
      <c:catAx>
        <c:axId val="14837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371688"/>
        <c:crosses val="autoZero"/>
        <c:auto val="1"/>
        <c:lblAlgn val="ctr"/>
        <c:lblOffset val="100"/>
        <c:noMultiLvlLbl val="0"/>
      </c:catAx>
      <c:valAx>
        <c:axId val="1483716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14837129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900">
          <a:latin typeface="Palatino LT Std Light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B07A8-A274-4409-A52C-2AC541C5E4F6}" type="doc">
      <dgm:prSet loTypeId="urn:microsoft.com/office/officeart/2005/8/layout/hierarchy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A3095-8DAF-4489-A480-0410A0C97DC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8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The challenges </a:t>
          </a:r>
          <a:r>
            <a:rPr lang="en-US" sz="18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are diverse as each country has its own tourism features, level of development and national development priorities and policies. </a:t>
          </a:r>
          <a:endParaRPr lang="en-US" sz="1800" b="1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FB7B83-A43E-4494-A966-839E0B823640}" type="parTrans" cxnId="{5C143E75-5892-43FB-9B79-C55D1463A5AD}">
      <dgm:prSet/>
      <dgm:spPr/>
      <dgm:t>
        <a:bodyPr/>
        <a:lstStyle/>
        <a:p>
          <a:endParaRPr lang="en-US"/>
        </a:p>
      </dgm:t>
    </dgm:pt>
    <dgm:pt modelId="{35B484A1-06A2-4071-AF13-3AC52F56995E}" type="sibTrans" cxnId="{5C143E75-5892-43FB-9B79-C55D1463A5AD}">
      <dgm:prSet/>
      <dgm:spPr/>
      <dgm:t>
        <a:bodyPr/>
        <a:lstStyle/>
        <a:p>
          <a:endParaRPr lang="en-US"/>
        </a:p>
      </dgm:t>
    </dgm:pt>
    <dgm:pt modelId="{95E8A4DD-40B6-4999-90FB-DE4650DC94ED}">
      <dgm:prSet phldrT="[Text]"/>
      <dgm:spPr/>
      <dgm:t>
        <a:bodyPr/>
        <a:lstStyle/>
        <a:p>
          <a:pPr algn="l"/>
          <a:r>
            <a:rPr lang="en-US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Technical know-how and weak promotional activity</a:t>
          </a:r>
          <a:endParaRPr lang="en-US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603FA07-C2C1-44D2-88D7-139F3661824C}" type="parTrans" cxnId="{FD7F4793-AEB7-453B-99A6-7DCAF58FB01F}">
      <dgm:prSet/>
      <dgm:spPr/>
      <dgm:t>
        <a:bodyPr/>
        <a:lstStyle/>
        <a:p>
          <a:endParaRPr lang="en-US"/>
        </a:p>
      </dgm:t>
    </dgm:pt>
    <dgm:pt modelId="{31F3155B-1C42-4651-97DE-6542BE33EFD4}" type="sibTrans" cxnId="{FD7F4793-AEB7-453B-99A6-7DCAF58FB01F}">
      <dgm:prSet/>
      <dgm:spPr/>
      <dgm:t>
        <a:bodyPr/>
        <a:lstStyle/>
        <a:p>
          <a:endParaRPr lang="en-US"/>
        </a:p>
      </dgm:t>
    </dgm:pt>
    <dgm:pt modelId="{4F3A1537-5CBD-498C-AB89-F141C326A687}">
      <dgm:prSet phldrT="[Text]"/>
      <dgm:spPr/>
      <dgm:t>
        <a:bodyPr/>
        <a:lstStyle/>
        <a:p>
          <a:pPr algn="l"/>
          <a:r>
            <a:rPr lang="en-US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Tourism-related infrastructures</a:t>
          </a:r>
          <a:endParaRPr lang="en-US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170D023-84B5-4A9F-887A-E6832730CBCF}" type="parTrans" cxnId="{A460E39E-E38F-4AA9-A018-3D203F908C78}">
      <dgm:prSet/>
      <dgm:spPr/>
      <dgm:t>
        <a:bodyPr/>
        <a:lstStyle/>
        <a:p>
          <a:endParaRPr lang="en-US"/>
        </a:p>
      </dgm:t>
    </dgm:pt>
    <dgm:pt modelId="{2DE3BB29-502C-4CC2-A626-B4FAC24E7DDF}" type="sibTrans" cxnId="{A460E39E-E38F-4AA9-A018-3D203F908C78}">
      <dgm:prSet/>
      <dgm:spPr/>
      <dgm:t>
        <a:bodyPr/>
        <a:lstStyle/>
        <a:p>
          <a:endParaRPr lang="en-US"/>
        </a:p>
      </dgm:t>
    </dgm:pt>
    <dgm:pt modelId="{299E8AD9-7B6F-4216-B31C-DE88C8C1F5F4}">
      <dgm:prSet/>
      <dgm:spPr/>
      <dgm:t>
        <a:bodyPr/>
        <a:lstStyle/>
        <a:p>
          <a:pPr algn="l"/>
          <a:r>
            <a:rPr lang="en-US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Tourism investments</a:t>
          </a:r>
          <a:endParaRPr lang="en-US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7B9D9B-A27F-44C7-BDB6-2EAFE2B79827}" type="parTrans" cxnId="{0D9876C7-0991-46B1-A9F5-3C25BB11ACC1}">
      <dgm:prSet/>
      <dgm:spPr/>
      <dgm:t>
        <a:bodyPr/>
        <a:lstStyle/>
        <a:p>
          <a:endParaRPr lang="en-US"/>
        </a:p>
      </dgm:t>
    </dgm:pt>
    <dgm:pt modelId="{745D8ED1-B7F5-4B01-BAE0-2F2486AAEA6B}" type="sibTrans" cxnId="{0D9876C7-0991-46B1-A9F5-3C25BB11ACC1}">
      <dgm:prSet/>
      <dgm:spPr/>
      <dgm:t>
        <a:bodyPr/>
        <a:lstStyle/>
        <a:p>
          <a:endParaRPr lang="en-US"/>
        </a:p>
      </dgm:t>
    </dgm:pt>
    <dgm:pt modelId="{16B70D3E-891B-4CE0-A7C1-503EE00BE262}">
      <dgm:prSet/>
      <dgm:spPr/>
      <dgm:t>
        <a:bodyPr/>
        <a:lstStyle/>
        <a:p>
          <a:pPr algn="l"/>
          <a:r>
            <a:rPr lang="en-US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Consistent tourism strategies and policies</a:t>
          </a:r>
          <a:endParaRPr lang="en-US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9CE0B34-BE3C-41A7-8953-6C63333B4A4B}" type="parTrans" cxnId="{DEF2622D-BAF5-4195-A46C-F4BA67AE519B}">
      <dgm:prSet/>
      <dgm:spPr/>
      <dgm:t>
        <a:bodyPr/>
        <a:lstStyle/>
        <a:p>
          <a:endParaRPr lang="en-US"/>
        </a:p>
      </dgm:t>
    </dgm:pt>
    <dgm:pt modelId="{72F03843-8E63-46B1-AD35-7D2413AE06D1}" type="sibTrans" cxnId="{DEF2622D-BAF5-4195-A46C-F4BA67AE519B}">
      <dgm:prSet/>
      <dgm:spPr/>
      <dgm:t>
        <a:bodyPr/>
        <a:lstStyle/>
        <a:p>
          <a:endParaRPr lang="en-US"/>
        </a:p>
      </dgm:t>
    </dgm:pt>
    <dgm:pt modelId="{6496E052-D611-4B18-837F-B681F3EF6778}">
      <dgm:prSet/>
      <dgm:spPr/>
      <dgm:t>
        <a:bodyPr/>
        <a:lstStyle/>
        <a:p>
          <a:pPr algn="l"/>
          <a:r>
            <a:rPr lang="en-US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Tourism diversification</a:t>
          </a:r>
          <a:endParaRPr lang="en-US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EA0ECCE-4E79-4204-BDC0-E77936E1CCB3}" type="parTrans" cxnId="{34F239CC-E8C6-4277-9391-4F908BB2D298}">
      <dgm:prSet/>
      <dgm:spPr/>
      <dgm:t>
        <a:bodyPr/>
        <a:lstStyle/>
        <a:p>
          <a:endParaRPr lang="en-US"/>
        </a:p>
      </dgm:t>
    </dgm:pt>
    <dgm:pt modelId="{D41FDDA7-44C0-49D1-A153-B2C5B2386C4D}" type="sibTrans" cxnId="{34F239CC-E8C6-4277-9391-4F908BB2D298}">
      <dgm:prSet/>
      <dgm:spPr/>
      <dgm:t>
        <a:bodyPr/>
        <a:lstStyle/>
        <a:p>
          <a:endParaRPr lang="en-US"/>
        </a:p>
      </dgm:t>
    </dgm:pt>
    <dgm:pt modelId="{AABF4FBA-C506-4986-8831-AB0CE3BCABFF}">
      <dgm:prSet/>
      <dgm:spPr/>
      <dgm:t>
        <a:bodyPr/>
        <a:lstStyle/>
        <a:p>
          <a:pPr algn="l"/>
          <a:r>
            <a:rPr lang="en-US" b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Tourism safety</a:t>
          </a:r>
          <a:endParaRPr lang="en-US" b="1" cap="none" spc="0" dirty="0">
            <a:ln w="1905"/>
            <a:solidFill>
              <a:schemeClr val="accent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2951402-D81C-4AC1-BD0A-20D0AAB31525}" type="parTrans" cxnId="{0DC92720-86AF-4982-8A23-C9988B80CA6D}">
      <dgm:prSet/>
      <dgm:spPr/>
      <dgm:t>
        <a:bodyPr/>
        <a:lstStyle/>
        <a:p>
          <a:endParaRPr lang="en-US"/>
        </a:p>
      </dgm:t>
    </dgm:pt>
    <dgm:pt modelId="{07EE97A3-5219-4C67-A4D9-CAD4FAC5F791}" type="sibTrans" cxnId="{0DC92720-86AF-4982-8A23-C9988B80CA6D}">
      <dgm:prSet/>
      <dgm:spPr/>
      <dgm:t>
        <a:bodyPr/>
        <a:lstStyle/>
        <a:p>
          <a:endParaRPr lang="en-US"/>
        </a:p>
      </dgm:t>
    </dgm:pt>
    <dgm:pt modelId="{9580D597-0DD3-4CE2-A4B0-D495461531CE}" type="pres">
      <dgm:prSet presAssocID="{0F6B07A8-A274-4409-A52C-2AC541C5E4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D3E99D-55C0-4B2C-A50B-87FA0847B462}" type="pres">
      <dgm:prSet presAssocID="{09FA3095-8DAF-4489-A480-0410A0C97DCE}" presName="root" presStyleCnt="0"/>
      <dgm:spPr/>
    </dgm:pt>
    <dgm:pt modelId="{FEC89ACF-2E97-4F80-ABA2-17307FBF9981}" type="pres">
      <dgm:prSet presAssocID="{09FA3095-8DAF-4489-A480-0410A0C97DCE}" presName="rootComposite" presStyleCnt="0"/>
      <dgm:spPr/>
    </dgm:pt>
    <dgm:pt modelId="{ABC900D6-A7DA-4479-B82B-D61BFC323305}" type="pres">
      <dgm:prSet presAssocID="{09FA3095-8DAF-4489-A480-0410A0C97DCE}" presName="rootText" presStyleLbl="node1" presStyleIdx="0" presStyleCnt="1" custScaleX="777627" custScaleY="223015"/>
      <dgm:spPr/>
      <dgm:t>
        <a:bodyPr/>
        <a:lstStyle/>
        <a:p>
          <a:endParaRPr lang="en-US"/>
        </a:p>
      </dgm:t>
    </dgm:pt>
    <dgm:pt modelId="{374BD93D-888F-4D3D-BBC1-8EAEB2321713}" type="pres">
      <dgm:prSet presAssocID="{09FA3095-8DAF-4489-A480-0410A0C97DCE}" presName="rootConnector" presStyleLbl="node1" presStyleIdx="0" presStyleCnt="1"/>
      <dgm:spPr/>
      <dgm:t>
        <a:bodyPr/>
        <a:lstStyle/>
        <a:p>
          <a:endParaRPr lang="en-US"/>
        </a:p>
      </dgm:t>
    </dgm:pt>
    <dgm:pt modelId="{FDE36925-3CC6-41F9-AE7C-5D2A07DCD513}" type="pres">
      <dgm:prSet presAssocID="{09FA3095-8DAF-4489-A480-0410A0C97DCE}" presName="childShape" presStyleCnt="0"/>
      <dgm:spPr/>
    </dgm:pt>
    <dgm:pt modelId="{B589CB64-A4A8-4238-AC7B-D1F19A4E1B09}" type="pres">
      <dgm:prSet presAssocID="{7603FA07-C2C1-44D2-88D7-139F3661824C}" presName="Name13" presStyleLbl="parChTrans1D2" presStyleIdx="0" presStyleCnt="6"/>
      <dgm:spPr/>
      <dgm:t>
        <a:bodyPr/>
        <a:lstStyle/>
        <a:p>
          <a:endParaRPr lang="en-US"/>
        </a:p>
      </dgm:t>
    </dgm:pt>
    <dgm:pt modelId="{252A6CED-AD88-4958-AB14-D20C1E2FD148}" type="pres">
      <dgm:prSet presAssocID="{95E8A4DD-40B6-4999-90FB-DE4650DC94ED}" presName="childText" presStyleLbl="bgAcc1" presStyleIdx="0" presStyleCnt="6" custScaleX="717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BD5C4-B814-4799-AB89-DC9C68E834E4}" type="pres">
      <dgm:prSet presAssocID="{D170D023-84B5-4A9F-887A-E6832730CBCF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FF4203D-0331-417E-A1AC-7FB6E4B11D0A}" type="pres">
      <dgm:prSet presAssocID="{4F3A1537-5CBD-498C-AB89-F141C326A687}" presName="childText" presStyleLbl="bgAcc1" presStyleIdx="1" presStyleCnt="6" custScaleX="722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C7DCB-B81F-4F48-9FD0-595C5FBFFE7D}" type="pres">
      <dgm:prSet presAssocID="{A27B9D9B-A27F-44C7-BDB6-2EAFE2B79827}" presName="Name13" presStyleLbl="parChTrans1D2" presStyleIdx="2" presStyleCnt="6"/>
      <dgm:spPr/>
      <dgm:t>
        <a:bodyPr/>
        <a:lstStyle/>
        <a:p>
          <a:endParaRPr lang="en-US"/>
        </a:p>
      </dgm:t>
    </dgm:pt>
    <dgm:pt modelId="{81D8AD04-B408-4314-840F-C5C2CE5F7290}" type="pres">
      <dgm:prSet presAssocID="{299E8AD9-7B6F-4216-B31C-DE88C8C1F5F4}" presName="childText" presStyleLbl="bgAcc1" presStyleIdx="2" presStyleCnt="6" custScaleX="716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DB15-5004-4C34-B123-B756B7F6779D}" type="pres">
      <dgm:prSet presAssocID="{49CE0B34-BE3C-41A7-8953-6C63333B4A4B}" presName="Name13" presStyleLbl="parChTrans1D2" presStyleIdx="3" presStyleCnt="6"/>
      <dgm:spPr/>
      <dgm:t>
        <a:bodyPr/>
        <a:lstStyle/>
        <a:p>
          <a:endParaRPr lang="en-US"/>
        </a:p>
      </dgm:t>
    </dgm:pt>
    <dgm:pt modelId="{803B6815-1FCB-4B17-8592-06F905361259}" type="pres">
      <dgm:prSet presAssocID="{16B70D3E-891B-4CE0-A7C1-503EE00BE262}" presName="childText" presStyleLbl="bgAcc1" presStyleIdx="3" presStyleCnt="6" custScaleX="725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27F76-834B-4166-B158-88E4DF8AF0E2}" type="pres">
      <dgm:prSet presAssocID="{0EA0ECCE-4E79-4204-BDC0-E77936E1CCB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C4613E6A-6E1B-4212-B47E-3150C6C88942}" type="pres">
      <dgm:prSet presAssocID="{6496E052-D611-4B18-837F-B681F3EF6778}" presName="childText" presStyleLbl="bgAcc1" presStyleIdx="4" presStyleCnt="6" custScaleX="726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A9452-F1E1-4C25-B6AF-E03AF8D78784}" type="pres">
      <dgm:prSet presAssocID="{F2951402-D81C-4AC1-BD0A-20D0AAB3152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384327AF-19EC-4E21-8663-20C58E5195D2}" type="pres">
      <dgm:prSet presAssocID="{AABF4FBA-C506-4986-8831-AB0CE3BCABFF}" presName="childText" presStyleLbl="bgAcc1" presStyleIdx="5" presStyleCnt="6" custScaleX="72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108A03-4E37-4DF8-8766-1CB353F55DFB}" type="presOf" srcId="{16B70D3E-891B-4CE0-A7C1-503EE00BE262}" destId="{803B6815-1FCB-4B17-8592-06F905361259}" srcOrd="0" destOrd="0" presId="urn:microsoft.com/office/officeart/2005/8/layout/hierarchy3"/>
    <dgm:cxn modelId="{CA68264C-7EBC-433D-A5D2-6041584BBDA1}" type="presOf" srcId="{6496E052-D611-4B18-837F-B681F3EF6778}" destId="{C4613E6A-6E1B-4212-B47E-3150C6C88942}" srcOrd="0" destOrd="0" presId="urn:microsoft.com/office/officeart/2005/8/layout/hierarchy3"/>
    <dgm:cxn modelId="{B98BE1D9-080F-4220-8557-282782FAF81B}" type="presOf" srcId="{299E8AD9-7B6F-4216-B31C-DE88C8C1F5F4}" destId="{81D8AD04-B408-4314-840F-C5C2CE5F7290}" srcOrd="0" destOrd="0" presId="urn:microsoft.com/office/officeart/2005/8/layout/hierarchy3"/>
    <dgm:cxn modelId="{0DC92720-86AF-4982-8A23-C9988B80CA6D}" srcId="{09FA3095-8DAF-4489-A480-0410A0C97DCE}" destId="{AABF4FBA-C506-4986-8831-AB0CE3BCABFF}" srcOrd="5" destOrd="0" parTransId="{F2951402-D81C-4AC1-BD0A-20D0AAB31525}" sibTransId="{07EE97A3-5219-4C67-A4D9-CAD4FAC5F791}"/>
    <dgm:cxn modelId="{9C55D7BB-88F4-4343-9963-68B5AD9CD3F0}" type="presOf" srcId="{4F3A1537-5CBD-498C-AB89-F141C326A687}" destId="{4FF4203D-0331-417E-A1AC-7FB6E4B11D0A}" srcOrd="0" destOrd="0" presId="urn:microsoft.com/office/officeart/2005/8/layout/hierarchy3"/>
    <dgm:cxn modelId="{5FDD8A4E-A48C-4C25-8C61-A6448A02F0CD}" type="presOf" srcId="{D170D023-84B5-4A9F-887A-E6832730CBCF}" destId="{8F4BD5C4-B814-4799-AB89-DC9C68E834E4}" srcOrd="0" destOrd="0" presId="urn:microsoft.com/office/officeart/2005/8/layout/hierarchy3"/>
    <dgm:cxn modelId="{E5CE6798-903C-44B7-9673-CFBAB79E7683}" type="presOf" srcId="{49CE0B34-BE3C-41A7-8953-6C63333B4A4B}" destId="{8BE1DB15-5004-4C34-B123-B756B7F6779D}" srcOrd="0" destOrd="0" presId="urn:microsoft.com/office/officeart/2005/8/layout/hierarchy3"/>
    <dgm:cxn modelId="{7B107D6C-56BD-49C0-9776-C1C58BC51540}" type="presOf" srcId="{A27B9D9B-A27F-44C7-BDB6-2EAFE2B79827}" destId="{7C7C7DCB-B81F-4F48-9FD0-595C5FBFFE7D}" srcOrd="0" destOrd="0" presId="urn:microsoft.com/office/officeart/2005/8/layout/hierarchy3"/>
    <dgm:cxn modelId="{1770125A-48EC-43C2-9EC6-E2A371F6FB35}" type="presOf" srcId="{0EA0ECCE-4E79-4204-BDC0-E77936E1CCB3}" destId="{17C27F76-834B-4166-B158-88E4DF8AF0E2}" srcOrd="0" destOrd="0" presId="urn:microsoft.com/office/officeart/2005/8/layout/hierarchy3"/>
    <dgm:cxn modelId="{6D17B380-F7F8-4964-AFE3-5AE83161BEA7}" type="presOf" srcId="{0F6B07A8-A274-4409-A52C-2AC541C5E4F6}" destId="{9580D597-0DD3-4CE2-A4B0-D495461531CE}" srcOrd="0" destOrd="0" presId="urn:microsoft.com/office/officeart/2005/8/layout/hierarchy3"/>
    <dgm:cxn modelId="{A460E39E-E38F-4AA9-A018-3D203F908C78}" srcId="{09FA3095-8DAF-4489-A480-0410A0C97DCE}" destId="{4F3A1537-5CBD-498C-AB89-F141C326A687}" srcOrd="1" destOrd="0" parTransId="{D170D023-84B5-4A9F-887A-E6832730CBCF}" sibTransId="{2DE3BB29-502C-4CC2-A626-B4FAC24E7DDF}"/>
    <dgm:cxn modelId="{5C143E75-5892-43FB-9B79-C55D1463A5AD}" srcId="{0F6B07A8-A274-4409-A52C-2AC541C5E4F6}" destId="{09FA3095-8DAF-4489-A480-0410A0C97DCE}" srcOrd="0" destOrd="0" parTransId="{39FB7B83-A43E-4494-A966-839E0B823640}" sibTransId="{35B484A1-06A2-4071-AF13-3AC52F56995E}"/>
    <dgm:cxn modelId="{927591C8-4722-4506-9C43-FC9EE8961874}" type="presOf" srcId="{7603FA07-C2C1-44D2-88D7-139F3661824C}" destId="{B589CB64-A4A8-4238-AC7B-D1F19A4E1B09}" srcOrd="0" destOrd="0" presId="urn:microsoft.com/office/officeart/2005/8/layout/hierarchy3"/>
    <dgm:cxn modelId="{84D3497F-DFF8-487F-B08A-A672C4308EBC}" type="presOf" srcId="{95E8A4DD-40B6-4999-90FB-DE4650DC94ED}" destId="{252A6CED-AD88-4958-AB14-D20C1E2FD148}" srcOrd="0" destOrd="0" presId="urn:microsoft.com/office/officeart/2005/8/layout/hierarchy3"/>
    <dgm:cxn modelId="{DEF2622D-BAF5-4195-A46C-F4BA67AE519B}" srcId="{09FA3095-8DAF-4489-A480-0410A0C97DCE}" destId="{16B70D3E-891B-4CE0-A7C1-503EE00BE262}" srcOrd="3" destOrd="0" parTransId="{49CE0B34-BE3C-41A7-8953-6C63333B4A4B}" sibTransId="{72F03843-8E63-46B1-AD35-7D2413AE06D1}"/>
    <dgm:cxn modelId="{EE70F1A2-A3AA-40D2-AC8C-3CD99D0AFABC}" type="presOf" srcId="{F2951402-D81C-4AC1-BD0A-20D0AAB31525}" destId="{BECA9452-F1E1-4C25-B6AF-E03AF8D78784}" srcOrd="0" destOrd="0" presId="urn:microsoft.com/office/officeart/2005/8/layout/hierarchy3"/>
    <dgm:cxn modelId="{59791C3D-2BEB-4C01-B81F-7011D375083A}" type="presOf" srcId="{09FA3095-8DAF-4489-A480-0410A0C97DCE}" destId="{374BD93D-888F-4D3D-BBC1-8EAEB2321713}" srcOrd="1" destOrd="0" presId="urn:microsoft.com/office/officeart/2005/8/layout/hierarchy3"/>
    <dgm:cxn modelId="{B47A1C8D-9802-42EF-9EC6-2936111DEF47}" type="presOf" srcId="{AABF4FBA-C506-4986-8831-AB0CE3BCABFF}" destId="{384327AF-19EC-4E21-8663-20C58E5195D2}" srcOrd="0" destOrd="0" presId="urn:microsoft.com/office/officeart/2005/8/layout/hierarchy3"/>
    <dgm:cxn modelId="{0D9876C7-0991-46B1-A9F5-3C25BB11ACC1}" srcId="{09FA3095-8DAF-4489-A480-0410A0C97DCE}" destId="{299E8AD9-7B6F-4216-B31C-DE88C8C1F5F4}" srcOrd="2" destOrd="0" parTransId="{A27B9D9B-A27F-44C7-BDB6-2EAFE2B79827}" sibTransId="{745D8ED1-B7F5-4B01-BAE0-2F2486AAEA6B}"/>
    <dgm:cxn modelId="{FD7F4793-AEB7-453B-99A6-7DCAF58FB01F}" srcId="{09FA3095-8DAF-4489-A480-0410A0C97DCE}" destId="{95E8A4DD-40B6-4999-90FB-DE4650DC94ED}" srcOrd="0" destOrd="0" parTransId="{7603FA07-C2C1-44D2-88D7-139F3661824C}" sibTransId="{31F3155B-1C42-4651-97DE-6542BE33EFD4}"/>
    <dgm:cxn modelId="{34F239CC-E8C6-4277-9391-4F908BB2D298}" srcId="{09FA3095-8DAF-4489-A480-0410A0C97DCE}" destId="{6496E052-D611-4B18-837F-B681F3EF6778}" srcOrd="4" destOrd="0" parTransId="{0EA0ECCE-4E79-4204-BDC0-E77936E1CCB3}" sibTransId="{D41FDDA7-44C0-49D1-A153-B2C5B2386C4D}"/>
    <dgm:cxn modelId="{3BD32F6C-A13B-4714-A984-BBC363CFAE7B}" type="presOf" srcId="{09FA3095-8DAF-4489-A480-0410A0C97DCE}" destId="{ABC900D6-A7DA-4479-B82B-D61BFC323305}" srcOrd="0" destOrd="0" presId="urn:microsoft.com/office/officeart/2005/8/layout/hierarchy3"/>
    <dgm:cxn modelId="{1CBC1DAB-9CFA-4B78-9FBC-1597735C7A75}" type="presParOf" srcId="{9580D597-0DD3-4CE2-A4B0-D495461531CE}" destId="{69D3E99D-55C0-4B2C-A50B-87FA0847B462}" srcOrd="0" destOrd="0" presId="urn:microsoft.com/office/officeart/2005/8/layout/hierarchy3"/>
    <dgm:cxn modelId="{705874EE-B2B6-442F-82DC-959F9965F37C}" type="presParOf" srcId="{69D3E99D-55C0-4B2C-A50B-87FA0847B462}" destId="{FEC89ACF-2E97-4F80-ABA2-17307FBF9981}" srcOrd="0" destOrd="0" presId="urn:microsoft.com/office/officeart/2005/8/layout/hierarchy3"/>
    <dgm:cxn modelId="{2F8B9448-A130-4251-8AB6-A44E31334F6D}" type="presParOf" srcId="{FEC89ACF-2E97-4F80-ABA2-17307FBF9981}" destId="{ABC900D6-A7DA-4479-B82B-D61BFC323305}" srcOrd="0" destOrd="0" presId="urn:microsoft.com/office/officeart/2005/8/layout/hierarchy3"/>
    <dgm:cxn modelId="{B26FB03F-B0F7-49C0-A5B6-BE482249253F}" type="presParOf" srcId="{FEC89ACF-2E97-4F80-ABA2-17307FBF9981}" destId="{374BD93D-888F-4D3D-BBC1-8EAEB2321713}" srcOrd="1" destOrd="0" presId="urn:microsoft.com/office/officeart/2005/8/layout/hierarchy3"/>
    <dgm:cxn modelId="{1D617568-171A-4B53-B6A9-1852AAB7B80A}" type="presParOf" srcId="{69D3E99D-55C0-4B2C-A50B-87FA0847B462}" destId="{FDE36925-3CC6-41F9-AE7C-5D2A07DCD513}" srcOrd="1" destOrd="0" presId="urn:microsoft.com/office/officeart/2005/8/layout/hierarchy3"/>
    <dgm:cxn modelId="{34F0A465-08FA-4E13-8413-725508B55085}" type="presParOf" srcId="{FDE36925-3CC6-41F9-AE7C-5D2A07DCD513}" destId="{B589CB64-A4A8-4238-AC7B-D1F19A4E1B09}" srcOrd="0" destOrd="0" presId="urn:microsoft.com/office/officeart/2005/8/layout/hierarchy3"/>
    <dgm:cxn modelId="{C10D3E4E-7D7C-4048-8D96-E249FDC41C82}" type="presParOf" srcId="{FDE36925-3CC6-41F9-AE7C-5D2A07DCD513}" destId="{252A6CED-AD88-4958-AB14-D20C1E2FD148}" srcOrd="1" destOrd="0" presId="urn:microsoft.com/office/officeart/2005/8/layout/hierarchy3"/>
    <dgm:cxn modelId="{281415C5-9BB9-4B9B-9813-42F1E262A0EA}" type="presParOf" srcId="{FDE36925-3CC6-41F9-AE7C-5D2A07DCD513}" destId="{8F4BD5C4-B814-4799-AB89-DC9C68E834E4}" srcOrd="2" destOrd="0" presId="urn:microsoft.com/office/officeart/2005/8/layout/hierarchy3"/>
    <dgm:cxn modelId="{15CE5C42-65D3-46E0-9B43-EC1F7DC35ACE}" type="presParOf" srcId="{FDE36925-3CC6-41F9-AE7C-5D2A07DCD513}" destId="{4FF4203D-0331-417E-A1AC-7FB6E4B11D0A}" srcOrd="3" destOrd="0" presId="urn:microsoft.com/office/officeart/2005/8/layout/hierarchy3"/>
    <dgm:cxn modelId="{DC60BCBA-7081-4422-A9FD-78882D31A27A}" type="presParOf" srcId="{FDE36925-3CC6-41F9-AE7C-5D2A07DCD513}" destId="{7C7C7DCB-B81F-4F48-9FD0-595C5FBFFE7D}" srcOrd="4" destOrd="0" presId="urn:microsoft.com/office/officeart/2005/8/layout/hierarchy3"/>
    <dgm:cxn modelId="{73BA1D18-2528-4658-8F00-CF918EDBFD6F}" type="presParOf" srcId="{FDE36925-3CC6-41F9-AE7C-5D2A07DCD513}" destId="{81D8AD04-B408-4314-840F-C5C2CE5F7290}" srcOrd="5" destOrd="0" presId="urn:microsoft.com/office/officeart/2005/8/layout/hierarchy3"/>
    <dgm:cxn modelId="{3EC6BAE0-3FE2-49AE-B945-A6C1CB9C5461}" type="presParOf" srcId="{FDE36925-3CC6-41F9-AE7C-5D2A07DCD513}" destId="{8BE1DB15-5004-4C34-B123-B756B7F6779D}" srcOrd="6" destOrd="0" presId="urn:microsoft.com/office/officeart/2005/8/layout/hierarchy3"/>
    <dgm:cxn modelId="{98B6FC55-F674-4AE2-BE45-3F09094FDB55}" type="presParOf" srcId="{FDE36925-3CC6-41F9-AE7C-5D2A07DCD513}" destId="{803B6815-1FCB-4B17-8592-06F905361259}" srcOrd="7" destOrd="0" presId="urn:microsoft.com/office/officeart/2005/8/layout/hierarchy3"/>
    <dgm:cxn modelId="{9A36B5DC-241B-4D52-BEFA-B57D84F80C6D}" type="presParOf" srcId="{FDE36925-3CC6-41F9-AE7C-5D2A07DCD513}" destId="{17C27F76-834B-4166-B158-88E4DF8AF0E2}" srcOrd="8" destOrd="0" presId="urn:microsoft.com/office/officeart/2005/8/layout/hierarchy3"/>
    <dgm:cxn modelId="{BA46A784-1264-4541-9B32-5BD69881145F}" type="presParOf" srcId="{FDE36925-3CC6-41F9-AE7C-5D2A07DCD513}" destId="{C4613E6A-6E1B-4212-B47E-3150C6C88942}" srcOrd="9" destOrd="0" presId="urn:microsoft.com/office/officeart/2005/8/layout/hierarchy3"/>
    <dgm:cxn modelId="{6AD968AF-5C69-4E69-979E-EAD33CA69FE5}" type="presParOf" srcId="{FDE36925-3CC6-41F9-AE7C-5D2A07DCD513}" destId="{BECA9452-F1E1-4C25-B6AF-E03AF8D78784}" srcOrd="10" destOrd="0" presId="urn:microsoft.com/office/officeart/2005/8/layout/hierarchy3"/>
    <dgm:cxn modelId="{5CB3D605-2427-494E-941E-71D12A2B5B85}" type="presParOf" srcId="{FDE36925-3CC6-41F9-AE7C-5D2A07DCD513}" destId="{384327AF-19EC-4E21-8663-20C58E5195D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51E57-7602-4BF3-87B1-282E80B9A13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565DA-8E33-42BD-87EF-6DAA244F5C8A}">
      <dgm:prSet phldrT="[Text]" custT="1"/>
      <dgm:spPr>
        <a:solidFill>
          <a:srgbClr val="33CC33"/>
        </a:solidFill>
      </dgm:spPr>
      <dgm:t>
        <a:bodyPr/>
        <a:lstStyle/>
        <a:p>
          <a:pPr algn="l"/>
          <a:r>
            <a:rPr lang="tr-TR" sz="20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 </a:t>
          </a:r>
          <a:r>
            <a:rPr lang="en-US" sz="20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At the National Level</a:t>
          </a:r>
          <a:endParaRPr lang="en-US" sz="2000" dirty="0">
            <a:solidFill>
              <a:schemeClr val="bg1"/>
            </a:solidFill>
          </a:endParaRPr>
        </a:p>
      </dgm:t>
    </dgm:pt>
    <dgm:pt modelId="{FC067F0C-F645-4717-A4D6-93B5172DE1C5}" type="parTrans" cxnId="{66C395C4-524E-4E31-BEC8-C7E21641E3F6}">
      <dgm:prSet/>
      <dgm:spPr/>
      <dgm:t>
        <a:bodyPr/>
        <a:lstStyle/>
        <a:p>
          <a:pPr algn="l"/>
          <a:endParaRPr lang="en-US" sz="2000"/>
        </a:p>
      </dgm:t>
    </dgm:pt>
    <dgm:pt modelId="{E9D61218-8409-4489-B3FB-748B97B7B6D4}" type="sibTrans" cxnId="{66C395C4-524E-4E31-BEC8-C7E21641E3F6}">
      <dgm:prSet/>
      <dgm:spPr/>
      <dgm:t>
        <a:bodyPr/>
        <a:lstStyle/>
        <a:p>
          <a:pPr algn="l"/>
          <a:endParaRPr lang="en-US" sz="2000"/>
        </a:p>
      </dgm:t>
    </dgm:pt>
    <dgm:pt modelId="{0FF09D62-0C07-4C88-91DB-F9677C5A2869}">
      <dgm:prSet phldrT="[Text]" custT="1"/>
      <dgm:spPr>
        <a:solidFill>
          <a:srgbClr val="33CC33">
            <a:alpha val="89804"/>
          </a:srgbClr>
        </a:solidFill>
      </dgm:spPr>
      <dgm:t>
        <a:bodyPr/>
        <a:lstStyle/>
        <a:p>
          <a:pPr algn="l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Sustainable tourism development strategies and plans</a:t>
          </a:r>
          <a:endParaRPr lang="en-US" sz="2000" dirty="0">
            <a:solidFill>
              <a:schemeClr val="tx1"/>
            </a:solidFill>
          </a:endParaRPr>
        </a:p>
      </dgm:t>
    </dgm:pt>
    <dgm:pt modelId="{175F9B25-8117-4AB1-B59C-BF2BD680C1D2}" type="parTrans" cxnId="{E1A5B80A-1B30-4DB3-A603-4433B785CD81}">
      <dgm:prSet/>
      <dgm:spPr/>
      <dgm:t>
        <a:bodyPr/>
        <a:lstStyle/>
        <a:p>
          <a:pPr algn="l"/>
          <a:endParaRPr lang="en-US" sz="2000"/>
        </a:p>
      </dgm:t>
    </dgm:pt>
    <dgm:pt modelId="{657BB582-0C3D-46EA-9799-DBFE2615211A}" type="sibTrans" cxnId="{E1A5B80A-1B30-4DB3-A603-4433B785CD81}">
      <dgm:prSet/>
      <dgm:spPr/>
      <dgm:t>
        <a:bodyPr/>
        <a:lstStyle/>
        <a:p>
          <a:pPr algn="l"/>
          <a:endParaRPr lang="en-US" sz="2000"/>
        </a:p>
      </dgm:t>
    </dgm:pt>
    <dgm:pt modelId="{92F428D6-A32F-4F53-9D6F-61FF99357CA1}">
      <dgm:prSet phldrT="[Text]" custT="1"/>
      <dgm:spPr>
        <a:solidFill>
          <a:srgbClr val="33CC33">
            <a:alpha val="89804"/>
          </a:srgbClr>
        </a:solidFill>
      </dgm:spPr>
      <dgm:t>
        <a:bodyPr/>
        <a:lstStyle/>
        <a:p>
          <a:pPr algn="l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Physical planning of tourism destinations</a:t>
          </a:r>
          <a:endParaRPr lang="en-US" sz="2000" b="1" dirty="0">
            <a:solidFill>
              <a:schemeClr val="tx1"/>
            </a:solidFill>
          </a:endParaRPr>
        </a:p>
      </dgm:t>
    </dgm:pt>
    <dgm:pt modelId="{F83544F0-5049-46CA-85D5-2CDF6A219FE4}" type="parTrans" cxnId="{D744871B-CCBA-4BEE-A763-E13E9358B1B5}">
      <dgm:prSet/>
      <dgm:spPr/>
      <dgm:t>
        <a:bodyPr/>
        <a:lstStyle/>
        <a:p>
          <a:pPr algn="l"/>
          <a:endParaRPr lang="en-US" sz="2000"/>
        </a:p>
      </dgm:t>
    </dgm:pt>
    <dgm:pt modelId="{51BB29C8-1DB2-4FD9-9EF6-17F1A35466F4}" type="sibTrans" cxnId="{D744871B-CCBA-4BEE-A763-E13E9358B1B5}">
      <dgm:prSet/>
      <dgm:spPr/>
      <dgm:t>
        <a:bodyPr/>
        <a:lstStyle/>
        <a:p>
          <a:pPr algn="l"/>
          <a:endParaRPr lang="en-US" sz="2000"/>
        </a:p>
      </dgm:t>
    </dgm:pt>
    <dgm:pt modelId="{2AE58EDE-0549-4080-9C50-3E4C4FD58379}">
      <dgm:prSet custT="1"/>
      <dgm:spPr>
        <a:solidFill>
          <a:srgbClr val="33CC33">
            <a:alpha val="89804"/>
          </a:srgbClr>
        </a:solidFill>
      </dgm:spPr>
      <dgm:t>
        <a:bodyPr/>
        <a:lstStyle/>
        <a:p>
          <a:pPr algn="l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The quality and efficiency of the basic tourism-related infrastructures and services</a:t>
          </a:r>
          <a:endParaRPr lang="en-US" sz="2000" dirty="0">
            <a:solidFill>
              <a:schemeClr val="tx1"/>
            </a:solidFill>
          </a:endParaRPr>
        </a:p>
      </dgm:t>
    </dgm:pt>
    <dgm:pt modelId="{CF8FDF1A-27B2-40FE-AC12-5BEA6612810D}" type="parTrans" cxnId="{DC14042B-2B06-4A9E-B80C-FBB9B8D103C3}">
      <dgm:prSet/>
      <dgm:spPr/>
      <dgm:t>
        <a:bodyPr/>
        <a:lstStyle/>
        <a:p>
          <a:pPr algn="l"/>
          <a:endParaRPr lang="en-US" sz="2000"/>
        </a:p>
      </dgm:t>
    </dgm:pt>
    <dgm:pt modelId="{598CF6A5-BFE6-46B7-B60A-A12B732F4224}" type="sibTrans" cxnId="{DC14042B-2B06-4A9E-B80C-FBB9B8D103C3}">
      <dgm:prSet/>
      <dgm:spPr/>
      <dgm:t>
        <a:bodyPr/>
        <a:lstStyle/>
        <a:p>
          <a:pPr algn="l"/>
          <a:endParaRPr lang="en-US" sz="2000"/>
        </a:p>
      </dgm:t>
    </dgm:pt>
    <dgm:pt modelId="{16250394-1861-45B0-BBF9-6FDCA5D6F0A2}">
      <dgm:prSet custT="1"/>
      <dgm:spPr>
        <a:solidFill>
          <a:srgbClr val="33CC33">
            <a:alpha val="89804"/>
          </a:srgbClr>
        </a:solidFill>
      </dgm:spPr>
      <dgm:t>
        <a:bodyPr/>
        <a:lstStyle/>
        <a:p>
          <a:pPr algn="l"/>
          <a:r>
            <a:rPr lang="en-US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Synergies between transport and tourism policies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C22694AF-FFDA-49C5-97DF-7DBE0F18AE62}" type="parTrans" cxnId="{0C1B49C1-B93F-47C0-AF06-0F11FE2F733D}">
      <dgm:prSet/>
      <dgm:spPr/>
      <dgm:t>
        <a:bodyPr/>
        <a:lstStyle/>
        <a:p>
          <a:pPr algn="l"/>
          <a:endParaRPr lang="en-US" sz="2000"/>
        </a:p>
      </dgm:t>
    </dgm:pt>
    <dgm:pt modelId="{E5CE42EE-A2D0-460C-AC64-B1EDC4F2E4F4}" type="sibTrans" cxnId="{0C1B49C1-B93F-47C0-AF06-0F11FE2F733D}">
      <dgm:prSet/>
      <dgm:spPr/>
      <dgm:t>
        <a:bodyPr/>
        <a:lstStyle/>
        <a:p>
          <a:pPr algn="l"/>
          <a:endParaRPr lang="en-US" sz="2000"/>
        </a:p>
      </dgm:t>
    </dgm:pt>
    <dgm:pt modelId="{2C19B428-ECAC-48A8-976E-7DB990DE990D}">
      <dgm:prSet custT="1"/>
      <dgm:spPr>
        <a:solidFill>
          <a:srgbClr val="33CC33">
            <a:alpha val="89804"/>
          </a:srgbClr>
        </a:solidFill>
      </dgm:spPr>
      <dgm:t>
        <a:bodyPr/>
        <a:lstStyle/>
        <a:p>
          <a:pPr algn="l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Private sector involvement</a:t>
          </a:r>
          <a:r>
            <a:rPr lang="tr-TR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 including </a:t>
          </a:r>
          <a:r>
            <a:rPr lang="tr-TR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SMEs</a:t>
          </a:r>
          <a:r>
            <a:rPr lang="en-US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 </a:t>
          </a:r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in tourism development plans and projects</a:t>
          </a:r>
          <a:endParaRPr lang="en-US" sz="2000" dirty="0">
            <a:solidFill>
              <a:schemeClr val="tx1"/>
            </a:solidFill>
          </a:endParaRPr>
        </a:p>
      </dgm:t>
    </dgm:pt>
    <dgm:pt modelId="{6AE20F37-3E56-4628-A762-4FFA4185F4A4}" type="parTrans" cxnId="{8C81C9EE-B27A-45F0-A005-D626764FEE4B}">
      <dgm:prSet/>
      <dgm:spPr/>
      <dgm:t>
        <a:bodyPr/>
        <a:lstStyle/>
        <a:p>
          <a:pPr algn="l"/>
          <a:endParaRPr lang="en-US" sz="2000"/>
        </a:p>
      </dgm:t>
    </dgm:pt>
    <dgm:pt modelId="{8EA659C6-B2F1-4F4B-A298-92973C3624ED}" type="sibTrans" cxnId="{8C81C9EE-B27A-45F0-A005-D626764FEE4B}">
      <dgm:prSet/>
      <dgm:spPr/>
      <dgm:t>
        <a:bodyPr/>
        <a:lstStyle/>
        <a:p>
          <a:pPr algn="l"/>
          <a:endParaRPr lang="en-US" sz="2000"/>
        </a:p>
      </dgm:t>
    </dgm:pt>
    <dgm:pt modelId="{3CDFE232-6C2F-460D-A229-5ACEDC33BE0C}">
      <dgm:prSet custT="1"/>
      <dgm:spPr>
        <a:solidFill>
          <a:srgbClr val="33CC33">
            <a:alpha val="89804"/>
          </a:srgbClr>
        </a:solidFill>
      </dgm:spPr>
      <dgm:t>
        <a:bodyPr/>
        <a:lstStyle/>
        <a:p>
          <a:pPr algn="l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Diversification of tourism products and services</a:t>
          </a:r>
          <a:endParaRPr lang="en-US" sz="2000" dirty="0">
            <a:solidFill>
              <a:schemeClr val="tx1"/>
            </a:solidFill>
          </a:endParaRPr>
        </a:p>
      </dgm:t>
    </dgm:pt>
    <dgm:pt modelId="{6D288B27-BDBF-42E7-B333-ADEEF253A067}" type="parTrans" cxnId="{A7445297-EA49-4890-B3A2-D2F9817ED04F}">
      <dgm:prSet/>
      <dgm:spPr/>
      <dgm:t>
        <a:bodyPr/>
        <a:lstStyle/>
        <a:p>
          <a:pPr algn="l"/>
          <a:endParaRPr lang="en-US" sz="2000"/>
        </a:p>
      </dgm:t>
    </dgm:pt>
    <dgm:pt modelId="{FE6301FE-ECCE-45AA-88E8-7628D039095E}" type="sibTrans" cxnId="{A7445297-EA49-4890-B3A2-D2F9817ED04F}">
      <dgm:prSet/>
      <dgm:spPr/>
      <dgm:t>
        <a:bodyPr/>
        <a:lstStyle/>
        <a:p>
          <a:pPr algn="l"/>
          <a:endParaRPr lang="en-US" sz="2000"/>
        </a:p>
      </dgm:t>
    </dgm:pt>
    <dgm:pt modelId="{3F410584-A3B0-4714-B28A-7000628CC4B4}">
      <dgm:prSet custT="1"/>
      <dgm:spPr>
        <a:solidFill>
          <a:srgbClr val="33CC33">
            <a:alpha val="89804"/>
          </a:srgbClr>
        </a:solidFill>
      </dgm:spPr>
      <dgm:t>
        <a:bodyPr/>
        <a:lstStyle/>
        <a:p>
          <a:pPr algn="l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Tourism-oriented education and </a:t>
          </a:r>
          <a:r>
            <a:rPr lang="en-GB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training</a:t>
          </a:r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 </a:t>
          </a:r>
          <a:r>
            <a:rPr lang="en-GB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programmes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B2F3519C-F65A-4986-9E4B-E4B3305FB80A}" type="parTrans" cxnId="{0B725968-63C6-4FD3-BCAC-B505750D23CC}">
      <dgm:prSet/>
      <dgm:spPr/>
      <dgm:t>
        <a:bodyPr/>
        <a:lstStyle/>
        <a:p>
          <a:pPr algn="l"/>
          <a:endParaRPr lang="en-US" sz="2000"/>
        </a:p>
      </dgm:t>
    </dgm:pt>
    <dgm:pt modelId="{5DC3ADDF-2EF2-40CB-9F6C-7153133FA626}" type="sibTrans" cxnId="{0B725968-63C6-4FD3-BCAC-B505750D23CC}">
      <dgm:prSet/>
      <dgm:spPr/>
      <dgm:t>
        <a:bodyPr/>
        <a:lstStyle/>
        <a:p>
          <a:pPr algn="l"/>
          <a:endParaRPr lang="en-US" sz="2000"/>
        </a:p>
      </dgm:t>
    </dgm:pt>
    <dgm:pt modelId="{F37C60C3-5DF0-416A-A15C-C44CA97D5D7E}" type="pres">
      <dgm:prSet presAssocID="{BB351E57-7602-4BF3-87B1-282E80B9A1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96E756-BCD7-47FA-A281-6570F2947935}" type="pres">
      <dgm:prSet presAssocID="{197565DA-8E33-42BD-87EF-6DAA244F5C8A}" presName="root" presStyleCnt="0"/>
      <dgm:spPr/>
    </dgm:pt>
    <dgm:pt modelId="{48928D28-69EF-4B03-8E95-4E94FAB5E9B5}" type="pres">
      <dgm:prSet presAssocID="{197565DA-8E33-42BD-87EF-6DAA244F5C8A}" presName="rootComposite" presStyleCnt="0"/>
      <dgm:spPr/>
    </dgm:pt>
    <dgm:pt modelId="{A853FC87-D88B-45C0-9287-3502D4934380}" type="pres">
      <dgm:prSet presAssocID="{197565DA-8E33-42BD-87EF-6DAA244F5C8A}" presName="rootText" presStyleLbl="node1" presStyleIdx="0" presStyleCnt="1" custScaleX="537788" custScaleY="86625"/>
      <dgm:spPr/>
      <dgm:t>
        <a:bodyPr/>
        <a:lstStyle/>
        <a:p>
          <a:endParaRPr lang="en-US"/>
        </a:p>
      </dgm:t>
    </dgm:pt>
    <dgm:pt modelId="{C90D6A69-F69D-4F32-802C-19036840F224}" type="pres">
      <dgm:prSet presAssocID="{197565DA-8E33-42BD-87EF-6DAA244F5C8A}" presName="rootConnector" presStyleLbl="node1" presStyleIdx="0" presStyleCnt="1"/>
      <dgm:spPr/>
      <dgm:t>
        <a:bodyPr/>
        <a:lstStyle/>
        <a:p>
          <a:endParaRPr lang="en-US"/>
        </a:p>
      </dgm:t>
    </dgm:pt>
    <dgm:pt modelId="{4F1A7DA1-CBD8-4688-8FB3-922071D12EE3}" type="pres">
      <dgm:prSet presAssocID="{197565DA-8E33-42BD-87EF-6DAA244F5C8A}" presName="childShape" presStyleCnt="0"/>
      <dgm:spPr/>
    </dgm:pt>
    <dgm:pt modelId="{103B5F49-C50F-444D-A396-8CB110C3AD06}" type="pres">
      <dgm:prSet presAssocID="{175F9B25-8117-4AB1-B59C-BF2BD680C1D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0BA08364-56A9-4798-831C-47292487CB38}" type="pres">
      <dgm:prSet presAssocID="{0FF09D62-0C07-4C88-91DB-F9677C5A2869}" presName="childText" presStyleLbl="bgAcc1" presStyleIdx="0" presStyleCnt="7" custScaleX="75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0C02-C85E-4899-A5D0-4900C1F4D14C}" type="pres">
      <dgm:prSet presAssocID="{F83544F0-5049-46CA-85D5-2CDF6A219FE4}" presName="Name13" presStyleLbl="parChTrans1D2" presStyleIdx="1" presStyleCnt="7"/>
      <dgm:spPr/>
      <dgm:t>
        <a:bodyPr/>
        <a:lstStyle/>
        <a:p>
          <a:endParaRPr lang="en-US"/>
        </a:p>
      </dgm:t>
    </dgm:pt>
    <dgm:pt modelId="{787E3626-1ED9-4215-8338-D6D2FC9A64AD}" type="pres">
      <dgm:prSet presAssocID="{92F428D6-A32F-4F53-9D6F-61FF99357CA1}" presName="childText" presStyleLbl="bgAcc1" presStyleIdx="1" presStyleCnt="7" custScaleX="75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66140-797C-4840-9794-A29D656FB0C0}" type="pres">
      <dgm:prSet presAssocID="{CF8FDF1A-27B2-40FE-AC12-5BEA6612810D}" presName="Name13" presStyleLbl="parChTrans1D2" presStyleIdx="2" presStyleCnt="7"/>
      <dgm:spPr/>
      <dgm:t>
        <a:bodyPr/>
        <a:lstStyle/>
        <a:p>
          <a:endParaRPr lang="en-US"/>
        </a:p>
      </dgm:t>
    </dgm:pt>
    <dgm:pt modelId="{1247D515-06A9-400A-8733-561D43AB5C44}" type="pres">
      <dgm:prSet presAssocID="{2AE58EDE-0549-4080-9C50-3E4C4FD58379}" presName="childText" presStyleLbl="bgAcc1" presStyleIdx="2" presStyleCnt="7" custScaleX="754922" custScaleY="125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7C534-F884-42C5-970E-A22744108069}" type="pres">
      <dgm:prSet presAssocID="{C22694AF-FFDA-49C5-97DF-7DBE0F18AE62}" presName="Name13" presStyleLbl="parChTrans1D2" presStyleIdx="3" presStyleCnt="7"/>
      <dgm:spPr/>
      <dgm:t>
        <a:bodyPr/>
        <a:lstStyle/>
        <a:p>
          <a:endParaRPr lang="en-US"/>
        </a:p>
      </dgm:t>
    </dgm:pt>
    <dgm:pt modelId="{565D8079-9BB0-4C3D-8523-3C013BBD328E}" type="pres">
      <dgm:prSet presAssocID="{16250394-1861-45B0-BBF9-6FDCA5D6F0A2}" presName="childText" presStyleLbl="bgAcc1" presStyleIdx="3" presStyleCnt="7" custScaleX="75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37C25-4FA0-40D8-85A6-26F701C2293B}" type="pres">
      <dgm:prSet presAssocID="{6AE20F37-3E56-4628-A762-4FFA4185F4A4}" presName="Name13" presStyleLbl="parChTrans1D2" presStyleIdx="4" presStyleCnt="7"/>
      <dgm:spPr/>
      <dgm:t>
        <a:bodyPr/>
        <a:lstStyle/>
        <a:p>
          <a:endParaRPr lang="en-US"/>
        </a:p>
      </dgm:t>
    </dgm:pt>
    <dgm:pt modelId="{65FEC7EE-A342-4B26-AB8A-D888F9FED3DE}" type="pres">
      <dgm:prSet presAssocID="{2C19B428-ECAC-48A8-976E-7DB990DE990D}" presName="childText" presStyleLbl="bgAcc1" presStyleIdx="4" presStyleCnt="7" custScaleX="754922" custScaleY="13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B71A3-D7E8-475B-88C7-CFF66D02AFF9}" type="pres">
      <dgm:prSet presAssocID="{6D288B27-BDBF-42E7-B333-ADEEF253A067}" presName="Name13" presStyleLbl="parChTrans1D2" presStyleIdx="5" presStyleCnt="7"/>
      <dgm:spPr/>
      <dgm:t>
        <a:bodyPr/>
        <a:lstStyle/>
        <a:p>
          <a:endParaRPr lang="en-US"/>
        </a:p>
      </dgm:t>
    </dgm:pt>
    <dgm:pt modelId="{AD32A377-FA45-4250-9567-21F651E353C5}" type="pres">
      <dgm:prSet presAssocID="{3CDFE232-6C2F-460D-A229-5ACEDC33BE0C}" presName="childText" presStyleLbl="bgAcc1" presStyleIdx="5" presStyleCnt="7" custScaleX="751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7B369-CA4E-40E0-9713-98BC3F579EF0}" type="pres">
      <dgm:prSet presAssocID="{B2F3519C-F65A-4986-9E4B-E4B3305FB80A}" presName="Name13" presStyleLbl="parChTrans1D2" presStyleIdx="6" presStyleCnt="7"/>
      <dgm:spPr/>
      <dgm:t>
        <a:bodyPr/>
        <a:lstStyle/>
        <a:p>
          <a:endParaRPr lang="en-US"/>
        </a:p>
      </dgm:t>
    </dgm:pt>
    <dgm:pt modelId="{8416CE3A-C141-40F1-98BE-3EEF9AC8DAB2}" type="pres">
      <dgm:prSet presAssocID="{3F410584-A3B0-4714-B28A-7000628CC4B4}" presName="childText" presStyleLbl="bgAcc1" presStyleIdx="6" presStyleCnt="7" custScaleX="751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7ADDC-E277-4A67-AD8C-CC8104E6BAF4}" type="presOf" srcId="{6AE20F37-3E56-4628-A762-4FFA4185F4A4}" destId="{24E37C25-4FA0-40D8-85A6-26F701C2293B}" srcOrd="0" destOrd="0" presId="urn:microsoft.com/office/officeart/2005/8/layout/hierarchy3"/>
    <dgm:cxn modelId="{0813EAF4-CEE9-4251-9E90-E4DBDD3BFF76}" type="presOf" srcId="{2C19B428-ECAC-48A8-976E-7DB990DE990D}" destId="{65FEC7EE-A342-4B26-AB8A-D888F9FED3DE}" srcOrd="0" destOrd="0" presId="urn:microsoft.com/office/officeart/2005/8/layout/hierarchy3"/>
    <dgm:cxn modelId="{8C81C9EE-B27A-45F0-A005-D626764FEE4B}" srcId="{197565DA-8E33-42BD-87EF-6DAA244F5C8A}" destId="{2C19B428-ECAC-48A8-976E-7DB990DE990D}" srcOrd="4" destOrd="0" parTransId="{6AE20F37-3E56-4628-A762-4FFA4185F4A4}" sibTransId="{8EA659C6-B2F1-4F4B-A298-92973C3624ED}"/>
    <dgm:cxn modelId="{98654158-D59C-4C15-BB47-14DFFA6F126C}" type="presOf" srcId="{2AE58EDE-0549-4080-9C50-3E4C4FD58379}" destId="{1247D515-06A9-400A-8733-561D43AB5C44}" srcOrd="0" destOrd="0" presId="urn:microsoft.com/office/officeart/2005/8/layout/hierarchy3"/>
    <dgm:cxn modelId="{E1A5B80A-1B30-4DB3-A603-4433B785CD81}" srcId="{197565DA-8E33-42BD-87EF-6DAA244F5C8A}" destId="{0FF09D62-0C07-4C88-91DB-F9677C5A2869}" srcOrd="0" destOrd="0" parTransId="{175F9B25-8117-4AB1-B59C-BF2BD680C1D2}" sibTransId="{657BB582-0C3D-46EA-9799-DBFE2615211A}"/>
    <dgm:cxn modelId="{33FBF54A-FBE5-43E4-92EC-784F2B848ECD}" type="presOf" srcId="{F83544F0-5049-46CA-85D5-2CDF6A219FE4}" destId="{EFF80C02-C85E-4899-A5D0-4900C1F4D14C}" srcOrd="0" destOrd="0" presId="urn:microsoft.com/office/officeart/2005/8/layout/hierarchy3"/>
    <dgm:cxn modelId="{5B8766B9-9BF3-41FF-8EE6-F0930E4AEBF8}" type="presOf" srcId="{175F9B25-8117-4AB1-B59C-BF2BD680C1D2}" destId="{103B5F49-C50F-444D-A396-8CB110C3AD06}" srcOrd="0" destOrd="0" presId="urn:microsoft.com/office/officeart/2005/8/layout/hierarchy3"/>
    <dgm:cxn modelId="{0F21F741-FBF7-4217-B995-100D58311676}" type="presOf" srcId="{92F428D6-A32F-4F53-9D6F-61FF99357CA1}" destId="{787E3626-1ED9-4215-8338-D6D2FC9A64AD}" srcOrd="0" destOrd="0" presId="urn:microsoft.com/office/officeart/2005/8/layout/hierarchy3"/>
    <dgm:cxn modelId="{0C1B49C1-B93F-47C0-AF06-0F11FE2F733D}" srcId="{197565DA-8E33-42BD-87EF-6DAA244F5C8A}" destId="{16250394-1861-45B0-BBF9-6FDCA5D6F0A2}" srcOrd="3" destOrd="0" parTransId="{C22694AF-FFDA-49C5-97DF-7DBE0F18AE62}" sibTransId="{E5CE42EE-A2D0-460C-AC64-B1EDC4F2E4F4}"/>
    <dgm:cxn modelId="{AADD5F51-F690-43F5-B64A-642C7DA8207E}" type="presOf" srcId="{B2F3519C-F65A-4986-9E4B-E4B3305FB80A}" destId="{A9B7B369-CA4E-40E0-9713-98BC3F579EF0}" srcOrd="0" destOrd="0" presId="urn:microsoft.com/office/officeart/2005/8/layout/hierarchy3"/>
    <dgm:cxn modelId="{09FD9291-BB70-4532-9C8E-C2A5851F8A4F}" type="presOf" srcId="{16250394-1861-45B0-BBF9-6FDCA5D6F0A2}" destId="{565D8079-9BB0-4C3D-8523-3C013BBD328E}" srcOrd="0" destOrd="0" presId="urn:microsoft.com/office/officeart/2005/8/layout/hierarchy3"/>
    <dgm:cxn modelId="{DE7DD0F9-F60C-4A0B-8A61-5C4354CD6276}" type="presOf" srcId="{0FF09D62-0C07-4C88-91DB-F9677C5A2869}" destId="{0BA08364-56A9-4798-831C-47292487CB38}" srcOrd="0" destOrd="0" presId="urn:microsoft.com/office/officeart/2005/8/layout/hierarchy3"/>
    <dgm:cxn modelId="{FAFE4822-15D6-4369-B8B5-D96CF345431B}" type="presOf" srcId="{197565DA-8E33-42BD-87EF-6DAA244F5C8A}" destId="{C90D6A69-F69D-4F32-802C-19036840F224}" srcOrd="1" destOrd="0" presId="urn:microsoft.com/office/officeart/2005/8/layout/hierarchy3"/>
    <dgm:cxn modelId="{A43CA9E6-2576-4F8F-96F7-94A0A9AF2F7E}" type="presOf" srcId="{3CDFE232-6C2F-460D-A229-5ACEDC33BE0C}" destId="{AD32A377-FA45-4250-9567-21F651E353C5}" srcOrd="0" destOrd="0" presId="urn:microsoft.com/office/officeart/2005/8/layout/hierarchy3"/>
    <dgm:cxn modelId="{D744871B-CCBA-4BEE-A763-E13E9358B1B5}" srcId="{197565DA-8E33-42BD-87EF-6DAA244F5C8A}" destId="{92F428D6-A32F-4F53-9D6F-61FF99357CA1}" srcOrd="1" destOrd="0" parTransId="{F83544F0-5049-46CA-85D5-2CDF6A219FE4}" sibTransId="{51BB29C8-1DB2-4FD9-9EF6-17F1A35466F4}"/>
    <dgm:cxn modelId="{EB0360F2-824F-43C9-A94C-45003DBDA3E3}" type="presOf" srcId="{CF8FDF1A-27B2-40FE-AC12-5BEA6612810D}" destId="{00B66140-797C-4840-9794-A29D656FB0C0}" srcOrd="0" destOrd="0" presId="urn:microsoft.com/office/officeart/2005/8/layout/hierarchy3"/>
    <dgm:cxn modelId="{7EE0856C-1D38-4189-85CB-77382C8390E3}" type="presOf" srcId="{C22694AF-FFDA-49C5-97DF-7DBE0F18AE62}" destId="{29E7C534-F884-42C5-970E-A22744108069}" srcOrd="0" destOrd="0" presId="urn:microsoft.com/office/officeart/2005/8/layout/hierarchy3"/>
    <dgm:cxn modelId="{DC14042B-2B06-4A9E-B80C-FBB9B8D103C3}" srcId="{197565DA-8E33-42BD-87EF-6DAA244F5C8A}" destId="{2AE58EDE-0549-4080-9C50-3E4C4FD58379}" srcOrd="2" destOrd="0" parTransId="{CF8FDF1A-27B2-40FE-AC12-5BEA6612810D}" sibTransId="{598CF6A5-BFE6-46B7-B60A-A12B732F4224}"/>
    <dgm:cxn modelId="{3D36EE07-D8CC-45C1-B4D2-8A83F892C5B3}" type="presOf" srcId="{BB351E57-7602-4BF3-87B1-282E80B9A136}" destId="{F37C60C3-5DF0-416A-A15C-C44CA97D5D7E}" srcOrd="0" destOrd="0" presId="urn:microsoft.com/office/officeart/2005/8/layout/hierarchy3"/>
    <dgm:cxn modelId="{66C395C4-524E-4E31-BEC8-C7E21641E3F6}" srcId="{BB351E57-7602-4BF3-87B1-282E80B9A136}" destId="{197565DA-8E33-42BD-87EF-6DAA244F5C8A}" srcOrd="0" destOrd="0" parTransId="{FC067F0C-F645-4717-A4D6-93B5172DE1C5}" sibTransId="{E9D61218-8409-4489-B3FB-748B97B7B6D4}"/>
    <dgm:cxn modelId="{57D60564-BB51-4B62-BD4B-4A0ABB706178}" type="presOf" srcId="{3F410584-A3B0-4714-B28A-7000628CC4B4}" destId="{8416CE3A-C141-40F1-98BE-3EEF9AC8DAB2}" srcOrd="0" destOrd="0" presId="urn:microsoft.com/office/officeart/2005/8/layout/hierarchy3"/>
    <dgm:cxn modelId="{0B725968-63C6-4FD3-BCAC-B505750D23CC}" srcId="{197565DA-8E33-42BD-87EF-6DAA244F5C8A}" destId="{3F410584-A3B0-4714-B28A-7000628CC4B4}" srcOrd="6" destOrd="0" parTransId="{B2F3519C-F65A-4986-9E4B-E4B3305FB80A}" sibTransId="{5DC3ADDF-2EF2-40CB-9F6C-7153133FA626}"/>
    <dgm:cxn modelId="{82325FA4-5BE1-495B-97BE-8D47E1609A5D}" type="presOf" srcId="{197565DA-8E33-42BD-87EF-6DAA244F5C8A}" destId="{A853FC87-D88B-45C0-9287-3502D4934380}" srcOrd="0" destOrd="0" presId="urn:microsoft.com/office/officeart/2005/8/layout/hierarchy3"/>
    <dgm:cxn modelId="{09013A32-D687-4289-9690-FF03BCBD91A1}" type="presOf" srcId="{6D288B27-BDBF-42E7-B333-ADEEF253A067}" destId="{AADB71A3-D7E8-475B-88C7-CFF66D02AFF9}" srcOrd="0" destOrd="0" presId="urn:microsoft.com/office/officeart/2005/8/layout/hierarchy3"/>
    <dgm:cxn modelId="{A7445297-EA49-4890-B3A2-D2F9817ED04F}" srcId="{197565DA-8E33-42BD-87EF-6DAA244F5C8A}" destId="{3CDFE232-6C2F-460D-A229-5ACEDC33BE0C}" srcOrd="5" destOrd="0" parTransId="{6D288B27-BDBF-42E7-B333-ADEEF253A067}" sibTransId="{FE6301FE-ECCE-45AA-88E8-7628D039095E}"/>
    <dgm:cxn modelId="{26D3CFB9-2047-4091-A2D6-25852DF26AEE}" type="presParOf" srcId="{F37C60C3-5DF0-416A-A15C-C44CA97D5D7E}" destId="{0996E756-BCD7-47FA-A281-6570F2947935}" srcOrd="0" destOrd="0" presId="urn:microsoft.com/office/officeart/2005/8/layout/hierarchy3"/>
    <dgm:cxn modelId="{6EB1F32C-8F9B-4179-888B-024BF44ADFC7}" type="presParOf" srcId="{0996E756-BCD7-47FA-A281-6570F2947935}" destId="{48928D28-69EF-4B03-8E95-4E94FAB5E9B5}" srcOrd="0" destOrd="0" presId="urn:microsoft.com/office/officeart/2005/8/layout/hierarchy3"/>
    <dgm:cxn modelId="{9F07FC4A-4873-46BC-9536-2920078F9A1F}" type="presParOf" srcId="{48928D28-69EF-4B03-8E95-4E94FAB5E9B5}" destId="{A853FC87-D88B-45C0-9287-3502D4934380}" srcOrd="0" destOrd="0" presId="urn:microsoft.com/office/officeart/2005/8/layout/hierarchy3"/>
    <dgm:cxn modelId="{59A6D8C1-C6C0-421A-97C8-0E84C3B1F90A}" type="presParOf" srcId="{48928D28-69EF-4B03-8E95-4E94FAB5E9B5}" destId="{C90D6A69-F69D-4F32-802C-19036840F224}" srcOrd="1" destOrd="0" presId="urn:microsoft.com/office/officeart/2005/8/layout/hierarchy3"/>
    <dgm:cxn modelId="{DE1DFE43-D719-45B3-B91C-7EB15628A892}" type="presParOf" srcId="{0996E756-BCD7-47FA-A281-6570F2947935}" destId="{4F1A7DA1-CBD8-4688-8FB3-922071D12EE3}" srcOrd="1" destOrd="0" presId="urn:microsoft.com/office/officeart/2005/8/layout/hierarchy3"/>
    <dgm:cxn modelId="{BD25A73B-DE05-4AF5-86D0-40B65A70A981}" type="presParOf" srcId="{4F1A7DA1-CBD8-4688-8FB3-922071D12EE3}" destId="{103B5F49-C50F-444D-A396-8CB110C3AD06}" srcOrd="0" destOrd="0" presId="urn:microsoft.com/office/officeart/2005/8/layout/hierarchy3"/>
    <dgm:cxn modelId="{0C7D63F3-9223-4F7B-B7B6-E55BC8CEEBE4}" type="presParOf" srcId="{4F1A7DA1-CBD8-4688-8FB3-922071D12EE3}" destId="{0BA08364-56A9-4798-831C-47292487CB38}" srcOrd="1" destOrd="0" presId="urn:microsoft.com/office/officeart/2005/8/layout/hierarchy3"/>
    <dgm:cxn modelId="{6D30501B-87E7-4BC8-9023-895B27862CE2}" type="presParOf" srcId="{4F1A7DA1-CBD8-4688-8FB3-922071D12EE3}" destId="{EFF80C02-C85E-4899-A5D0-4900C1F4D14C}" srcOrd="2" destOrd="0" presId="urn:microsoft.com/office/officeart/2005/8/layout/hierarchy3"/>
    <dgm:cxn modelId="{42AA4E4C-691E-4175-B018-0E10527463D9}" type="presParOf" srcId="{4F1A7DA1-CBD8-4688-8FB3-922071D12EE3}" destId="{787E3626-1ED9-4215-8338-D6D2FC9A64AD}" srcOrd="3" destOrd="0" presId="urn:microsoft.com/office/officeart/2005/8/layout/hierarchy3"/>
    <dgm:cxn modelId="{8A3B135E-3A8B-4628-805E-387A18ABDDBE}" type="presParOf" srcId="{4F1A7DA1-CBD8-4688-8FB3-922071D12EE3}" destId="{00B66140-797C-4840-9794-A29D656FB0C0}" srcOrd="4" destOrd="0" presId="urn:microsoft.com/office/officeart/2005/8/layout/hierarchy3"/>
    <dgm:cxn modelId="{9BD324C9-9904-4183-AA06-6FD47E04AB40}" type="presParOf" srcId="{4F1A7DA1-CBD8-4688-8FB3-922071D12EE3}" destId="{1247D515-06A9-400A-8733-561D43AB5C44}" srcOrd="5" destOrd="0" presId="urn:microsoft.com/office/officeart/2005/8/layout/hierarchy3"/>
    <dgm:cxn modelId="{F1ABF7A2-AC9B-4A4E-B7FF-C267AFF2203C}" type="presParOf" srcId="{4F1A7DA1-CBD8-4688-8FB3-922071D12EE3}" destId="{29E7C534-F884-42C5-970E-A22744108069}" srcOrd="6" destOrd="0" presId="urn:microsoft.com/office/officeart/2005/8/layout/hierarchy3"/>
    <dgm:cxn modelId="{FDCCF821-6649-49C2-9304-0CCC3F59BBC7}" type="presParOf" srcId="{4F1A7DA1-CBD8-4688-8FB3-922071D12EE3}" destId="{565D8079-9BB0-4C3D-8523-3C013BBD328E}" srcOrd="7" destOrd="0" presId="urn:microsoft.com/office/officeart/2005/8/layout/hierarchy3"/>
    <dgm:cxn modelId="{6DA91C7C-2D5C-4184-8F2C-8C3FB9542543}" type="presParOf" srcId="{4F1A7DA1-CBD8-4688-8FB3-922071D12EE3}" destId="{24E37C25-4FA0-40D8-85A6-26F701C2293B}" srcOrd="8" destOrd="0" presId="urn:microsoft.com/office/officeart/2005/8/layout/hierarchy3"/>
    <dgm:cxn modelId="{B4DEAC26-9297-42B3-AE1C-C6CC28DBBE0F}" type="presParOf" srcId="{4F1A7DA1-CBD8-4688-8FB3-922071D12EE3}" destId="{65FEC7EE-A342-4B26-AB8A-D888F9FED3DE}" srcOrd="9" destOrd="0" presId="urn:microsoft.com/office/officeart/2005/8/layout/hierarchy3"/>
    <dgm:cxn modelId="{DE12C6BC-60B6-415F-B91F-E9B9BD802CA7}" type="presParOf" srcId="{4F1A7DA1-CBD8-4688-8FB3-922071D12EE3}" destId="{AADB71A3-D7E8-475B-88C7-CFF66D02AFF9}" srcOrd="10" destOrd="0" presId="urn:microsoft.com/office/officeart/2005/8/layout/hierarchy3"/>
    <dgm:cxn modelId="{3A301B71-ECE9-40D3-88AC-C5CF43A33136}" type="presParOf" srcId="{4F1A7DA1-CBD8-4688-8FB3-922071D12EE3}" destId="{AD32A377-FA45-4250-9567-21F651E353C5}" srcOrd="11" destOrd="0" presId="urn:microsoft.com/office/officeart/2005/8/layout/hierarchy3"/>
    <dgm:cxn modelId="{EFA2B17D-31C1-4455-BFD4-725D42EE9BC0}" type="presParOf" srcId="{4F1A7DA1-CBD8-4688-8FB3-922071D12EE3}" destId="{A9B7B369-CA4E-40E0-9713-98BC3F579EF0}" srcOrd="12" destOrd="0" presId="urn:microsoft.com/office/officeart/2005/8/layout/hierarchy3"/>
    <dgm:cxn modelId="{22E75033-208F-4145-94A4-5B93C32CFEAC}" type="presParOf" srcId="{4F1A7DA1-CBD8-4688-8FB3-922071D12EE3}" destId="{8416CE3A-C141-40F1-98BE-3EEF9AC8DAB2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51E57-7602-4BF3-87B1-282E80B9A13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565DA-8E33-42BD-87EF-6DAA244F5C8A}">
      <dgm:prSet phldrT="[Text]" custT="1"/>
      <dgm:spPr>
        <a:solidFill>
          <a:srgbClr val="33CC33"/>
        </a:solidFill>
      </dgm:spPr>
      <dgm:t>
        <a:bodyPr/>
        <a:lstStyle/>
        <a:p>
          <a:pPr algn="l"/>
          <a:r>
            <a:rPr lang="tr-TR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 </a:t>
          </a:r>
          <a:r>
            <a:rPr lang="en-US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At the OIC Cooperation Level</a:t>
          </a:r>
          <a:endParaRPr lang="en-US" sz="2400" b="1" dirty="0">
            <a:solidFill>
              <a:schemeClr val="bg1"/>
            </a:solidFill>
          </a:endParaRPr>
        </a:p>
      </dgm:t>
    </dgm:pt>
    <dgm:pt modelId="{FC067F0C-F645-4717-A4D6-93B5172DE1C5}" type="parTrans" cxnId="{66C395C4-524E-4E31-BEC8-C7E21641E3F6}">
      <dgm:prSet/>
      <dgm:spPr/>
      <dgm:t>
        <a:bodyPr/>
        <a:lstStyle/>
        <a:p>
          <a:pPr algn="l"/>
          <a:endParaRPr lang="en-US" sz="2000"/>
        </a:p>
      </dgm:t>
    </dgm:pt>
    <dgm:pt modelId="{E9D61218-8409-4489-B3FB-748B97B7B6D4}" type="sibTrans" cxnId="{66C395C4-524E-4E31-BEC8-C7E21641E3F6}">
      <dgm:prSet/>
      <dgm:spPr/>
      <dgm:t>
        <a:bodyPr/>
        <a:lstStyle/>
        <a:p>
          <a:pPr algn="l"/>
          <a:endParaRPr lang="en-US" sz="2000"/>
        </a:p>
      </dgm:t>
    </dgm:pt>
    <dgm:pt modelId="{0FF09D62-0C07-4C88-91DB-F9677C5A2869}">
      <dgm:prSet phldrT="[Text]" custT="1"/>
      <dgm:spPr>
        <a:solidFill>
          <a:srgbClr val="33CC33">
            <a:alpha val="90000"/>
          </a:srgbClr>
        </a:solidFill>
      </dgm:spPr>
      <dgm:t>
        <a:bodyPr/>
        <a:lstStyle/>
        <a:p>
          <a:pPr algn="ctr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OIC Internet Guide for Tourism</a:t>
          </a:r>
          <a:endParaRPr lang="en-US" sz="20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libri" pitchFamily="34" charset="0"/>
          </a:endParaRPr>
        </a:p>
      </dgm:t>
    </dgm:pt>
    <dgm:pt modelId="{175F9B25-8117-4AB1-B59C-BF2BD680C1D2}" type="parTrans" cxnId="{E1A5B80A-1B30-4DB3-A603-4433B785CD81}">
      <dgm:prSet/>
      <dgm:spPr/>
      <dgm:t>
        <a:bodyPr/>
        <a:lstStyle/>
        <a:p>
          <a:pPr algn="l"/>
          <a:endParaRPr lang="en-US" sz="2000"/>
        </a:p>
      </dgm:t>
    </dgm:pt>
    <dgm:pt modelId="{657BB582-0C3D-46EA-9799-DBFE2615211A}" type="sibTrans" cxnId="{E1A5B80A-1B30-4DB3-A603-4433B785CD81}">
      <dgm:prSet/>
      <dgm:spPr/>
      <dgm:t>
        <a:bodyPr/>
        <a:lstStyle/>
        <a:p>
          <a:pPr algn="l"/>
          <a:endParaRPr lang="en-US" sz="2000"/>
        </a:p>
      </dgm:t>
    </dgm:pt>
    <dgm:pt modelId="{92F428D6-A32F-4F53-9D6F-61FF99357CA1}">
      <dgm:prSet phldrT="[Text]" custT="1"/>
      <dgm:spPr>
        <a:solidFill>
          <a:srgbClr val="33CC33">
            <a:alpha val="90000"/>
          </a:srgbClr>
        </a:solidFill>
      </dgm:spPr>
      <dgm:t>
        <a:bodyPr/>
        <a:lstStyle/>
        <a:p>
          <a:pPr algn="ctr"/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OIC Tourism Alliances, Airline Companies</a:t>
          </a:r>
          <a:endParaRPr lang="en-US" sz="2000" b="1" dirty="0">
            <a:solidFill>
              <a:schemeClr val="tx1"/>
            </a:solidFill>
          </a:endParaRPr>
        </a:p>
      </dgm:t>
    </dgm:pt>
    <dgm:pt modelId="{F83544F0-5049-46CA-85D5-2CDF6A219FE4}" type="parTrans" cxnId="{D744871B-CCBA-4BEE-A763-E13E9358B1B5}">
      <dgm:prSet/>
      <dgm:spPr/>
      <dgm:t>
        <a:bodyPr/>
        <a:lstStyle/>
        <a:p>
          <a:pPr algn="l"/>
          <a:endParaRPr lang="en-US" sz="2000"/>
        </a:p>
      </dgm:t>
    </dgm:pt>
    <dgm:pt modelId="{51BB29C8-1DB2-4FD9-9EF6-17F1A35466F4}" type="sibTrans" cxnId="{D744871B-CCBA-4BEE-A763-E13E9358B1B5}">
      <dgm:prSet/>
      <dgm:spPr/>
      <dgm:t>
        <a:bodyPr/>
        <a:lstStyle/>
        <a:p>
          <a:pPr algn="l"/>
          <a:endParaRPr lang="en-US" sz="2000"/>
        </a:p>
      </dgm:t>
    </dgm:pt>
    <dgm:pt modelId="{16250394-1861-45B0-BBF9-6FDCA5D6F0A2}">
      <dgm:prSet custT="1"/>
      <dgm:spPr>
        <a:solidFill>
          <a:srgbClr val="33CC33">
            <a:alpha val="90000"/>
          </a:srgbClr>
        </a:solidFill>
      </dgm:spPr>
      <dgm:t>
        <a:bodyPr/>
        <a:lstStyle/>
        <a:p>
          <a:pPr algn="ctr"/>
          <a:r>
            <a:rPr lang="en-US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Agreement on Tourism Visa Arrangements</a:t>
          </a:r>
          <a:endParaRPr lang="en-GB" sz="2000" b="1" cap="none" spc="0" noProof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libri" pitchFamily="34" charset="0"/>
          </a:endParaRPr>
        </a:p>
      </dgm:t>
    </dgm:pt>
    <dgm:pt modelId="{C22694AF-FFDA-49C5-97DF-7DBE0F18AE62}" type="parTrans" cxnId="{0C1B49C1-B93F-47C0-AF06-0F11FE2F733D}">
      <dgm:prSet/>
      <dgm:spPr/>
      <dgm:t>
        <a:bodyPr/>
        <a:lstStyle/>
        <a:p>
          <a:pPr algn="l"/>
          <a:endParaRPr lang="en-US" sz="2000"/>
        </a:p>
      </dgm:t>
    </dgm:pt>
    <dgm:pt modelId="{E5CE42EE-A2D0-460C-AC64-B1EDC4F2E4F4}" type="sibTrans" cxnId="{0C1B49C1-B93F-47C0-AF06-0F11FE2F733D}">
      <dgm:prSet/>
      <dgm:spPr/>
      <dgm:t>
        <a:bodyPr/>
        <a:lstStyle/>
        <a:p>
          <a:pPr algn="l"/>
          <a:endParaRPr lang="en-US" sz="2000"/>
        </a:p>
      </dgm:t>
    </dgm:pt>
    <dgm:pt modelId="{AE19E60B-91A3-4983-9AD8-6C9243713F7D}">
      <dgm:prSet custT="1"/>
      <dgm:spPr>
        <a:solidFill>
          <a:srgbClr val="33CC33">
            <a:alpha val="90000"/>
          </a:srgbClr>
        </a:solidFill>
      </dgm:spPr>
      <dgm:t>
        <a:bodyPr/>
        <a:lstStyle/>
        <a:p>
          <a:pPr algn="ctr"/>
          <a:r>
            <a:rPr lang="en-GB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Promote and Encourage public</a:t>
          </a:r>
          <a:r>
            <a:rPr lang="tr-TR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-</a:t>
          </a:r>
          <a:r>
            <a:rPr lang="en-GB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private joint investment</a:t>
          </a:r>
          <a:r>
            <a:rPr lang="tr-TR" sz="2000" b="1" cap="none" spc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 </a:t>
          </a:r>
          <a:r>
            <a:rPr lang="tr-TR" sz="2000" b="1" cap="none" spc="0" noProof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in Tourism</a:t>
          </a:r>
          <a:r>
            <a:rPr lang="en-GB" sz="2000" b="1" cap="none" spc="0" noProof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rPr>
            <a:t> </a:t>
          </a:r>
          <a:endParaRPr lang="en-GB" sz="2000" b="1" cap="none" spc="0" noProof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libri" pitchFamily="34" charset="0"/>
          </a:endParaRPr>
        </a:p>
      </dgm:t>
    </dgm:pt>
    <dgm:pt modelId="{EAD310EC-66CB-49C7-ACFF-F919D0E31C3F}" type="parTrans" cxnId="{78DCCEFC-3C12-4E75-BBC0-26AEFF3B680C}">
      <dgm:prSet/>
      <dgm:spPr/>
      <dgm:t>
        <a:bodyPr/>
        <a:lstStyle/>
        <a:p>
          <a:endParaRPr lang="en-US"/>
        </a:p>
      </dgm:t>
    </dgm:pt>
    <dgm:pt modelId="{E32E83A0-6B6C-48AA-80C7-00499940DC78}" type="sibTrans" cxnId="{78DCCEFC-3C12-4E75-BBC0-26AEFF3B680C}">
      <dgm:prSet/>
      <dgm:spPr/>
      <dgm:t>
        <a:bodyPr/>
        <a:lstStyle/>
        <a:p>
          <a:endParaRPr lang="en-US"/>
        </a:p>
      </dgm:t>
    </dgm:pt>
    <dgm:pt modelId="{F37C60C3-5DF0-416A-A15C-C44CA97D5D7E}" type="pres">
      <dgm:prSet presAssocID="{BB351E57-7602-4BF3-87B1-282E80B9A1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96E756-BCD7-47FA-A281-6570F2947935}" type="pres">
      <dgm:prSet presAssocID="{197565DA-8E33-42BD-87EF-6DAA244F5C8A}" presName="root" presStyleCnt="0"/>
      <dgm:spPr/>
    </dgm:pt>
    <dgm:pt modelId="{48928D28-69EF-4B03-8E95-4E94FAB5E9B5}" type="pres">
      <dgm:prSet presAssocID="{197565DA-8E33-42BD-87EF-6DAA244F5C8A}" presName="rootComposite" presStyleCnt="0"/>
      <dgm:spPr/>
    </dgm:pt>
    <dgm:pt modelId="{A853FC87-D88B-45C0-9287-3502D4934380}" type="pres">
      <dgm:prSet presAssocID="{197565DA-8E33-42BD-87EF-6DAA244F5C8A}" presName="rootText" presStyleLbl="node1" presStyleIdx="0" presStyleCnt="1" custScaleX="537788" custScaleY="86625"/>
      <dgm:spPr/>
      <dgm:t>
        <a:bodyPr/>
        <a:lstStyle/>
        <a:p>
          <a:endParaRPr lang="en-US"/>
        </a:p>
      </dgm:t>
    </dgm:pt>
    <dgm:pt modelId="{C90D6A69-F69D-4F32-802C-19036840F224}" type="pres">
      <dgm:prSet presAssocID="{197565DA-8E33-42BD-87EF-6DAA244F5C8A}" presName="rootConnector" presStyleLbl="node1" presStyleIdx="0" presStyleCnt="1"/>
      <dgm:spPr/>
      <dgm:t>
        <a:bodyPr/>
        <a:lstStyle/>
        <a:p>
          <a:endParaRPr lang="en-US"/>
        </a:p>
      </dgm:t>
    </dgm:pt>
    <dgm:pt modelId="{4F1A7DA1-CBD8-4688-8FB3-922071D12EE3}" type="pres">
      <dgm:prSet presAssocID="{197565DA-8E33-42BD-87EF-6DAA244F5C8A}" presName="childShape" presStyleCnt="0"/>
      <dgm:spPr/>
    </dgm:pt>
    <dgm:pt modelId="{103B5F49-C50F-444D-A396-8CB110C3AD06}" type="pres">
      <dgm:prSet presAssocID="{175F9B25-8117-4AB1-B59C-BF2BD680C1D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BA08364-56A9-4798-831C-47292487CB38}" type="pres">
      <dgm:prSet presAssocID="{0FF09D62-0C07-4C88-91DB-F9677C5A2869}" presName="childText" presStyleLbl="bgAcc1" presStyleIdx="0" presStyleCnt="4" custScaleX="794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0C02-C85E-4899-A5D0-4900C1F4D14C}" type="pres">
      <dgm:prSet presAssocID="{F83544F0-5049-46CA-85D5-2CDF6A219FE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87E3626-1ED9-4215-8338-D6D2FC9A64AD}" type="pres">
      <dgm:prSet presAssocID="{92F428D6-A32F-4F53-9D6F-61FF99357CA1}" presName="childText" presStyleLbl="bgAcc1" presStyleIdx="1" presStyleCnt="4" custScaleX="794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7C534-F884-42C5-970E-A22744108069}" type="pres">
      <dgm:prSet presAssocID="{C22694AF-FFDA-49C5-97DF-7DBE0F18AE62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65D8079-9BB0-4C3D-8523-3C013BBD328E}" type="pres">
      <dgm:prSet presAssocID="{16250394-1861-45B0-BBF9-6FDCA5D6F0A2}" presName="childText" presStyleLbl="bgAcc1" presStyleIdx="2" presStyleCnt="4" custScaleX="795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34596-D859-4A08-BD0F-71ADA2ADAA70}" type="pres">
      <dgm:prSet presAssocID="{EAD310EC-66CB-49C7-ACFF-F919D0E31C3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BE29933-C9B8-49D7-A97E-FA0225129920}" type="pres">
      <dgm:prSet presAssocID="{AE19E60B-91A3-4983-9AD8-6C9243713F7D}" presName="childText" presStyleLbl="bgAcc1" presStyleIdx="3" presStyleCnt="4" custScaleX="794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E1AE5-D137-40B9-9E08-FBB2359A6C33}" type="presOf" srcId="{BB351E57-7602-4BF3-87B1-282E80B9A136}" destId="{F37C60C3-5DF0-416A-A15C-C44CA97D5D7E}" srcOrd="0" destOrd="0" presId="urn:microsoft.com/office/officeart/2005/8/layout/hierarchy3"/>
    <dgm:cxn modelId="{C191A55D-05F8-4B48-B378-D68BA743ABB2}" type="presOf" srcId="{92F428D6-A32F-4F53-9D6F-61FF99357CA1}" destId="{787E3626-1ED9-4215-8338-D6D2FC9A64AD}" srcOrd="0" destOrd="0" presId="urn:microsoft.com/office/officeart/2005/8/layout/hierarchy3"/>
    <dgm:cxn modelId="{FC356C2E-1D1C-430D-AB9D-55E7994B245B}" type="presOf" srcId="{197565DA-8E33-42BD-87EF-6DAA244F5C8A}" destId="{A853FC87-D88B-45C0-9287-3502D4934380}" srcOrd="0" destOrd="0" presId="urn:microsoft.com/office/officeart/2005/8/layout/hierarchy3"/>
    <dgm:cxn modelId="{E1A5B80A-1B30-4DB3-A603-4433B785CD81}" srcId="{197565DA-8E33-42BD-87EF-6DAA244F5C8A}" destId="{0FF09D62-0C07-4C88-91DB-F9677C5A2869}" srcOrd="0" destOrd="0" parTransId="{175F9B25-8117-4AB1-B59C-BF2BD680C1D2}" sibTransId="{657BB582-0C3D-46EA-9799-DBFE2615211A}"/>
    <dgm:cxn modelId="{84129122-45CA-4C09-9ED3-5B2261AC15B0}" type="presOf" srcId="{AE19E60B-91A3-4983-9AD8-6C9243713F7D}" destId="{DBE29933-C9B8-49D7-A97E-FA0225129920}" srcOrd="0" destOrd="0" presId="urn:microsoft.com/office/officeart/2005/8/layout/hierarchy3"/>
    <dgm:cxn modelId="{EBA6839B-8610-424E-91BC-0B409C2064F3}" type="presOf" srcId="{175F9B25-8117-4AB1-B59C-BF2BD680C1D2}" destId="{103B5F49-C50F-444D-A396-8CB110C3AD06}" srcOrd="0" destOrd="0" presId="urn:microsoft.com/office/officeart/2005/8/layout/hierarchy3"/>
    <dgm:cxn modelId="{749F87BD-FD26-41F2-A5AF-2FF48ECE54BD}" type="presOf" srcId="{197565DA-8E33-42BD-87EF-6DAA244F5C8A}" destId="{C90D6A69-F69D-4F32-802C-19036840F224}" srcOrd="1" destOrd="0" presId="urn:microsoft.com/office/officeart/2005/8/layout/hierarchy3"/>
    <dgm:cxn modelId="{E00FDF55-37C5-4DA2-83BB-0714272C3605}" type="presOf" srcId="{0FF09D62-0C07-4C88-91DB-F9677C5A2869}" destId="{0BA08364-56A9-4798-831C-47292487CB38}" srcOrd="0" destOrd="0" presId="urn:microsoft.com/office/officeart/2005/8/layout/hierarchy3"/>
    <dgm:cxn modelId="{0C1B49C1-B93F-47C0-AF06-0F11FE2F733D}" srcId="{197565DA-8E33-42BD-87EF-6DAA244F5C8A}" destId="{16250394-1861-45B0-BBF9-6FDCA5D6F0A2}" srcOrd="2" destOrd="0" parTransId="{C22694AF-FFDA-49C5-97DF-7DBE0F18AE62}" sibTransId="{E5CE42EE-A2D0-460C-AC64-B1EDC4F2E4F4}"/>
    <dgm:cxn modelId="{78DCCEFC-3C12-4E75-BBC0-26AEFF3B680C}" srcId="{197565DA-8E33-42BD-87EF-6DAA244F5C8A}" destId="{AE19E60B-91A3-4983-9AD8-6C9243713F7D}" srcOrd="3" destOrd="0" parTransId="{EAD310EC-66CB-49C7-ACFF-F919D0E31C3F}" sibTransId="{E32E83A0-6B6C-48AA-80C7-00499940DC78}"/>
    <dgm:cxn modelId="{AB27F75D-541E-490A-B834-0BF330AFBF23}" type="presOf" srcId="{16250394-1861-45B0-BBF9-6FDCA5D6F0A2}" destId="{565D8079-9BB0-4C3D-8523-3C013BBD328E}" srcOrd="0" destOrd="0" presId="urn:microsoft.com/office/officeart/2005/8/layout/hierarchy3"/>
    <dgm:cxn modelId="{4833A7AA-B0D5-4151-8D2F-E045241504B2}" type="presOf" srcId="{EAD310EC-66CB-49C7-ACFF-F919D0E31C3F}" destId="{D1334596-D859-4A08-BD0F-71ADA2ADAA70}" srcOrd="0" destOrd="0" presId="urn:microsoft.com/office/officeart/2005/8/layout/hierarchy3"/>
    <dgm:cxn modelId="{2862D6A7-0191-4286-80D3-D2D5A357F488}" type="presOf" srcId="{C22694AF-FFDA-49C5-97DF-7DBE0F18AE62}" destId="{29E7C534-F884-42C5-970E-A22744108069}" srcOrd="0" destOrd="0" presId="urn:microsoft.com/office/officeart/2005/8/layout/hierarchy3"/>
    <dgm:cxn modelId="{D744871B-CCBA-4BEE-A763-E13E9358B1B5}" srcId="{197565DA-8E33-42BD-87EF-6DAA244F5C8A}" destId="{92F428D6-A32F-4F53-9D6F-61FF99357CA1}" srcOrd="1" destOrd="0" parTransId="{F83544F0-5049-46CA-85D5-2CDF6A219FE4}" sibTransId="{51BB29C8-1DB2-4FD9-9EF6-17F1A35466F4}"/>
    <dgm:cxn modelId="{66C395C4-524E-4E31-BEC8-C7E21641E3F6}" srcId="{BB351E57-7602-4BF3-87B1-282E80B9A136}" destId="{197565DA-8E33-42BD-87EF-6DAA244F5C8A}" srcOrd="0" destOrd="0" parTransId="{FC067F0C-F645-4717-A4D6-93B5172DE1C5}" sibTransId="{E9D61218-8409-4489-B3FB-748B97B7B6D4}"/>
    <dgm:cxn modelId="{E487BB93-2FDB-47A7-8A43-335B5ABDA627}" type="presOf" srcId="{F83544F0-5049-46CA-85D5-2CDF6A219FE4}" destId="{EFF80C02-C85E-4899-A5D0-4900C1F4D14C}" srcOrd="0" destOrd="0" presId="urn:microsoft.com/office/officeart/2005/8/layout/hierarchy3"/>
    <dgm:cxn modelId="{C19E07FD-EB22-4D94-9EC1-485F0013E1D9}" type="presParOf" srcId="{F37C60C3-5DF0-416A-A15C-C44CA97D5D7E}" destId="{0996E756-BCD7-47FA-A281-6570F2947935}" srcOrd="0" destOrd="0" presId="urn:microsoft.com/office/officeart/2005/8/layout/hierarchy3"/>
    <dgm:cxn modelId="{E12C6A8C-F725-4CBC-B4A6-75916FA9A4F7}" type="presParOf" srcId="{0996E756-BCD7-47FA-A281-6570F2947935}" destId="{48928D28-69EF-4B03-8E95-4E94FAB5E9B5}" srcOrd="0" destOrd="0" presId="urn:microsoft.com/office/officeart/2005/8/layout/hierarchy3"/>
    <dgm:cxn modelId="{A493B71A-B8AC-4DC2-B28B-DCE4DE993E72}" type="presParOf" srcId="{48928D28-69EF-4B03-8E95-4E94FAB5E9B5}" destId="{A853FC87-D88B-45C0-9287-3502D4934380}" srcOrd="0" destOrd="0" presId="urn:microsoft.com/office/officeart/2005/8/layout/hierarchy3"/>
    <dgm:cxn modelId="{16828423-4C59-4F73-8C11-A5E69FDB6CAB}" type="presParOf" srcId="{48928D28-69EF-4B03-8E95-4E94FAB5E9B5}" destId="{C90D6A69-F69D-4F32-802C-19036840F224}" srcOrd="1" destOrd="0" presId="urn:microsoft.com/office/officeart/2005/8/layout/hierarchy3"/>
    <dgm:cxn modelId="{E246F573-D352-4270-9F28-D3C9C3E1FB0C}" type="presParOf" srcId="{0996E756-BCD7-47FA-A281-6570F2947935}" destId="{4F1A7DA1-CBD8-4688-8FB3-922071D12EE3}" srcOrd="1" destOrd="0" presId="urn:microsoft.com/office/officeart/2005/8/layout/hierarchy3"/>
    <dgm:cxn modelId="{78DF3556-B5D1-430A-817B-C5D5123990B0}" type="presParOf" srcId="{4F1A7DA1-CBD8-4688-8FB3-922071D12EE3}" destId="{103B5F49-C50F-444D-A396-8CB110C3AD06}" srcOrd="0" destOrd="0" presId="urn:microsoft.com/office/officeart/2005/8/layout/hierarchy3"/>
    <dgm:cxn modelId="{30B2BCFA-2DEF-4A1A-9203-EC07E4CCA027}" type="presParOf" srcId="{4F1A7DA1-CBD8-4688-8FB3-922071D12EE3}" destId="{0BA08364-56A9-4798-831C-47292487CB38}" srcOrd="1" destOrd="0" presId="urn:microsoft.com/office/officeart/2005/8/layout/hierarchy3"/>
    <dgm:cxn modelId="{B6D53DA8-8131-4E6A-81AE-4AEA8B2A5805}" type="presParOf" srcId="{4F1A7DA1-CBD8-4688-8FB3-922071D12EE3}" destId="{EFF80C02-C85E-4899-A5D0-4900C1F4D14C}" srcOrd="2" destOrd="0" presId="urn:microsoft.com/office/officeart/2005/8/layout/hierarchy3"/>
    <dgm:cxn modelId="{0024A3DE-14BF-4552-9175-F2040CF84E52}" type="presParOf" srcId="{4F1A7DA1-CBD8-4688-8FB3-922071D12EE3}" destId="{787E3626-1ED9-4215-8338-D6D2FC9A64AD}" srcOrd="3" destOrd="0" presId="urn:microsoft.com/office/officeart/2005/8/layout/hierarchy3"/>
    <dgm:cxn modelId="{AB806C4B-B2E1-4252-AB9A-8522F7E95B5E}" type="presParOf" srcId="{4F1A7DA1-CBD8-4688-8FB3-922071D12EE3}" destId="{29E7C534-F884-42C5-970E-A22744108069}" srcOrd="4" destOrd="0" presId="urn:microsoft.com/office/officeart/2005/8/layout/hierarchy3"/>
    <dgm:cxn modelId="{DD10D702-6BAC-42C5-869D-87913B45AFC8}" type="presParOf" srcId="{4F1A7DA1-CBD8-4688-8FB3-922071D12EE3}" destId="{565D8079-9BB0-4C3D-8523-3C013BBD328E}" srcOrd="5" destOrd="0" presId="urn:microsoft.com/office/officeart/2005/8/layout/hierarchy3"/>
    <dgm:cxn modelId="{5BAF28BB-EBC3-4C87-BDE3-E6C292673412}" type="presParOf" srcId="{4F1A7DA1-CBD8-4688-8FB3-922071D12EE3}" destId="{D1334596-D859-4A08-BD0F-71ADA2ADAA70}" srcOrd="6" destOrd="0" presId="urn:microsoft.com/office/officeart/2005/8/layout/hierarchy3"/>
    <dgm:cxn modelId="{0972FF9F-86AE-4E7F-A905-71A7CF44C660}" type="presParOf" srcId="{4F1A7DA1-CBD8-4688-8FB3-922071D12EE3}" destId="{DBE29933-C9B8-49D7-A97E-FA022512992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0.00104</cdr:x>
      <cdr:y>0.07278</cdr:y>
    </cdr:from>
    <cdr:to>
      <cdr:x>0.50215</cdr:x>
      <cdr:y>0.16022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81" y="485969"/>
          <a:ext cx="3204404" cy="58385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Palatino LT Std Light" pitchFamily="18" charset="0"/>
            </a:rPr>
            <a:t>Balance</a:t>
          </a:r>
          <a:r>
            <a:rPr lang="en-US" sz="1000" b="1" baseline="0" dirty="0">
              <a:latin typeface="Palatino LT Std Light" pitchFamily="18" charset="0"/>
            </a:rPr>
            <a:t> of International Tourism as % of GDP (Average 200</a:t>
          </a:r>
          <a:r>
            <a:rPr lang="tr-TR" sz="1000" b="1" baseline="0" dirty="0">
              <a:latin typeface="Palatino LT Std Light" pitchFamily="18" charset="0"/>
            </a:rPr>
            <a:t>8</a:t>
          </a:r>
          <a:r>
            <a:rPr lang="en-US" sz="1000" b="1" baseline="0" dirty="0">
              <a:latin typeface="Palatino LT Std Light" pitchFamily="18" charset="0"/>
            </a:rPr>
            <a:t>-201</a:t>
          </a:r>
          <a:r>
            <a:rPr lang="tr-TR" sz="1000" b="1" baseline="0" dirty="0">
              <a:latin typeface="Palatino LT Std Light" pitchFamily="18" charset="0"/>
            </a:rPr>
            <a:t>2</a:t>
          </a:r>
          <a:r>
            <a:rPr lang="en-US" sz="1000" b="1" baseline="0" dirty="0">
              <a:latin typeface="Palatino LT Std Light" pitchFamily="18" charset="0"/>
            </a:rPr>
            <a:t>)</a:t>
          </a:r>
          <a:endParaRPr lang="en-US" sz="1000" b="1" dirty="0">
            <a:latin typeface="Palatino LT Std Light" pitchFamily="18" charset="0"/>
          </a:endParaRPr>
        </a:p>
      </cdr:txBody>
    </cdr:sp>
  </cdr:relSizeAnchor>
  <cdr:relSizeAnchor xmlns:cdr="http://schemas.openxmlformats.org/drawingml/2006/chartDrawing">
    <cdr:from>
      <cdr:x>0.49064</cdr:x>
      <cdr:y>0.07278</cdr:y>
    </cdr:from>
    <cdr:to>
      <cdr:x>1</cdr:x>
      <cdr:y>0.16139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38225" y="484710"/>
          <a:ext cx="3257979" cy="59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latin typeface="Palatino LT Std Light" pitchFamily="18" charset="0"/>
            </a:rPr>
            <a:t>International Tourism Receipts</a:t>
          </a:r>
          <a:r>
            <a:rPr lang="en-US" sz="1000" b="1" baseline="0" dirty="0">
              <a:latin typeface="Palatino LT Std Light" pitchFamily="18" charset="0"/>
            </a:rPr>
            <a:t> as % of Exports (Average 200</a:t>
          </a:r>
          <a:r>
            <a:rPr lang="tr-TR" sz="1000" b="1" baseline="0" dirty="0">
              <a:latin typeface="Palatino LT Std Light" pitchFamily="18" charset="0"/>
            </a:rPr>
            <a:t>8</a:t>
          </a:r>
          <a:r>
            <a:rPr lang="en-US" sz="1000" b="1" baseline="0" dirty="0">
              <a:latin typeface="Palatino LT Std Light" pitchFamily="18" charset="0"/>
            </a:rPr>
            <a:t>-201</a:t>
          </a:r>
          <a:r>
            <a:rPr lang="tr-TR" sz="1000" b="1" baseline="0" dirty="0">
              <a:latin typeface="Palatino LT Std Light" pitchFamily="18" charset="0"/>
            </a:rPr>
            <a:t>2</a:t>
          </a:r>
          <a:r>
            <a:rPr lang="en-US" sz="1000" b="1" baseline="0" dirty="0">
              <a:latin typeface="Palatino LT Std Light" pitchFamily="18" charset="0"/>
            </a:rPr>
            <a:t>)</a:t>
          </a:r>
          <a:endParaRPr lang="en-US" sz="1000" b="1" dirty="0">
            <a:latin typeface="Palatino LT Std Light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0.73493</cdr:x>
      <cdr:y>0.02979</cdr:y>
    </cdr:from>
    <cdr:to>
      <cdr:x>0.75874</cdr:x>
      <cdr:y>0.06845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>
          <a:off x="1904055" y="154122"/>
          <a:ext cx="61687" cy="20002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0.75506</cdr:x>
      <cdr:y>0.02795</cdr:y>
    </cdr:from>
    <cdr:to>
      <cdr:x>0.78483</cdr:x>
      <cdr:y>0.07766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1956216" y="144597"/>
          <a:ext cx="77109" cy="257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0.88601</cdr:x>
      <cdr:y>0.02058</cdr:y>
    </cdr:from>
    <cdr:to>
      <cdr:x>1</cdr:x>
      <cdr:y>0.09054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295486" y="106497"/>
          <a:ext cx="295314" cy="361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0.80818</cdr:x>
      <cdr:y>0.03163</cdr:y>
    </cdr:from>
    <cdr:to>
      <cdr:x>0.95523</cdr:x>
      <cdr:y>0.07029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093820" y="163647"/>
          <a:ext cx="3810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0.72181</cdr:x>
      <cdr:y>0.03559</cdr:y>
    </cdr:from>
    <cdr:to>
      <cdr:x>0.75158</cdr:x>
      <cdr:y>0.0853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1870075" y="184150"/>
          <a:ext cx="77109" cy="257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0.6924</cdr:x>
      <cdr:y>0.03191</cdr:y>
    </cdr:from>
    <cdr:to>
      <cdr:x>0.72216</cdr:x>
      <cdr:y>0.08162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1793875" y="165100"/>
          <a:ext cx="77109" cy="257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AACCA257-CB51-4AE5-9D71-65B22B78F66F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00FE7F90-424F-40AC-9A7D-57851A77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2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16704B61-AB00-4CFF-B1D9-9123346EC335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08" tIns="45304" rIns="90608" bIns="453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E539949D-768B-42F0-8668-0523C0B41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0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6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6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7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4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9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0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5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3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6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A recent study by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International Finance Corporation (IFC)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found that around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35 per cent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of SMEs in the Middle East and North Africa (MENA) are excluded from the formal banking sector because they seek 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Sharia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-compliant products that are not readily available in the market</a:t>
            </a:r>
            <a:r>
              <a:rPr lang="tr-T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(i.e.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4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46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9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72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9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9150-239F-4478-B75F-5CC580E1731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>
                  <a:lumMod val="9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bg1"/>
                </a:solidFill>
                <a:latin typeface="Palatino Linotype" pitchFamily="18" charset="0"/>
              </a:rPr>
              <a:t>International Tourism In </a:t>
            </a:r>
            <a:br>
              <a:rPr lang="en-US" sz="3200" cap="small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3200" cap="small" dirty="0" err="1" smtClean="0">
                <a:solidFill>
                  <a:schemeClr val="bg1"/>
                </a:solidFill>
                <a:latin typeface="Palatino Linotype" pitchFamily="18" charset="0"/>
              </a:rPr>
              <a:t>Oic</a:t>
            </a:r>
            <a:r>
              <a:rPr lang="en-US" sz="3200" cap="small" dirty="0" smtClean="0">
                <a:solidFill>
                  <a:schemeClr val="bg1"/>
                </a:solidFill>
                <a:latin typeface="Palatino Linotype" pitchFamily="18" charset="0"/>
              </a:rPr>
              <a:t> Member Countries</a:t>
            </a:r>
            <a:endParaRPr lang="en-US" sz="3200" cap="small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Palatino Linotype" pitchFamily="18" charset="0"/>
              </a:rPr>
              <a:t>Prospects and Challenges</a:t>
            </a:r>
            <a:endParaRPr lang="en-US" sz="2400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4482" y="5562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209800" y="4476572"/>
            <a:ext cx="5486400" cy="95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small" dirty="0" smtClean="0">
                <a:solidFill>
                  <a:schemeClr val="bg1"/>
                </a:solidFill>
                <a:latin typeface="Palatino Linotype" pitchFamily="18" charset="0"/>
              </a:rPr>
              <a:t>Statistical, Economic And Social Research And Training Centre For Islamic Countries</a:t>
            </a:r>
            <a:r>
              <a:rPr lang="tr-TR" sz="1400" b="1" cap="small" dirty="0" smtClean="0">
                <a:solidFill>
                  <a:schemeClr val="bg1"/>
                </a:solidFill>
                <a:latin typeface="Palatino Linotype" pitchFamily="18" charset="0"/>
              </a:rPr>
              <a:t> (SESRIC)</a:t>
            </a:r>
          </a:p>
          <a:p>
            <a:endParaRPr lang="en-US" sz="1400" b="1" cap="small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n-US" sz="1400" b="1" cap="small" spc="150" dirty="0" smtClean="0">
                <a:solidFill>
                  <a:schemeClr val="bg1"/>
                </a:solidFill>
                <a:latin typeface="Palatino Linotype" pitchFamily="18" charset="0"/>
              </a:rPr>
              <a:t>Organization Of Islamic Cooperation</a:t>
            </a:r>
            <a:r>
              <a:rPr lang="tr-TR" sz="1400" b="1" cap="small" spc="150" dirty="0" smtClean="0">
                <a:solidFill>
                  <a:schemeClr val="bg1"/>
                </a:solidFill>
                <a:latin typeface="Palatino Linotype" pitchFamily="18" charset="0"/>
              </a:rPr>
              <a:t> (OIC)</a:t>
            </a:r>
            <a:endParaRPr lang="en-US" sz="1400" b="1" cap="small" spc="15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0" y="449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495799"/>
            <a:ext cx="457200" cy="10632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838200"/>
            <a:ext cx="1371600" cy="13709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4482" y="6343710"/>
            <a:ext cx="9144000" cy="514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Asia</a:t>
            </a:r>
            <a:r>
              <a:rPr lang="tr-TR" sz="16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</a:t>
            </a:r>
          </a:p>
          <a:p>
            <a:r>
              <a:rPr lang="tr-TR" sz="16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27-28 October 2014, Dushanbe, Republic of Tajikistan</a:t>
            </a:r>
            <a:endParaRPr lang="en-US" sz="16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62428" y="5559099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cap="small" dirty="0" smtClean="0">
                <a:solidFill>
                  <a:schemeClr val="bg1"/>
                </a:solidFill>
                <a:latin typeface="Palatino Linotype" pitchFamily="18" charset="0"/>
                <a:ea typeface="+mj-ea"/>
                <a:cs typeface="+mj-cs"/>
              </a:rPr>
              <a:t>Dr. Cem Tintin </a:t>
            </a:r>
          </a:p>
          <a:p>
            <a:pPr algn="ctr"/>
            <a:r>
              <a:rPr lang="tr-TR" sz="1400" cap="small" dirty="0" smtClean="0">
                <a:solidFill>
                  <a:schemeClr val="bg1"/>
                </a:solidFill>
                <a:latin typeface="Palatino Linotype" pitchFamily="18" charset="0"/>
                <a:ea typeface="+mj-ea"/>
                <a:cs typeface="+mj-cs"/>
              </a:rPr>
              <a:t>Researcher</a:t>
            </a:r>
            <a:endParaRPr lang="en-US" sz="1400" cap="small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625" y="1819275"/>
            <a:ext cx="8229600" cy="278606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Palatino Linotype" pitchFamily="18" charset="0"/>
              </a:rPr>
              <a:t>Highlights </a:t>
            </a:r>
            <a:br>
              <a:rPr lang="tr-TR" dirty="0" smtClean="0">
                <a:latin typeface="Palatino Linotype" pitchFamily="18" charset="0"/>
              </a:rPr>
            </a:br>
            <a:r>
              <a:rPr lang="tr-TR" dirty="0" smtClean="0">
                <a:latin typeface="Palatino Linotype" pitchFamily="18" charset="0"/>
              </a:rPr>
              <a:t>on International </a:t>
            </a:r>
            <a:r>
              <a:rPr lang="en-US" dirty="0" smtClean="0">
                <a:latin typeface="Palatino Linotype" pitchFamily="18" charset="0"/>
              </a:rPr>
              <a:t>Tourism in </a:t>
            </a:r>
            <a:br>
              <a:rPr lang="en-US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OIC Countries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405C3-ECBD-40A0-B4EA-0344F67F6FB2}" type="slidenum">
              <a:rPr lang="tr-TR" smtClean="0"/>
              <a:pPr/>
              <a:t>10</a:t>
            </a:fld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897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OIC Tourism Trends: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Arrivals and Receipts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rgbClr val="0070C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4118" y="838200"/>
            <a:ext cx="8686800" cy="57150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dirty="0">
              <a:latin typeface="Palatino LT Std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07" y="4520966"/>
            <a:ext cx="845371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400" dirty="0">
                <a:latin typeface="Palatino Linotype" pitchFamily="18" charset="0"/>
              </a:rPr>
              <a:t>The number of international tourist arrivals in the OIC countries increased from </a:t>
            </a:r>
            <a:r>
              <a:rPr lang="tr-TR" sz="1400" dirty="0" smtClean="0">
                <a:latin typeface="Palatino Linotype" pitchFamily="18" charset="0"/>
              </a:rPr>
              <a:t>155.5</a:t>
            </a:r>
            <a:r>
              <a:rPr lang="en-GB" sz="1400" dirty="0" smtClean="0">
                <a:latin typeface="Palatino Linotype" pitchFamily="18" charset="0"/>
              </a:rPr>
              <a:t> </a:t>
            </a:r>
            <a:r>
              <a:rPr lang="en-GB" sz="1400" dirty="0">
                <a:latin typeface="Palatino Linotype" pitchFamily="18" charset="0"/>
              </a:rPr>
              <a:t>million in </a:t>
            </a:r>
            <a:r>
              <a:rPr lang="en-GB" sz="1400" dirty="0" smtClean="0">
                <a:latin typeface="Palatino Linotype" pitchFamily="18" charset="0"/>
              </a:rPr>
              <a:t>200</a:t>
            </a:r>
            <a:r>
              <a:rPr lang="tr-TR" sz="1400" dirty="0" smtClean="0">
                <a:latin typeface="Palatino Linotype" pitchFamily="18" charset="0"/>
              </a:rPr>
              <a:t>8</a:t>
            </a:r>
            <a:r>
              <a:rPr lang="en-GB" sz="1400" dirty="0" smtClean="0">
                <a:latin typeface="Palatino Linotype" pitchFamily="18" charset="0"/>
              </a:rPr>
              <a:t>  to </a:t>
            </a:r>
            <a:r>
              <a:rPr lang="tr-TR" sz="1400" dirty="0" smtClean="0">
                <a:latin typeface="Palatino Linotype" pitchFamily="18" charset="0"/>
              </a:rPr>
              <a:t>157.3</a:t>
            </a:r>
            <a:r>
              <a:rPr lang="en-GB" sz="1400" dirty="0" smtClean="0">
                <a:latin typeface="Palatino Linotype" pitchFamily="18" charset="0"/>
              </a:rPr>
              <a:t> million </a:t>
            </a:r>
            <a:r>
              <a:rPr lang="en-GB" sz="1400" dirty="0">
                <a:latin typeface="Palatino Linotype" pitchFamily="18" charset="0"/>
              </a:rPr>
              <a:t>in </a:t>
            </a:r>
            <a:r>
              <a:rPr lang="en-GB" sz="1400" dirty="0" smtClean="0">
                <a:latin typeface="Palatino Linotype" pitchFamily="18" charset="0"/>
              </a:rPr>
              <a:t>201</a:t>
            </a:r>
            <a:r>
              <a:rPr lang="tr-TR" sz="1400" dirty="0" smtClean="0">
                <a:latin typeface="Palatino Linotype" pitchFamily="18" charset="0"/>
              </a:rPr>
              <a:t>2</a:t>
            </a:r>
            <a:r>
              <a:rPr lang="en-GB" sz="1400" dirty="0" smtClean="0">
                <a:latin typeface="Palatino Linotype" pitchFamily="18" charset="0"/>
              </a:rPr>
              <a:t> </a:t>
            </a:r>
            <a:r>
              <a:rPr lang="en-GB" sz="1400" dirty="0">
                <a:latin typeface="Palatino Linotype" pitchFamily="18" charset="0"/>
              </a:rPr>
              <a:t>corresponding to a </a:t>
            </a:r>
            <a:r>
              <a:rPr lang="en-GB" sz="1400" dirty="0" smtClean="0">
                <a:latin typeface="Palatino Linotype" pitchFamily="18" charset="0"/>
              </a:rPr>
              <a:t>15.2% share </a:t>
            </a:r>
            <a:r>
              <a:rPr lang="en-GB" sz="1400" dirty="0">
                <a:latin typeface="Palatino Linotype" pitchFamily="18" charset="0"/>
              </a:rPr>
              <a:t>in the world. </a:t>
            </a:r>
            <a:r>
              <a:rPr lang="en-GB" sz="1400" dirty="0" smtClean="0">
                <a:latin typeface="Palatino Linotype" pitchFamily="18" charset="0"/>
              </a:rPr>
              <a:t>The annual average growth rate is </a:t>
            </a:r>
            <a:r>
              <a:rPr lang="tr-TR" sz="1400" dirty="0" smtClean="0">
                <a:latin typeface="Palatino Linotype" pitchFamily="18" charset="0"/>
              </a:rPr>
              <a:t>0.23% between 2008-2012 (impact of recession). </a:t>
            </a:r>
            <a:r>
              <a:rPr lang="tr-TR" sz="1400" b="1" dirty="0" smtClean="0">
                <a:solidFill>
                  <a:srgbClr val="FF0000"/>
                </a:solidFill>
                <a:latin typeface="Palatino Linotype" pitchFamily="18" charset="0"/>
              </a:rPr>
              <a:t>However, for the 2000 -2011 period it is 7.2%.</a:t>
            </a:r>
            <a:endParaRPr lang="en-GB" sz="14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just"/>
            <a:endParaRPr lang="en-GB" sz="1400" dirty="0" smtClean="0"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1400" dirty="0">
                <a:latin typeface="Palatino Linotype" pitchFamily="18" charset="0"/>
              </a:rPr>
              <a:t>In </a:t>
            </a:r>
            <a:r>
              <a:rPr lang="en-GB" sz="1400" dirty="0" smtClean="0">
                <a:latin typeface="Palatino Linotype" pitchFamily="18" charset="0"/>
              </a:rPr>
              <a:t>200</a:t>
            </a:r>
            <a:r>
              <a:rPr lang="tr-TR" sz="1400" dirty="0" smtClean="0">
                <a:latin typeface="Palatino Linotype" pitchFamily="18" charset="0"/>
              </a:rPr>
              <a:t>8</a:t>
            </a:r>
            <a:r>
              <a:rPr lang="en-GB" sz="1400" dirty="0" smtClean="0">
                <a:latin typeface="Palatino Linotype" pitchFamily="18" charset="0"/>
              </a:rPr>
              <a:t>, </a:t>
            </a:r>
            <a:r>
              <a:rPr lang="en-GB" sz="1400" dirty="0">
                <a:latin typeface="Palatino Linotype" pitchFamily="18" charset="0"/>
              </a:rPr>
              <a:t>these tourists generated </a:t>
            </a:r>
            <a:r>
              <a:rPr lang="en-GB" sz="1400" dirty="0" smtClean="0">
                <a:latin typeface="Palatino Linotype" pitchFamily="18" charset="0"/>
              </a:rPr>
              <a:t>$</a:t>
            </a:r>
            <a:r>
              <a:rPr lang="tr-TR" sz="1400" dirty="0" smtClean="0">
                <a:latin typeface="Palatino Linotype" pitchFamily="18" charset="0"/>
              </a:rPr>
              <a:t>124.1 </a:t>
            </a:r>
            <a:r>
              <a:rPr lang="en-GB" sz="1400" dirty="0" smtClean="0">
                <a:latin typeface="Palatino Linotype" pitchFamily="18" charset="0"/>
              </a:rPr>
              <a:t>billion </a:t>
            </a:r>
            <a:r>
              <a:rPr lang="en-GB" sz="1400" dirty="0">
                <a:latin typeface="Palatino Linotype" pitchFamily="18" charset="0"/>
              </a:rPr>
              <a:t>as international tourism receipts in the OIC countries, corresponding to a </a:t>
            </a:r>
            <a:r>
              <a:rPr lang="tr-TR" sz="1400" dirty="0" smtClean="0">
                <a:latin typeface="Palatino Linotype" pitchFamily="18" charset="0"/>
              </a:rPr>
              <a:t>14.2</a:t>
            </a:r>
            <a:r>
              <a:rPr lang="en-GB" sz="1400" dirty="0" smtClean="0">
                <a:latin typeface="Palatino Linotype" pitchFamily="18" charset="0"/>
              </a:rPr>
              <a:t>% share </a:t>
            </a:r>
            <a:r>
              <a:rPr lang="en-GB" sz="1400" dirty="0">
                <a:latin typeface="Palatino Linotype" pitchFamily="18" charset="0"/>
              </a:rPr>
              <a:t>in the world’s total tourism receipts. In </a:t>
            </a:r>
            <a:r>
              <a:rPr lang="en-GB" sz="1400" dirty="0" smtClean="0">
                <a:latin typeface="Palatino Linotype" pitchFamily="18" charset="0"/>
              </a:rPr>
              <a:t>201</a:t>
            </a:r>
            <a:r>
              <a:rPr lang="tr-TR" sz="1400" dirty="0" smtClean="0">
                <a:latin typeface="Palatino Linotype" pitchFamily="18" charset="0"/>
              </a:rPr>
              <a:t>2</a:t>
            </a:r>
            <a:r>
              <a:rPr lang="en-GB" sz="1400" dirty="0" smtClean="0">
                <a:latin typeface="Palatino Linotype" pitchFamily="18" charset="0"/>
              </a:rPr>
              <a:t>, </a:t>
            </a:r>
            <a:r>
              <a:rPr lang="en-US" sz="1400" dirty="0">
                <a:latin typeface="Palatino Linotype" pitchFamily="18" charset="0"/>
              </a:rPr>
              <a:t>international tourism receipts amounted to $</a:t>
            </a:r>
            <a:r>
              <a:rPr lang="en-US" sz="1400" dirty="0" smtClean="0">
                <a:latin typeface="Palatino Linotype" pitchFamily="18" charset="0"/>
              </a:rPr>
              <a:t>1</a:t>
            </a:r>
            <a:r>
              <a:rPr lang="tr-TR" sz="1400" dirty="0" smtClean="0">
                <a:latin typeface="Palatino Linotype" pitchFamily="18" charset="0"/>
              </a:rPr>
              <a:t>32.3 </a:t>
            </a:r>
            <a:r>
              <a:rPr lang="en-US" sz="1400" dirty="0" smtClean="0">
                <a:latin typeface="Palatino Linotype" pitchFamily="18" charset="0"/>
              </a:rPr>
              <a:t>billion </a:t>
            </a:r>
            <a:r>
              <a:rPr lang="en-US" sz="1400" dirty="0">
                <a:latin typeface="Palatino Linotype" pitchFamily="18" charset="0"/>
              </a:rPr>
              <a:t>corresponding to a </a:t>
            </a:r>
            <a:r>
              <a:rPr lang="en-US" sz="1400" dirty="0" smtClean="0">
                <a:latin typeface="Palatino Linotype" pitchFamily="18" charset="0"/>
              </a:rPr>
              <a:t>1</a:t>
            </a:r>
            <a:r>
              <a:rPr lang="tr-TR" sz="1400" dirty="0" smtClean="0">
                <a:latin typeface="Palatino Linotype" pitchFamily="18" charset="0"/>
              </a:rPr>
              <a:t>2.9</a:t>
            </a:r>
            <a:r>
              <a:rPr lang="en-US" sz="1400" dirty="0" smtClean="0">
                <a:latin typeface="Palatino Linotype" pitchFamily="18" charset="0"/>
              </a:rPr>
              <a:t>% share </a:t>
            </a:r>
            <a:r>
              <a:rPr lang="en-US" sz="1400" dirty="0">
                <a:latin typeface="Palatino Linotype" pitchFamily="18" charset="0"/>
              </a:rPr>
              <a:t>in world’s total tourism receipts</a:t>
            </a:r>
            <a:r>
              <a:rPr lang="en-US" sz="1400" dirty="0" smtClean="0">
                <a:latin typeface="Palatino Linotype" pitchFamily="18" charset="0"/>
              </a:rPr>
              <a:t>.</a:t>
            </a:r>
            <a:r>
              <a:rPr lang="en-GB" sz="1400" dirty="0">
                <a:latin typeface="Palatino Linotype" pitchFamily="18" charset="0"/>
              </a:rPr>
              <a:t> The annual average growth rate is </a:t>
            </a:r>
            <a:r>
              <a:rPr lang="tr-TR" sz="1400" dirty="0" smtClean="0">
                <a:latin typeface="Palatino Linotype" pitchFamily="18" charset="0"/>
              </a:rPr>
              <a:t>1.29</a:t>
            </a:r>
            <a:r>
              <a:rPr lang="en-GB" sz="1400" dirty="0" smtClean="0">
                <a:latin typeface="Palatino Linotype" pitchFamily="18" charset="0"/>
              </a:rPr>
              <a:t>%.</a:t>
            </a:r>
            <a:r>
              <a:rPr lang="tr-TR" sz="1400" b="1" dirty="0">
                <a:solidFill>
                  <a:srgbClr val="FF0000"/>
                </a:solidFill>
                <a:latin typeface="Palatino Linotype" pitchFamily="18" charset="0"/>
              </a:rPr>
              <a:t> However, for the 2000 -2011 period it is </a:t>
            </a:r>
            <a:r>
              <a:rPr lang="tr-TR" sz="1400" b="1" dirty="0" smtClean="0">
                <a:solidFill>
                  <a:srgbClr val="FF0000"/>
                </a:solidFill>
                <a:latin typeface="Palatino Linotype" pitchFamily="18" charset="0"/>
              </a:rPr>
              <a:t>10.6%.</a:t>
            </a:r>
            <a:endParaRPr lang="en-GB" sz="1400" b="1" dirty="0">
              <a:solidFill>
                <a:srgbClr val="FF0000"/>
              </a:solidFill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n-GB" sz="1400" dirty="0">
              <a:latin typeface="Palatino Linotype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85800" y="873061"/>
            <a:ext cx="7696198" cy="3462309"/>
            <a:chOff x="0" y="-50224"/>
            <a:chExt cx="8816677" cy="4206484"/>
          </a:xfrm>
        </p:grpSpPr>
        <p:grpSp>
          <p:nvGrpSpPr>
            <p:cNvPr id="21" name="Group 20"/>
            <p:cNvGrpSpPr/>
            <p:nvPr/>
          </p:nvGrpSpPr>
          <p:grpSpPr>
            <a:xfrm>
              <a:off x="1" y="-50224"/>
              <a:ext cx="8816676" cy="4206484"/>
              <a:chOff x="1" y="-50224"/>
              <a:chExt cx="8816676" cy="4206484"/>
            </a:xfrm>
          </p:grpSpPr>
          <p:graphicFrame>
            <p:nvGraphicFramePr>
              <p:cNvPr id="25" name="Chart 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48890747"/>
                  </p:ext>
                </p:extLst>
              </p:nvPr>
            </p:nvGraphicFramePr>
            <p:xfrm>
              <a:off x="87295" y="-50224"/>
              <a:ext cx="8729382" cy="41562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6" name="Chart 25"/>
              <p:cNvGraphicFramePr/>
              <p:nvPr>
                <p:extLst>
                  <p:ext uri="{D42A27DB-BD31-4B8C-83A1-F6EECF244321}">
                    <p14:modId xmlns:p14="http://schemas.microsoft.com/office/powerpoint/2010/main" val="3395956269"/>
                  </p:ext>
                </p:extLst>
              </p:nvPr>
            </p:nvGraphicFramePr>
            <p:xfrm>
              <a:off x="1" y="748328"/>
              <a:ext cx="4359028" cy="34079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27" name="Chart 26"/>
              <p:cNvGraphicFramePr/>
              <p:nvPr>
                <p:extLst>
                  <p:ext uri="{D42A27DB-BD31-4B8C-83A1-F6EECF244321}">
                    <p14:modId xmlns:p14="http://schemas.microsoft.com/office/powerpoint/2010/main" val="3368552938"/>
                  </p:ext>
                </p:extLst>
              </p:nvPr>
            </p:nvGraphicFramePr>
            <p:xfrm>
              <a:off x="4358258" y="748328"/>
              <a:ext cx="4371127" cy="34079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22" name="TextBox 5"/>
            <p:cNvSpPr txBox="1"/>
            <p:nvPr/>
          </p:nvSpPr>
          <p:spPr>
            <a:xfrm>
              <a:off x="13058" y="393928"/>
              <a:ext cx="4368442" cy="3543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rgbClr val="FF0000"/>
                  </a:solidFill>
                  <a:latin typeface="Palatino LT Std Light" pitchFamily="18" charset="0"/>
                </a:rPr>
                <a:t>Tourist Arrivals</a:t>
              </a:r>
              <a:r>
                <a:rPr lang="en-US" sz="1000" b="1" baseline="0" dirty="0">
                  <a:solidFill>
                    <a:srgbClr val="FF0000"/>
                  </a:solidFill>
                  <a:latin typeface="Palatino LT Std Light" pitchFamily="18" charset="0"/>
                </a:rPr>
                <a:t> and Tourism Receipts</a:t>
              </a:r>
              <a:endParaRPr lang="en-US" sz="1000" b="1" dirty="0">
                <a:solidFill>
                  <a:srgbClr val="FF0000"/>
                </a:solidFill>
                <a:latin typeface="Palatino LT Std Light" pitchFamily="18" charset="0"/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4359090" y="403411"/>
              <a:ext cx="4370294" cy="3381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rgbClr val="FF0000"/>
                  </a:solidFill>
                  <a:latin typeface="Palatino LT Std Light" pitchFamily="18" charset="0"/>
                </a:rPr>
                <a:t>Annual % Change</a:t>
              </a: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0" y="11206"/>
              <a:ext cx="8729384" cy="692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1"/>
                  </a:solidFill>
                  <a:latin typeface="Palatino LT Std Light" pitchFamily="18" charset="0"/>
                </a:rPr>
                <a:t>Figure 3.1: International</a:t>
              </a:r>
              <a:r>
                <a:rPr lang="en-US" sz="1100" b="1" baseline="0" dirty="0">
                  <a:solidFill>
                    <a:schemeClr val="bg1"/>
                  </a:solidFill>
                  <a:latin typeface="Palatino LT Std Light" pitchFamily="18" charset="0"/>
                </a:rPr>
                <a:t> Tourism in OIC Countries</a:t>
              </a:r>
              <a:endParaRPr lang="en-US" sz="1100" b="1" dirty="0">
                <a:solidFill>
                  <a:schemeClr val="bg1"/>
                </a:solidFill>
                <a:latin typeface="Palatino LT Std Ligh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3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21" y="152400"/>
            <a:ext cx="401379" cy="40137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OIC Tourism Trends: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Top Tourist Destinations and Earners, 201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07845" y="1676400"/>
            <a:ext cx="35814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Top-10 countries hosted 12</a:t>
            </a:r>
            <a:r>
              <a:rPr lang="tr-TR" sz="1500" dirty="0" smtClean="0">
                <a:latin typeface="Palatino Linotype" pitchFamily="18" charset="0"/>
              </a:rPr>
              <a:t>4.7 </a:t>
            </a:r>
            <a:r>
              <a:rPr lang="en-US" sz="1500" dirty="0" smtClean="0">
                <a:latin typeface="Palatino Linotype" pitchFamily="18" charset="0"/>
              </a:rPr>
              <a:t>million international tourist , corresponding to a share of 79.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% of the OIC total in 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. </a:t>
            </a:r>
            <a:endParaRPr lang="en-US" sz="1500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724400"/>
            <a:ext cx="3733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Top-10 countries earned  $1</a:t>
            </a:r>
            <a:r>
              <a:rPr lang="tr-TR" sz="1500" dirty="0" smtClean="0">
                <a:latin typeface="Palatino Linotype" pitchFamily="18" charset="0"/>
              </a:rPr>
              <a:t>10.6</a:t>
            </a:r>
            <a:r>
              <a:rPr lang="en-US" sz="1500" dirty="0" smtClean="0">
                <a:latin typeface="Palatino Linotype" pitchFamily="18" charset="0"/>
              </a:rPr>
              <a:t> billion as international tourism receipts in 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, corresponding to a share of 8</a:t>
            </a:r>
            <a:r>
              <a:rPr lang="tr-TR" sz="1500" dirty="0" smtClean="0">
                <a:latin typeface="Palatino Linotype" pitchFamily="18" charset="0"/>
              </a:rPr>
              <a:t>3.5</a:t>
            </a:r>
            <a:r>
              <a:rPr lang="en-US" sz="1500" dirty="0" smtClean="0">
                <a:latin typeface="Palatino Linotype" pitchFamily="18" charset="0"/>
              </a:rPr>
              <a:t>% of the OIC total.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638800" y="3276600"/>
            <a:ext cx="2362200" cy="2790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Palatino Linotype" pitchFamily="18" charset="0"/>
              </a:rPr>
              <a:t>Top 10 OIC Tourism Earners</a:t>
            </a:r>
            <a:endParaRPr lang="en-US" sz="1200" b="1" dirty="0">
              <a:latin typeface="Palatino Linotype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990603" y="914400"/>
            <a:ext cx="2971795" cy="355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Palatino Linotype" pitchFamily="18" charset="0"/>
              </a:rPr>
              <a:t>Top 10 OIC Tourism Destinations</a:t>
            </a:r>
            <a:endParaRPr lang="en-US" sz="1200" b="1" dirty="0">
              <a:latin typeface="Palatino Linotype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0C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26684"/>
              </p:ext>
            </p:extLst>
          </p:nvPr>
        </p:nvGraphicFramePr>
        <p:xfrm>
          <a:off x="457200" y="1269836"/>
          <a:ext cx="4114800" cy="269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002953"/>
              </p:ext>
            </p:extLst>
          </p:nvPr>
        </p:nvGraphicFramePr>
        <p:xfrm>
          <a:off x="4945945" y="3555660"/>
          <a:ext cx="4045655" cy="261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68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solidFill>
            <a:schemeClr val="tx2">
              <a:lumMod val="75000"/>
            </a:schemeClr>
          </a:solidFill>
        </p:spPr>
        <p:txBody>
          <a:bodyPr lIns="457200">
            <a:noAutofit/>
          </a:bodyPr>
          <a:lstStyle/>
          <a:p>
            <a:pPr algn="just"/>
            <a:r>
              <a:rPr lang="en-US" sz="1600" b="1" dirty="0">
                <a:solidFill>
                  <a:srgbClr val="FFFF00"/>
                </a:solidFill>
              </a:rPr>
              <a:t>OIC Tourism Trends: </a:t>
            </a:r>
            <a:r>
              <a:rPr lang="en-US" sz="1600" b="1" dirty="0" smtClean="0">
                <a:solidFill>
                  <a:srgbClr val="FFC000"/>
                </a:solidFill>
              </a:rPr>
              <a:t>International Tourism Receipts per Arrival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FFC000"/>
                </a:solidFill>
              </a:rPr>
              <a:t>in OIC Countries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in 201</a:t>
            </a:r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 (US$)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8153400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>
                <a:latin typeface="Palatino Linotype" pitchFamily="18" charset="0"/>
              </a:rPr>
              <a:t>The OIC average tourism receipts per arrival in </a:t>
            </a:r>
            <a:r>
              <a:rPr lang="en-US" sz="1500" dirty="0" smtClean="0">
                <a:latin typeface="Palatino Linotype" pitchFamily="18" charset="0"/>
              </a:rPr>
              <a:t>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 </a:t>
            </a:r>
            <a:r>
              <a:rPr lang="en-US" sz="1500" dirty="0">
                <a:latin typeface="Palatino Linotype" pitchFamily="18" charset="0"/>
              </a:rPr>
              <a:t>amounted to </a:t>
            </a:r>
            <a:r>
              <a:rPr lang="en-US" sz="1500" dirty="0" smtClean="0">
                <a:latin typeface="Palatino Linotype" pitchFamily="18" charset="0"/>
              </a:rPr>
              <a:t>$8</a:t>
            </a:r>
            <a:r>
              <a:rPr lang="tr-TR" sz="1500" dirty="0" smtClean="0">
                <a:latin typeface="Palatino Linotype" pitchFamily="18" charset="0"/>
              </a:rPr>
              <a:t>41</a:t>
            </a:r>
            <a:r>
              <a:rPr lang="en-US" sz="1500" dirty="0" smtClean="0">
                <a:latin typeface="Palatino Linotype" pitchFamily="18" charset="0"/>
              </a:rPr>
              <a:t>.</a:t>
            </a:r>
            <a:endParaRPr lang="en-US" sz="1500" dirty="0">
              <a:latin typeface="Palatino Linotyp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95835"/>
            <a:ext cx="815340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1500" dirty="0" smtClean="0">
                <a:latin typeface="Palatino Linotype" pitchFamily="18" charset="0"/>
              </a:rPr>
              <a:t>The </a:t>
            </a:r>
            <a:r>
              <a:rPr lang="en-GB" sz="1500" dirty="0">
                <a:latin typeface="Palatino Linotype" pitchFamily="18" charset="0"/>
              </a:rPr>
              <a:t>highest receipts per tourist arrival were recorded in Lebanon </a:t>
            </a:r>
            <a:r>
              <a:rPr lang="en-GB" sz="1500" dirty="0" smtClean="0">
                <a:latin typeface="Palatino Linotype" pitchFamily="18" charset="0"/>
              </a:rPr>
              <a:t>($4</a:t>
            </a:r>
            <a:r>
              <a:rPr lang="tr-TR" sz="1500" dirty="0" smtClean="0">
                <a:latin typeface="Palatino Linotype" pitchFamily="18" charset="0"/>
              </a:rPr>
              <a:t>611</a:t>
            </a:r>
            <a:r>
              <a:rPr lang="en-GB" sz="1500" dirty="0" smtClean="0">
                <a:latin typeface="Palatino Linotype" pitchFamily="18" charset="0"/>
              </a:rPr>
              <a:t>) </a:t>
            </a:r>
            <a:r>
              <a:rPr lang="en-GB" sz="1500" dirty="0">
                <a:latin typeface="Palatino Linotype" pitchFamily="18" charset="0"/>
              </a:rPr>
              <a:t>followed by </a:t>
            </a:r>
            <a:r>
              <a:rPr lang="en-GB" sz="1500" dirty="0" smtClean="0">
                <a:latin typeface="Palatino Linotype" pitchFamily="18" charset="0"/>
              </a:rPr>
              <a:t>Qatar ($</a:t>
            </a:r>
            <a:r>
              <a:rPr lang="tr-TR" sz="1500" dirty="0" smtClean="0">
                <a:latin typeface="Palatino Linotype" pitchFamily="18" charset="0"/>
              </a:rPr>
              <a:t>2934</a:t>
            </a:r>
            <a:r>
              <a:rPr lang="en-GB" sz="1500" dirty="0" smtClean="0">
                <a:latin typeface="Palatino Linotype" pitchFamily="18" charset="0"/>
              </a:rPr>
              <a:t>)</a:t>
            </a:r>
            <a:r>
              <a:rPr lang="tr-TR" sz="1500" dirty="0" smtClean="0">
                <a:latin typeface="Palatino Linotype" pitchFamily="18" charset="0"/>
              </a:rPr>
              <a:t> and</a:t>
            </a:r>
            <a:r>
              <a:rPr lang="en-GB" sz="1500" dirty="0" smtClean="0">
                <a:latin typeface="Palatino Linotype" pitchFamily="18" charset="0"/>
              </a:rPr>
              <a:t> </a:t>
            </a:r>
            <a:r>
              <a:rPr lang="en-GB" sz="1500" dirty="0">
                <a:latin typeface="Palatino Linotype" pitchFamily="18" charset="0"/>
              </a:rPr>
              <a:t>Maldives </a:t>
            </a:r>
            <a:r>
              <a:rPr lang="en-GB" sz="1500" dirty="0" smtClean="0">
                <a:latin typeface="Palatino Linotype" pitchFamily="18" charset="0"/>
              </a:rPr>
              <a:t>($</a:t>
            </a:r>
            <a:r>
              <a:rPr lang="tr-TR" sz="1500" dirty="0" smtClean="0">
                <a:latin typeface="Palatino Linotype" pitchFamily="18" charset="0"/>
              </a:rPr>
              <a:t>1981).</a:t>
            </a:r>
            <a:endParaRPr lang="en-US" sz="1500" dirty="0">
              <a:latin typeface="Palatino Linotype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560172"/>
              </p:ext>
            </p:extLst>
          </p:nvPr>
        </p:nvGraphicFramePr>
        <p:xfrm>
          <a:off x="762000" y="838200"/>
          <a:ext cx="7010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03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625" y="1819275"/>
            <a:ext cx="8229600" cy="278606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The Economic Role of </a:t>
            </a:r>
            <a:r>
              <a:rPr lang="tr-TR" dirty="0" smtClean="0">
                <a:latin typeface="Palatino Linotype" pitchFamily="18" charset="0"/>
              </a:rPr>
              <a:t> International </a:t>
            </a:r>
            <a:r>
              <a:rPr lang="en-US" dirty="0" smtClean="0">
                <a:latin typeface="Palatino Linotype" pitchFamily="18" charset="0"/>
              </a:rPr>
              <a:t>Tourism in </a:t>
            </a:r>
            <a:br>
              <a:rPr lang="en-US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OIC Countries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405C3-ECBD-40A0-B4EA-0344F67F6FB2}" type="slidenum">
              <a:rPr lang="tr-TR" smtClean="0"/>
              <a:pPr/>
              <a:t>14</a:t>
            </a:fld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67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21" y="152400"/>
            <a:ext cx="401379" cy="40137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rgbClr val="0070C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smtClean="0">
                <a:solidFill>
                  <a:srgbClr val="FFFF00"/>
                </a:solidFill>
              </a:rPr>
              <a:t>OIC Tourism Trends: 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Balance of International Tourism, Billion US$ 201</a:t>
            </a:r>
            <a:r>
              <a:rPr lang="tr-TR" sz="21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sz="2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5638800"/>
            <a:ext cx="76581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Palatino Linotype" pitchFamily="18" charset="0"/>
              </a:rPr>
              <a:t>Notably, majority of the countries with highest tourism balance are the main OIC international tourism destinations and earners.</a:t>
            </a:r>
            <a:r>
              <a:rPr lang="tr-TR" sz="1600" dirty="0" smtClean="0">
                <a:latin typeface="Palatino Linotype" pitchFamily="18" charset="0"/>
              </a:rPr>
              <a:t> Turkey has a surplus of $27.6 billion followed by Malaysia with a surplus of $8.7 billion.</a:t>
            </a:r>
            <a:endParaRPr lang="en-US" sz="1600" dirty="0" smtClean="0">
              <a:latin typeface="Palatino Linotype" pitchFamily="18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4873403"/>
            <a:ext cx="765361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Palatino Linotype" pitchFamily="18" charset="0"/>
              </a:rPr>
              <a:t>Balance of international tourism is calculated by deducting the international tourism expenditure from the international tourism receipts.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97053"/>
              </p:ext>
            </p:extLst>
          </p:nvPr>
        </p:nvGraphicFramePr>
        <p:xfrm>
          <a:off x="457200" y="914400"/>
          <a:ext cx="8133021" cy="384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14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21" y="152400"/>
            <a:ext cx="401379" cy="40137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rgbClr val="0070C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Economic Role of Tourism in OIC Countries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531481" y="3320722"/>
            <a:ext cx="81038" cy="2165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62000" y="762000"/>
            <a:ext cx="7786756" cy="5466125"/>
            <a:chOff x="4961" y="1"/>
            <a:chExt cx="5176639" cy="6680501"/>
          </a:xfrm>
        </p:grpSpPr>
        <p:grpSp>
          <p:nvGrpSpPr>
            <p:cNvPr id="39" name="Group 38"/>
            <p:cNvGrpSpPr/>
            <p:nvPr/>
          </p:nvGrpSpPr>
          <p:grpSpPr>
            <a:xfrm>
              <a:off x="4961" y="1"/>
              <a:ext cx="5176639" cy="6680501"/>
              <a:chOff x="6616" y="1"/>
              <a:chExt cx="6903720" cy="669193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616" y="1"/>
                <a:ext cx="6903720" cy="6688667"/>
                <a:chOff x="6616" y="1"/>
                <a:chExt cx="6903720" cy="6688667"/>
              </a:xfrm>
            </p:grpSpPr>
            <p:graphicFrame>
              <p:nvGraphicFramePr>
                <p:cNvPr id="44" name="Chart 4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59113185"/>
                    </p:ext>
                  </p:extLst>
                </p:nvPr>
              </p:nvGraphicFramePr>
              <p:xfrm>
                <a:off x="6616" y="1"/>
                <a:ext cx="6903720" cy="668866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aphicFrame>
              <p:nvGraphicFramePr>
                <p:cNvPr id="45" name="Chart 44"/>
                <p:cNvGraphicFramePr/>
                <p:nvPr>
                  <p:extLst>
                    <p:ext uri="{D42A27DB-BD31-4B8C-83A1-F6EECF244321}">
                      <p14:modId xmlns:p14="http://schemas.microsoft.com/office/powerpoint/2010/main" val="3518851475"/>
                    </p:ext>
                  </p:extLst>
                </p:nvPr>
              </p:nvGraphicFramePr>
              <p:xfrm>
                <a:off x="6620" y="1068916"/>
                <a:ext cx="3455168" cy="520718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graphicFrame>
              <p:nvGraphicFramePr>
                <p:cNvPr id="46" name="Chart 4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66938715"/>
                    </p:ext>
                  </p:extLst>
                </p:nvPr>
              </p:nvGraphicFramePr>
              <p:xfrm>
                <a:off x="3454711" y="1068919"/>
                <a:ext cx="3455168" cy="521861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p:grpSp>
          <p:sp>
            <p:nvSpPr>
              <p:cNvPr id="43" name="TextBox 7"/>
              <p:cNvSpPr txBox="1"/>
              <p:nvPr/>
            </p:nvSpPr>
            <p:spPr>
              <a:xfrm>
                <a:off x="14180" y="6261111"/>
                <a:ext cx="6891649" cy="43082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00" b="0" i="1" dirty="0">
                    <a:latin typeface="Palatino LT Std Light" pitchFamily="18" charset="0"/>
                  </a:rPr>
                  <a:t>Source: </a:t>
                </a:r>
                <a:r>
                  <a:rPr lang="tr-TR" sz="900" b="0" i="1" dirty="0" smtClean="0">
                    <a:latin typeface="Palatino LT Std Light" pitchFamily="18" charset="0"/>
                  </a:rPr>
                  <a:t>WDI. </a:t>
                </a:r>
                <a:endParaRPr lang="en-US" sz="900" b="0" i="1" dirty="0">
                  <a:latin typeface="Palatino LT Std Light" pitchFamily="18" charset="0"/>
                </a:endParaRPr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4575283" y="1211655"/>
              <a:ext cx="490811" cy="3524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00">
                  <a:latin typeface="+mn-lt"/>
                </a:rPr>
                <a:t>81.95</a:t>
              </a:r>
              <a:endParaRPr lang="en-US" sz="1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9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625" y="1819275"/>
            <a:ext cx="8229600" cy="278606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Intra-OIC Tourism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405C3-ECBD-40A0-B4EA-0344F67F6FB2}" type="slidenum">
              <a:rPr lang="tr-TR" smtClean="0"/>
              <a:pPr/>
              <a:t>17</a:t>
            </a:fld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612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Intra-OIC Tourism Trends: </a:t>
            </a:r>
            <a:r>
              <a:rPr lang="en-US" sz="2400" dirty="0" smtClean="0">
                <a:solidFill>
                  <a:schemeClr val="bg1"/>
                </a:solidFill>
              </a:rPr>
              <a:t>Arrivals and Receipts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990600"/>
            <a:ext cx="3733800" cy="216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endParaRPr lang="en-US" sz="1500" dirty="0" smtClean="0">
              <a:latin typeface="Palatino Linotyp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>
                <a:latin typeface="Palatino Linotype" pitchFamily="18" charset="0"/>
              </a:rPr>
              <a:t>Intra-OIC tourist </a:t>
            </a:r>
            <a:r>
              <a:rPr lang="en-US" sz="1500" dirty="0" smtClean="0">
                <a:latin typeface="Palatino Linotype" pitchFamily="18" charset="0"/>
              </a:rPr>
              <a:t>arrivals </a:t>
            </a:r>
            <a:r>
              <a:rPr lang="tr-TR" sz="1500" dirty="0" smtClean="0">
                <a:latin typeface="Palatino Linotype" pitchFamily="18" charset="0"/>
              </a:rPr>
              <a:t>decreased</a:t>
            </a:r>
            <a:r>
              <a:rPr lang="en-US" sz="1500" dirty="0" smtClean="0">
                <a:latin typeface="Palatino Linotype" pitchFamily="18" charset="0"/>
              </a:rPr>
              <a:t> from 4</a:t>
            </a:r>
            <a:r>
              <a:rPr lang="tr-TR" sz="1500" dirty="0" smtClean="0">
                <a:latin typeface="Palatino Linotype" pitchFamily="18" charset="0"/>
              </a:rPr>
              <a:t>6.9 </a:t>
            </a:r>
            <a:r>
              <a:rPr lang="en-US" sz="1500" dirty="0" smtClean="0">
                <a:latin typeface="Palatino Linotype" pitchFamily="18" charset="0"/>
              </a:rPr>
              <a:t>million in 200</a:t>
            </a:r>
            <a:r>
              <a:rPr lang="tr-TR" sz="1500" dirty="0" smtClean="0">
                <a:latin typeface="Palatino Linotype" pitchFamily="18" charset="0"/>
              </a:rPr>
              <a:t>8</a:t>
            </a:r>
            <a:r>
              <a:rPr lang="en-US" sz="1500" dirty="0" smtClean="0">
                <a:latin typeface="Palatino Linotype" pitchFamily="18" charset="0"/>
              </a:rPr>
              <a:t> to </a:t>
            </a:r>
            <a:r>
              <a:rPr lang="tr-TR" sz="1500" dirty="0" smtClean="0">
                <a:latin typeface="Palatino Linotype" pitchFamily="18" charset="0"/>
              </a:rPr>
              <a:t>46.3 </a:t>
            </a:r>
            <a:r>
              <a:rPr lang="en-US" sz="1500" dirty="0" smtClean="0">
                <a:latin typeface="Palatino Linotype" pitchFamily="18" charset="0"/>
              </a:rPr>
              <a:t>million in 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.</a:t>
            </a:r>
          </a:p>
          <a:p>
            <a:endParaRPr lang="en-US" sz="1500" dirty="0" smtClean="0">
              <a:latin typeface="Palatino Linotyp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In 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, intra-OIC tourist arrivals accounted for </a:t>
            </a:r>
            <a:r>
              <a:rPr lang="tr-TR" sz="1500" b="1" dirty="0" smtClean="0">
                <a:solidFill>
                  <a:srgbClr val="FF0000"/>
                </a:solidFill>
                <a:latin typeface="Palatino Linotype" pitchFamily="18" charset="0"/>
              </a:rPr>
              <a:t>30.7</a:t>
            </a:r>
            <a:r>
              <a:rPr lang="tr-TR" sz="1500" dirty="0" smtClean="0">
                <a:latin typeface="Palatino Linotype" pitchFamily="18" charset="0"/>
              </a:rPr>
              <a:t> </a:t>
            </a:r>
            <a:r>
              <a:rPr lang="en-US" sz="1500" dirty="0" smtClean="0">
                <a:latin typeface="Palatino Linotype" pitchFamily="18" charset="0"/>
              </a:rPr>
              <a:t>% of the total tourists arrivals in OIC.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500" dirty="0"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063186"/>
            <a:ext cx="3733800" cy="216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endParaRPr lang="en-US" sz="1500" dirty="0" smtClean="0">
              <a:latin typeface="Palatino Linotyp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Intra-OIC tourism receipts are up from US$ </a:t>
            </a:r>
            <a:r>
              <a:rPr lang="tr-TR" sz="1500" dirty="0" smtClean="0">
                <a:latin typeface="Palatino Linotype" pitchFamily="18" charset="0"/>
              </a:rPr>
              <a:t>29.9</a:t>
            </a:r>
            <a:r>
              <a:rPr lang="en-US" sz="1500" dirty="0" smtClean="0">
                <a:latin typeface="Palatino Linotype" pitchFamily="18" charset="0"/>
              </a:rPr>
              <a:t> billion in 200</a:t>
            </a:r>
            <a:r>
              <a:rPr lang="tr-TR" sz="1500" dirty="0" smtClean="0">
                <a:latin typeface="Palatino Linotype" pitchFamily="18" charset="0"/>
              </a:rPr>
              <a:t>8</a:t>
            </a:r>
            <a:r>
              <a:rPr lang="en-US" sz="1500" dirty="0" smtClean="0">
                <a:latin typeface="Palatino Linotype" pitchFamily="18" charset="0"/>
              </a:rPr>
              <a:t> to US$ </a:t>
            </a:r>
            <a:r>
              <a:rPr lang="tr-TR" sz="1500" dirty="0" smtClean="0">
                <a:latin typeface="Palatino Linotype" pitchFamily="18" charset="0"/>
              </a:rPr>
              <a:t>30.5</a:t>
            </a:r>
            <a:r>
              <a:rPr lang="en-US" sz="1500" dirty="0" smtClean="0">
                <a:latin typeface="Palatino Linotype" pitchFamily="18" charset="0"/>
              </a:rPr>
              <a:t> billion in 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.</a:t>
            </a:r>
          </a:p>
          <a:p>
            <a:endParaRPr lang="en-US" sz="1500" dirty="0" smtClean="0">
              <a:latin typeface="Palatino Linotyp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As of 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>
                <a:latin typeface="Palatino Linotype" pitchFamily="18" charset="0"/>
              </a:rPr>
              <a:t>, Intra-OIC tourism receipts </a:t>
            </a:r>
            <a:r>
              <a:rPr lang="en-US" sz="1500" dirty="0" smtClean="0">
                <a:latin typeface="Palatino Linotype" pitchFamily="18" charset="0"/>
              </a:rPr>
              <a:t>accounted for almost</a:t>
            </a:r>
            <a:r>
              <a:rPr lang="tr-TR" sz="1500" dirty="0" smtClean="0">
                <a:latin typeface="Palatino Linotype" pitchFamily="18" charset="0"/>
              </a:rPr>
              <a:t> </a:t>
            </a:r>
            <a:r>
              <a:rPr lang="tr-TR" sz="1500" b="1" dirty="0" smtClean="0">
                <a:solidFill>
                  <a:srgbClr val="FF0000"/>
                </a:solidFill>
                <a:latin typeface="Palatino Linotype" pitchFamily="18" charset="0"/>
              </a:rPr>
              <a:t>24.6</a:t>
            </a:r>
            <a:r>
              <a:rPr lang="en-US" sz="1500" dirty="0" smtClean="0">
                <a:latin typeface="Palatino Linotype" pitchFamily="18" charset="0"/>
              </a:rPr>
              <a:t>% of the total international tourism receipts in the OIC</a:t>
            </a:r>
            <a:r>
              <a:rPr lang="tr-TR" sz="1500" dirty="0" smtClean="0">
                <a:latin typeface="Palatino Linotype" pitchFamily="18" charset="0"/>
              </a:rPr>
              <a:t>.</a:t>
            </a:r>
            <a:endParaRPr lang="en-US" sz="1500" dirty="0" smtClean="0">
              <a:latin typeface="Palatino Linotype" pitchFamily="18" charset="0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7261"/>
              </p:ext>
            </p:extLst>
          </p:nvPr>
        </p:nvGraphicFramePr>
        <p:xfrm>
          <a:off x="609600" y="990600"/>
          <a:ext cx="3886200" cy="248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567114"/>
              </p:ext>
            </p:extLst>
          </p:nvPr>
        </p:nvGraphicFramePr>
        <p:xfrm>
          <a:off x="4876800" y="36576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16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dirty="0" smtClean="0">
                <a:solidFill>
                  <a:srgbClr val="FFFF00"/>
                </a:solidFill>
              </a:rPr>
              <a:t>Intra-OIC Tourism Trends:  </a:t>
            </a:r>
            <a:r>
              <a:rPr lang="en-US" sz="2300" dirty="0" smtClean="0">
                <a:solidFill>
                  <a:schemeClr val="bg1">
                    <a:lumMod val="95000"/>
                  </a:schemeClr>
                </a:solidFill>
              </a:rPr>
              <a:t>Top Tourist Destinations and Earners, 201</a:t>
            </a:r>
            <a:r>
              <a:rPr lang="tr-TR" sz="23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3950" y="1549062"/>
            <a:ext cx="3581400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Top-10 countries hosted 4</a:t>
            </a:r>
            <a:r>
              <a:rPr lang="tr-TR" sz="1500" dirty="0" smtClean="0">
                <a:latin typeface="Palatino Linotype" pitchFamily="18" charset="0"/>
              </a:rPr>
              <a:t>1.3</a:t>
            </a:r>
            <a:r>
              <a:rPr lang="en-US" sz="1500" dirty="0" smtClean="0">
                <a:latin typeface="Palatino Linotype" pitchFamily="18" charset="0"/>
              </a:rPr>
              <a:t> million tourists from the OIC member countries, corresponding to </a:t>
            </a:r>
            <a:r>
              <a:rPr lang="tr-TR" sz="1500" dirty="0" smtClean="0">
                <a:latin typeface="Palatino Linotype" pitchFamily="18" charset="0"/>
              </a:rPr>
              <a:t>90.2</a:t>
            </a:r>
            <a:r>
              <a:rPr lang="en-US" sz="1500" dirty="0" smtClean="0">
                <a:latin typeface="Palatino Linotype" pitchFamily="18" charset="0"/>
              </a:rPr>
              <a:t>% of the total intra-OIC tourist arrivals in 201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" y="4419600"/>
            <a:ext cx="3733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Top-10 countries earned US$ </a:t>
            </a:r>
            <a:r>
              <a:rPr lang="tr-TR" sz="1500" dirty="0" smtClean="0">
                <a:latin typeface="Palatino Linotype" pitchFamily="18" charset="0"/>
              </a:rPr>
              <a:t>27.9</a:t>
            </a:r>
            <a:r>
              <a:rPr lang="en-US" sz="1500" dirty="0" smtClean="0">
                <a:latin typeface="Palatino Linotype" pitchFamily="18" charset="0"/>
              </a:rPr>
              <a:t> billion from intra-OIC tourists  corresponding to</a:t>
            </a:r>
            <a:r>
              <a:rPr lang="tr-TR" sz="1500" dirty="0" smtClean="0">
                <a:latin typeface="Palatino Linotype" pitchFamily="18" charset="0"/>
              </a:rPr>
              <a:t> 91.4</a:t>
            </a:r>
            <a:r>
              <a:rPr lang="en-US" sz="1500" dirty="0" smtClean="0">
                <a:latin typeface="Palatino Linotype" pitchFamily="18" charset="0"/>
              </a:rPr>
              <a:t>% of the total intra-OIC receipts. 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05" y="152400"/>
            <a:ext cx="457413" cy="457200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1447800" y="685800"/>
            <a:ext cx="1676400" cy="381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Palatino Linotype" pitchFamily="18" charset="0"/>
              </a:rPr>
              <a:t>Arrivals (Millions)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172200" y="3429000"/>
            <a:ext cx="1981200" cy="247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Palatino Linotype" pitchFamily="18" charset="0"/>
              </a:rPr>
              <a:t>Receipts (Billion US$)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0841"/>
              </p:ext>
            </p:extLst>
          </p:nvPr>
        </p:nvGraphicFramePr>
        <p:xfrm>
          <a:off x="228600" y="1143000"/>
          <a:ext cx="4343400" cy="2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236302"/>
              </p:ext>
            </p:extLst>
          </p:nvPr>
        </p:nvGraphicFramePr>
        <p:xfrm>
          <a:off x="5105400" y="3833562"/>
          <a:ext cx="3962400" cy="2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16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mut\Desktop\Tourism Snapshots\CaptureF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72641">
            <a:off x="493869" y="1548893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mut\Desktop\Tourism Snapshots\CaptureA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595">
            <a:off x="5267714" y="978034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mut\Desktop\Tourism Snapshots\CaptureE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00" y="2286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625" y="1819275"/>
            <a:ext cx="8229600" cy="278606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Palatino Linotype" pitchFamily="18" charset="0"/>
              </a:rPr>
              <a:t>Highlights </a:t>
            </a:r>
            <a:br>
              <a:rPr lang="tr-TR" dirty="0" smtClean="0">
                <a:latin typeface="Palatino Linotype" pitchFamily="18" charset="0"/>
              </a:rPr>
            </a:br>
            <a:r>
              <a:rPr lang="tr-TR" dirty="0" smtClean="0">
                <a:latin typeface="Palatino Linotype" pitchFamily="18" charset="0"/>
              </a:rPr>
              <a:t>on SMEs in OIC Countries </a:t>
            </a:r>
            <a:br>
              <a:rPr lang="tr-TR" dirty="0" smtClean="0">
                <a:latin typeface="Palatino Linotype" pitchFamily="18" charset="0"/>
              </a:rPr>
            </a:br>
            <a:r>
              <a:rPr lang="tr-TR" dirty="0" smtClean="0">
                <a:latin typeface="Palatino Linotype" pitchFamily="18" charset="0"/>
              </a:rPr>
              <a:t>and the World</a:t>
            </a:r>
            <a:endParaRPr lang="en-US" dirty="0" smtClean="0">
              <a:latin typeface="Palatino Linotype" pitchFamily="18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405C3-ECBD-40A0-B4EA-0344F67F6FB2}" type="slidenum">
              <a:rPr lang="tr-TR" smtClean="0"/>
              <a:pPr/>
              <a:t>20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147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solidFill>
                  <a:srgbClr val="FFFF00"/>
                </a:solidFill>
              </a:rPr>
              <a:t>MSMEs in </a:t>
            </a:r>
            <a:r>
              <a:rPr lang="en-US" sz="2400" dirty="0" smtClean="0">
                <a:solidFill>
                  <a:srgbClr val="FFFF00"/>
                </a:solidFill>
              </a:rPr>
              <a:t>OIC </a:t>
            </a:r>
            <a:r>
              <a:rPr lang="tr-TR" sz="2400" dirty="0" smtClean="0">
                <a:solidFill>
                  <a:srgbClr val="FFFF00"/>
                </a:solidFill>
              </a:rPr>
              <a:t>Countries and the World (I)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rgbClr val="0070C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4118" y="838200"/>
            <a:ext cx="8686800" cy="57150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dirty="0">
              <a:latin typeface="Palatino LT Std Light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618506"/>
            <a:ext cx="495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 132 countries in the world there are over 125 million formal Micro, Small and Medium Enterprises (MSMEs) …of which 72 per cent are operating in developing countries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 34 OIC </a:t>
            </a:r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Countries,</a:t>
            </a:r>
            <a:r>
              <a:rPr lang="tr-TR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with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data, there are 48 million formal MSMEs ….accounting for </a:t>
            </a:r>
            <a:r>
              <a:rPr lang="en-US" sz="1500" b="1" dirty="0">
                <a:solidFill>
                  <a:srgbClr val="FF0000"/>
                </a:solidFill>
                <a:latin typeface="Candara" pitchFamily="34" charset="0"/>
              </a:rPr>
              <a:t>38 per cent of the world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and </a:t>
            </a:r>
            <a:r>
              <a:rPr lang="en-US" sz="1500" b="1" dirty="0">
                <a:solidFill>
                  <a:srgbClr val="FF0000"/>
                </a:solidFill>
                <a:latin typeface="Candara" pitchFamily="34" charset="0"/>
              </a:rPr>
              <a:t>54 per cent of the developing countries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total MSMEs</a:t>
            </a:r>
          </a:p>
          <a:p>
            <a:endParaRPr lang="tr-TR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  <a:latin typeface="Candara" pitchFamily="34" charset="0"/>
              </a:rPr>
              <a:t>48 </a:t>
            </a:r>
            <a:r>
              <a:rPr lang="en-US" sz="1500" b="1" dirty="0">
                <a:solidFill>
                  <a:srgbClr val="FF0000"/>
                </a:solidFill>
                <a:latin typeface="Candara" pitchFamily="34" charset="0"/>
              </a:rPr>
              <a:t>per cent of total MSMEs in OIC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operate in three Countries from East Asia and Pacific region namely: Brunei, Indonesia and Malaysia</a:t>
            </a:r>
          </a:p>
          <a:p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>
                <a:solidFill>
                  <a:srgbClr val="FF0000"/>
                </a:solidFill>
                <a:latin typeface="Candara" pitchFamily="34" charset="0"/>
              </a:rPr>
              <a:t>Six OIC Countries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namely: Indonesia, Nigeria, Bangladesh, Pakistan, Turkey and Egypt are ranked among the  </a:t>
            </a:r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top-20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countries with highest number of MSMEs operating in the world</a:t>
            </a:r>
          </a:p>
          <a:p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Indonesia alone accounts for over 18 per cent of the world total MSMEs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Brunei and Indonesia are ranked First and Second in the world with highest density of MSMEs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00" y="1054126"/>
            <a:ext cx="4126396" cy="52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7518" y="629698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Data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Source: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World Bank International Finance Corporation (IFC), MSME Country Indicators 2010</a:t>
            </a:r>
          </a:p>
        </p:txBody>
      </p:sp>
    </p:spTree>
    <p:extLst>
      <p:ext uri="{BB962C8B-B14F-4D97-AF65-F5344CB8AC3E}">
        <p14:creationId xmlns:p14="http://schemas.microsoft.com/office/powerpoint/2010/main" val="18142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>
                <a:solidFill>
                  <a:srgbClr val="FFFF00"/>
                </a:solidFill>
              </a:rPr>
              <a:t>MSMEs in </a:t>
            </a:r>
            <a:r>
              <a:rPr lang="en-US" sz="2400" dirty="0">
                <a:solidFill>
                  <a:srgbClr val="FFFF00"/>
                </a:solidFill>
              </a:rPr>
              <a:t>OIC </a:t>
            </a:r>
            <a:r>
              <a:rPr lang="tr-TR" sz="2400" dirty="0" smtClean="0">
                <a:solidFill>
                  <a:srgbClr val="FFFF00"/>
                </a:solidFill>
              </a:rPr>
              <a:t>Countries </a:t>
            </a:r>
            <a:r>
              <a:rPr lang="tr-TR" sz="2400" dirty="0">
                <a:solidFill>
                  <a:srgbClr val="FFFF00"/>
                </a:solidFill>
              </a:rPr>
              <a:t>and the World (</a:t>
            </a:r>
            <a:r>
              <a:rPr lang="tr-TR" sz="2400" dirty="0" smtClean="0">
                <a:solidFill>
                  <a:srgbClr val="FFFF00"/>
                </a:solidFill>
              </a:rPr>
              <a:t>II)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rgbClr val="0070C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0662" y="838200"/>
            <a:ext cx="8686800" cy="57150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dirty="0">
              <a:latin typeface="Palatino LT Std Light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618506"/>
            <a:ext cx="495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On average, formal MSMEs </a:t>
            </a:r>
            <a:r>
              <a:rPr lang="en-US" sz="1600" b="1" dirty="0">
                <a:solidFill>
                  <a:srgbClr val="FF0000"/>
                </a:solidFill>
                <a:latin typeface="Candara" pitchFamily="34" charset="0"/>
              </a:rPr>
              <a:t>employ </a:t>
            </a:r>
            <a:r>
              <a:rPr lang="en-US" sz="1600" b="1" dirty="0" smtClean="0">
                <a:solidFill>
                  <a:srgbClr val="FF0000"/>
                </a:solidFill>
                <a:latin typeface="Candara" pitchFamily="34" charset="0"/>
              </a:rPr>
              <a:t>34 </a:t>
            </a:r>
            <a:r>
              <a:rPr lang="en-US" sz="1600" b="1" dirty="0">
                <a:solidFill>
                  <a:srgbClr val="FF0000"/>
                </a:solidFill>
                <a:latin typeface="Candara" pitchFamily="34" charset="0"/>
              </a:rPr>
              <a:t>percent of the workforce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in OIC Countries, compared to 39 percent in Non-OIC Developing and 41 percent in the world</a:t>
            </a:r>
          </a:p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MSMEs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contribute 47 to 82 percent of total employment in 8 OIC Countries whereas this ratio is </a:t>
            </a:r>
            <a:r>
              <a:rPr lang="en-US" sz="1600" b="1" dirty="0">
                <a:solidFill>
                  <a:srgbClr val="FF0000"/>
                </a:solidFill>
                <a:latin typeface="Candara" pitchFamily="34" charset="0"/>
              </a:rPr>
              <a:t>20 to 40 percent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for 9 OIC Countries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71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per cent of SMEs in 20 OIC Countries, with data, are operating in </a:t>
            </a:r>
            <a:r>
              <a:rPr lang="en-US" sz="1600" b="1" dirty="0">
                <a:solidFill>
                  <a:srgbClr val="FF0000"/>
                </a:solidFill>
                <a:latin typeface="Candara" pitchFamily="34" charset="0"/>
              </a:rPr>
              <a:t>Services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(41%) and Trade (30%) sectors</a:t>
            </a:r>
          </a:p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Except 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East Asia &amp; Pacific region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andara" pitchFamily="34" charset="0"/>
              </a:rPr>
              <a:t>over 40 percent SMEs are operating in Services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across the OIC regions</a:t>
            </a:r>
          </a:p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 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South Asia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and 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Sub-Saharan Africa </a:t>
            </a:r>
            <a:r>
              <a:rPr lang="en-US" sz="1600" b="1" dirty="0">
                <a:solidFill>
                  <a:srgbClr val="FF0000"/>
                </a:solidFill>
                <a:latin typeface="Candara" pitchFamily="34" charset="0"/>
              </a:rPr>
              <a:t>Manufacturing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accounts for the second highest share of SMEs compared to Trade in other regions </a:t>
            </a:r>
          </a:p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ndara" pitchFamily="34" charset="0"/>
              </a:rPr>
              <a:t>Services sector accounted for </a:t>
            </a:r>
            <a:r>
              <a:rPr lang="en-US" sz="1600" b="1" dirty="0">
                <a:solidFill>
                  <a:srgbClr val="FF0000"/>
                </a:solidFill>
                <a:latin typeface="Candara" pitchFamily="34" charset="0"/>
              </a:rPr>
              <a:t>over 40 percent </a:t>
            </a:r>
            <a:r>
              <a:rPr lang="en-US" sz="1600" b="1" dirty="0">
                <a:latin typeface="Candara" pitchFamily="34" charset="0"/>
              </a:rPr>
              <a:t>of total SMEs operating in 15 OIC </a:t>
            </a:r>
            <a:r>
              <a:rPr lang="en-US" sz="1600" b="1" dirty="0" smtClean="0">
                <a:latin typeface="Candara" pitchFamily="34" charset="0"/>
              </a:rPr>
              <a:t>Countries</a:t>
            </a:r>
            <a:r>
              <a:rPr lang="tr-TR" sz="1600" b="1" dirty="0" smtClean="0">
                <a:latin typeface="Candara" pitchFamily="34" charset="0"/>
              </a:rPr>
              <a:t>.</a:t>
            </a:r>
            <a:endParaRPr lang="en-US" sz="1600" b="1" dirty="0"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23" y="807047"/>
            <a:ext cx="3787695" cy="52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1654" y="6229290"/>
            <a:ext cx="4835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Data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Source: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World Bank International Finance Corporation (IFC), MSME Country Indicators 2010</a:t>
            </a:r>
          </a:p>
        </p:txBody>
      </p:sp>
    </p:spTree>
    <p:extLst>
      <p:ext uri="{BB962C8B-B14F-4D97-AF65-F5344CB8AC3E}">
        <p14:creationId xmlns:p14="http://schemas.microsoft.com/office/powerpoint/2010/main" val="15175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>
                <a:solidFill>
                  <a:srgbClr val="FFFF00"/>
                </a:solidFill>
              </a:rPr>
              <a:t>MSMEs in </a:t>
            </a:r>
            <a:r>
              <a:rPr lang="en-US" sz="2400" dirty="0">
                <a:solidFill>
                  <a:srgbClr val="FFFF00"/>
                </a:solidFill>
              </a:rPr>
              <a:t>OIC </a:t>
            </a:r>
            <a:r>
              <a:rPr lang="tr-TR" sz="2400" dirty="0" smtClean="0">
                <a:solidFill>
                  <a:srgbClr val="FFFF00"/>
                </a:solidFill>
              </a:rPr>
              <a:t>Countries </a:t>
            </a:r>
            <a:r>
              <a:rPr lang="tr-TR" sz="2400" dirty="0">
                <a:solidFill>
                  <a:srgbClr val="FFFF00"/>
                </a:solidFill>
              </a:rPr>
              <a:t>and the </a:t>
            </a:r>
            <a:r>
              <a:rPr lang="tr-TR" sz="2400" dirty="0" smtClean="0">
                <a:solidFill>
                  <a:srgbClr val="FFFF00"/>
                </a:solidFill>
              </a:rPr>
              <a:t>World: Challenges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rgbClr val="0070C0"/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4118" y="838200"/>
            <a:ext cx="8686800" cy="57150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sz="1400" b="1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0" indent="0" algn="ctr">
              <a:buNone/>
            </a:pPr>
            <a:endParaRPr lang="tr-TR" sz="1400" b="1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0" indent="0" algn="ctr">
              <a:buNone/>
            </a:pPr>
            <a:endParaRPr lang="tr-TR" sz="1400" b="1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0" indent="0" algn="ctr">
              <a:buNone/>
            </a:pPr>
            <a:endParaRPr lang="tr-TR" sz="1400" b="1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0" indent="0" algn="ctr">
              <a:buNone/>
            </a:pP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Six Most Commonly Cited Obstacles by Firms in Developing Countries</a:t>
            </a:r>
          </a:p>
          <a:p>
            <a:pPr marL="0" indent="0" algn="ctr">
              <a:buNone/>
            </a:pPr>
            <a:r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(out of 15 obstacles)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618506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1510"/>
          <a:stretch/>
        </p:blipFill>
        <p:spPr bwMode="auto">
          <a:xfrm>
            <a:off x="1088125" y="2627331"/>
            <a:ext cx="7344856" cy="381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8991" y="665018"/>
            <a:ext cx="8586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According to the findings of the World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Bank Enterprise Surveys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Dataset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access to electricity and finance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are the most cited obstacles for all businesses including SMEs in the developing countries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.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0" y="6430089"/>
            <a:ext cx="845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Data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Source: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World Bank International Finance Corporation (IFC), MSME Country Indicators 2010</a:t>
            </a:r>
          </a:p>
        </p:txBody>
      </p:sp>
    </p:spTree>
    <p:extLst>
      <p:ext uri="{BB962C8B-B14F-4D97-AF65-F5344CB8AC3E}">
        <p14:creationId xmlns:p14="http://schemas.microsoft.com/office/powerpoint/2010/main" val="37015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712" y="809625"/>
            <a:ext cx="8686800" cy="57150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01330868"/>
              </p:ext>
            </p:extLst>
          </p:nvPr>
        </p:nvGraphicFramePr>
        <p:xfrm>
          <a:off x="638428" y="1143000"/>
          <a:ext cx="7858180" cy="466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24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BC900D6-A7DA-4479-B82B-D61BFC323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ABC900D6-A7DA-4479-B82B-D61BFC323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589CB64-A4A8-4238-AC7B-D1F19A4E1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B589CB64-A4A8-4238-AC7B-D1F19A4E1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52A6CED-AD88-4958-AB14-D20C1E2F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graphicEl>
                                              <a:dgm id="{252A6CED-AD88-4958-AB14-D20C1E2FD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F4BD5C4-B814-4799-AB89-DC9C68E8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8F4BD5C4-B814-4799-AB89-DC9C68E8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FF4203D-0331-417E-A1AC-7FB6E4B11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4FF4203D-0331-417E-A1AC-7FB6E4B11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C7C7DCB-B81F-4F48-9FD0-595C5FBFF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graphicEl>
                                              <a:dgm id="{7C7C7DCB-B81F-4F48-9FD0-595C5FBFF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1D8AD04-B408-4314-840F-C5C2CE5F7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81D8AD04-B408-4314-840F-C5C2CE5F7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E1DB15-5004-4C34-B123-B756B7F67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8BE1DB15-5004-4C34-B123-B756B7F67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03B6815-1FCB-4B17-8592-06F90536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803B6815-1FCB-4B17-8592-06F905361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7C27F76-834B-4166-B158-88E4DF8AF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graphicEl>
                                              <a:dgm id="{17C27F76-834B-4166-B158-88E4DF8AF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4613E6A-6E1B-4212-B47E-3150C6C88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C4613E6A-6E1B-4212-B47E-3150C6C88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CA9452-F1E1-4C25-B6AF-E03AF8D78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graphicEl>
                                              <a:dgm id="{BECA9452-F1E1-4C25-B6AF-E03AF8D78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84327AF-19EC-4E21-8663-20C58E51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graphicEl>
                                              <a:dgm id="{384327AF-19EC-4E21-8663-20C58E519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Policy Recommendations</a:t>
            </a:r>
            <a:r>
              <a:rPr lang="tr-TR" sz="2400" dirty="0" smtClean="0">
                <a:solidFill>
                  <a:schemeClr val="bg1"/>
                </a:solidFill>
              </a:rPr>
              <a:t>  (I)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42846494"/>
              </p:ext>
            </p:extLst>
          </p:nvPr>
        </p:nvGraphicFramePr>
        <p:xfrm>
          <a:off x="428596" y="857232"/>
          <a:ext cx="831057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16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3FC87-D88B-45C0-9287-3502D4934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A853FC87-D88B-45C0-9287-3502D4934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3B5F49-C50F-444D-A396-8CB110C3A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103B5F49-C50F-444D-A396-8CB110C3A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A08364-56A9-4798-831C-47292487C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BA08364-56A9-4798-831C-47292487C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F80C02-C85E-4899-A5D0-4900C1F4D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EFF80C02-C85E-4899-A5D0-4900C1F4D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7E3626-1ED9-4215-8338-D6D2FC9A6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87E3626-1ED9-4215-8338-D6D2FC9A6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B66140-797C-4840-9794-A29D656FB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00B66140-797C-4840-9794-A29D656FB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47D515-06A9-400A-8733-561D43AB5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1247D515-06A9-400A-8733-561D43AB5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E7C534-F884-42C5-970E-A2274410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29E7C534-F884-42C5-970E-A22744108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5D8079-9BB0-4C3D-8523-3C013BBD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565D8079-9BB0-4C3D-8523-3C013BBD3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37C25-4FA0-40D8-85A6-26F701C22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24E37C25-4FA0-40D8-85A6-26F701C22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FEC7EE-A342-4B26-AB8A-D888F9FED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65FEC7EE-A342-4B26-AB8A-D888F9FED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DB71A3-D7E8-475B-88C7-CFF66D02A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AADB71A3-D7E8-475B-88C7-CFF66D02A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32A377-FA45-4250-9567-21F651E35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AD32A377-FA45-4250-9567-21F651E35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9B7B369-CA4E-40E0-9713-98BC3F579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A9B7B369-CA4E-40E0-9713-98BC3F579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16CE3A-C141-40F1-98BE-3EEF9AC8D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0">
                                            <p:graphicEl>
                                              <a:dgm id="{8416CE3A-C141-40F1-98BE-3EEF9AC8D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Policy Recommendations</a:t>
            </a:r>
            <a:r>
              <a:rPr lang="tr-TR" sz="2400" dirty="0" smtClean="0">
                <a:solidFill>
                  <a:schemeClr val="bg1"/>
                </a:solidFill>
              </a:rPr>
              <a:t> (II)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6821733"/>
              </p:ext>
            </p:extLst>
          </p:nvPr>
        </p:nvGraphicFramePr>
        <p:xfrm>
          <a:off x="412229" y="1371600"/>
          <a:ext cx="831057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16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53FC87-D88B-45C0-9287-3502D4934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A853FC87-D88B-45C0-9287-3502D4934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3B5F49-C50F-444D-A396-8CB110C3A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103B5F49-C50F-444D-A396-8CB110C3A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A08364-56A9-4798-831C-47292487C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BA08364-56A9-4798-831C-47292487C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F80C02-C85E-4899-A5D0-4900C1F4D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EFF80C02-C85E-4899-A5D0-4900C1F4D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7E3626-1ED9-4215-8338-D6D2FC9A6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87E3626-1ED9-4215-8338-D6D2FC9A6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E7C534-F884-42C5-970E-A2274410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29E7C534-F884-42C5-970E-A22744108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5D8079-9BB0-4C3D-8523-3C013BBD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565D8079-9BB0-4C3D-8523-3C013BBD3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34596-D859-4A08-BD0F-71ADA2AD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D1334596-D859-4A08-BD0F-71ADA2ADA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E29933-C9B8-49D7-A97E-FA0225129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DBE29933-C9B8-49D7-A97E-FA0225129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33400"/>
            <a:ext cx="8686800" cy="60198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000" b="1" cap="small" spc="500" dirty="0"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en-US" sz="4000" b="1" cap="small" spc="500" dirty="0" smtClean="0">
                <a:latin typeface="Palatino Linotype" pitchFamily="18" charset="0"/>
              </a:rPr>
              <a:t>Thank You</a:t>
            </a:r>
          </a:p>
          <a:p>
            <a:pPr marL="0" indent="0" algn="ctr">
              <a:buNone/>
            </a:pPr>
            <a:endParaRPr lang="en-US" sz="20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20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20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1600" b="1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1600" b="1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1600" b="1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1600" b="1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1600" b="1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2400" b="1" cap="small" spc="500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endParaRPr lang="tr-TR" sz="2000" spc="500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endParaRPr lang="tr-TR" sz="2000" spc="500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Statistical, Economic And Social Research And Training Centre For Islamic Countries (SESRIC)</a:t>
            </a:r>
          </a:p>
          <a:p>
            <a:pPr marL="0" indent="0" algn="ctr">
              <a:buNone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0" indent="0" algn="ctr">
              <a:buNone/>
            </a:pPr>
            <a:r>
              <a:rPr lang="tr-T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O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rgani</a:t>
            </a:r>
            <a:r>
              <a:rPr lang="tr-T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ation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tr-T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o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f Islamic Cooperation (OIC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)</a:t>
            </a:r>
            <a:endParaRPr lang="en-US" sz="2000" b="1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1600" b="1" spc="500" dirty="0" smtClean="0">
              <a:latin typeface="+mj-lt"/>
            </a:endParaRPr>
          </a:p>
          <a:p>
            <a:pPr marL="0" indent="0" algn="ctr"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www.sesric.org</a:t>
            </a:r>
            <a:endParaRPr lang="tr-TR" sz="5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en-US" sz="36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>
              <a:latin typeface="+mj-lt"/>
            </a:endParaRPr>
          </a:p>
          <a:p>
            <a:pPr marL="0" indent="0" algn="ctr">
              <a:buNone/>
            </a:pPr>
            <a:endParaRPr lang="en-US" sz="36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>
              <a:latin typeface="+mj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58" y="1752598"/>
            <a:ext cx="2103120" cy="210214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2875" y="142875"/>
            <a:ext cx="8858250" cy="549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Contents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367" y="762000"/>
            <a:ext cx="90990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 smtClean="0">
                <a:latin typeface="Palatino Linotype" pitchFamily="18" charset="0"/>
              </a:rPr>
              <a:t>I.  Highlights on </a:t>
            </a:r>
            <a:r>
              <a:rPr lang="tr-TR" sz="2300" b="1" dirty="0">
                <a:latin typeface="Palatino Linotype" pitchFamily="18" charset="0"/>
              </a:rPr>
              <a:t>International Tourism </a:t>
            </a:r>
            <a:r>
              <a:rPr lang="tr-TR" sz="2300" b="1" dirty="0" smtClean="0">
                <a:latin typeface="Palatino Linotype" pitchFamily="18" charset="0"/>
              </a:rPr>
              <a:t>Worldwide</a:t>
            </a:r>
          </a:p>
          <a:p>
            <a:endParaRPr lang="tr-TR" sz="2300" b="1" dirty="0" smtClean="0">
              <a:latin typeface="Palatino Linotype" pitchFamily="18" charset="0"/>
            </a:endParaRPr>
          </a:p>
          <a:p>
            <a:r>
              <a:rPr lang="tr-TR" sz="2300" b="1" dirty="0" smtClean="0">
                <a:latin typeface="Palatino Linotype" pitchFamily="18" charset="0"/>
              </a:rPr>
              <a:t>II. Highlights </a:t>
            </a:r>
            <a:r>
              <a:rPr lang="tr-TR" sz="2300" b="1" dirty="0">
                <a:latin typeface="Palatino Linotype" pitchFamily="18" charset="0"/>
              </a:rPr>
              <a:t>on International </a:t>
            </a:r>
            <a:r>
              <a:rPr lang="en-US" sz="2300" b="1" dirty="0">
                <a:latin typeface="Palatino Linotype" pitchFamily="18" charset="0"/>
              </a:rPr>
              <a:t>Tourism in OIC</a:t>
            </a:r>
            <a:r>
              <a:rPr lang="tr-TR" sz="2300" b="1" dirty="0">
                <a:latin typeface="Palatino Linotype" pitchFamily="18" charset="0"/>
              </a:rPr>
              <a:t> </a:t>
            </a:r>
            <a:r>
              <a:rPr lang="en-US" sz="2300" b="1" dirty="0" smtClean="0">
                <a:latin typeface="Palatino Linotype" pitchFamily="18" charset="0"/>
              </a:rPr>
              <a:t>Countries</a:t>
            </a:r>
            <a:endParaRPr lang="tr-TR" sz="2300" b="1" dirty="0" smtClean="0">
              <a:latin typeface="Palatino Linotype" pitchFamily="18" charset="0"/>
            </a:endParaRPr>
          </a:p>
          <a:p>
            <a:endParaRPr lang="tr-TR" sz="2300" b="1" dirty="0" smtClean="0">
              <a:latin typeface="Palatino Linotype" pitchFamily="18" charset="0"/>
            </a:endParaRPr>
          </a:p>
          <a:p>
            <a:r>
              <a:rPr lang="tr-TR" sz="2300" b="1" dirty="0" smtClean="0">
                <a:latin typeface="Palatino Linotype" pitchFamily="18" charset="0"/>
              </a:rPr>
              <a:t>III. The </a:t>
            </a:r>
            <a:r>
              <a:rPr lang="en-US" sz="2300" b="1" dirty="0" smtClean="0">
                <a:latin typeface="Palatino Linotype" pitchFamily="18" charset="0"/>
              </a:rPr>
              <a:t>Economic </a:t>
            </a:r>
            <a:r>
              <a:rPr lang="en-US" sz="2300" b="1" dirty="0">
                <a:latin typeface="Palatino Linotype" pitchFamily="18" charset="0"/>
              </a:rPr>
              <a:t>Role of </a:t>
            </a:r>
            <a:r>
              <a:rPr lang="tr-TR" sz="2300" b="1" dirty="0" smtClean="0">
                <a:latin typeface="Palatino Linotype" pitchFamily="18" charset="0"/>
              </a:rPr>
              <a:t>International </a:t>
            </a:r>
            <a:r>
              <a:rPr lang="en-US" sz="2300" b="1" dirty="0" smtClean="0">
                <a:latin typeface="Palatino Linotype" pitchFamily="18" charset="0"/>
              </a:rPr>
              <a:t>Tourism </a:t>
            </a:r>
            <a:r>
              <a:rPr lang="en-US" sz="2300" b="1" dirty="0">
                <a:latin typeface="Palatino Linotype" pitchFamily="18" charset="0"/>
              </a:rPr>
              <a:t>in </a:t>
            </a:r>
            <a:r>
              <a:rPr lang="en-US" sz="2300" b="1" dirty="0" smtClean="0">
                <a:latin typeface="Palatino Linotype" pitchFamily="18" charset="0"/>
              </a:rPr>
              <a:t>OIC Countries</a:t>
            </a:r>
            <a:endParaRPr lang="tr-TR" sz="2300" b="1" dirty="0" smtClean="0">
              <a:latin typeface="Palatino Linotype" pitchFamily="18" charset="0"/>
            </a:endParaRPr>
          </a:p>
          <a:p>
            <a:endParaRPr lang="tr-TR" sz="2300" b="1" i="1" dirty="0" smtClean="0">
              <a:latin typeface="Palatino Linotype" pitchFamily="18" charset="0"/>
            </a:endParaRPr>
          </a:p>
          <a:p>
            <a:r>
              <a:rPr lang="tr-TR" sz="2300" b="1" dirty="0" smtClean="0">
                <a:latin typeface="Palatino Linotype" pitchFamily="18" charset="0"/>
              </a:rPr>
              <a:t>IV. I</a:t>
            </a:r>
            <a:r>
              <a:rPr lang="en-US" sz="2300" b="1" dirty="0" err="1" smtClean="0">
                <a:latin typeface="Palatino Linotype" pitchFamily="18" charset="0"/>
              </a:rPr>
              <a:t>ntra</a:t>
            </a:r>
            <a:r>
              <a:rPr lang="en-US" sz="2300" b="1" dirty="0" smtClean="0">
                <a:latin typeface="Palatino Linotype" pitchFamily="18" charset="0"/>
              </a:rPr>
              <a:t>-OIC</a:t>
            </a:r>
            <a:r>
              <a:rPr lang="tr-TR" sz="2300" b="1" dirty="0" smtClean="0">
                <a:latin typeface="Palatino Linotype" pitchFamily="18" charset="0"/>
              </a:rPr>
              <a:t> </a:t>
            </a:r>
            <a:r>
              <a:rPr lang="en-US" sz="2300" b="1" dirty="0" smtClean="0">
                <a:latin typeface="Palatino Linotype" pitchFamily="18" charset="0"/>
              </a:rPr>
              <a:t>Tourism</a:t>
            </a:r>
            <a:endParaRPr lang="tr-TR" sz="2300" b="1" dirty="0" smtClean="0">
              <a:latin typeface="Palatino Linotype" pitchFamily="18" charset="0"/>
            </a:endParaRPr>
          </a:p>
          <a:p>
            <a:endParaRPr lang="tr-TR" sz="2300" b="1" dirty="0" smtClean="0">
              <a:latin typeface="Palatino Linotype" pitchFamily="18" charset="0"/>
            </a:endParaRPr>
          </a:p>
          <a:p>
            <a:r>
              <a:rPr lang="tr-TR" sz="2300" b="1" dirty="0" smtClean="0">
                <a:latin typeface="Palatino Linotype" pitchFamily="18" charset="0"/>
              </a:rPr>
              <a:t>V. Highlights on </a:t>
            </a:r>
            <a:r>
              <a:rPr lang="tr-TR" sz="2300" b="1" dirty="0">
                <a:latin typeface="Palatino Linotype" pitchFamily="18" charset="0"/>
              </a:rPr>
              <a:t>SMEs in OIC </a:t>
            </a:r>
            <a:r>
              <a:rPr lang="tr-TR" sz="2300" b="1" dirty="0" smtClean="0">
                <a:latin typeface="Palatino Linotype" pitchFamily="18" charset="0"/>
              </a:rPr>
              <a:t>Countries and </a:t>
            </a:r>
            <a:r>
              <a:rPr lang="tr-TR" sz="2300" b="1" dirty="0">
                <a:latin typeface="Palatino Linotype" pitchFamily="18" charset="0"/>
              </a:rPr>
              <a:t>the </a:t>
            </a:r>
            <a:r>
              <a:rPr lang="tr-TR" sz="2300" b="1" dirty="0" smtClean="0">
                <a:latin typeface="Palatino Linotype" pitchFamily="18" charset="0"/>
              </a:rPr>
              <a:t>World</a:t>
            </a:r>
          </a:p>
          <a:p>
            <a:endParaRPr lang="tr-TR" sz="2300" b="1" dirty="0">
              <a:latin typeface="Palatino Linotype" pitchFamily="18" charset="0"/>
            </a:endParaRPr>
          </a:p>
          <a:p>
            <a:r>
              <a:rPr lang="tr-TR" sz="2300" b="1" dirty="0" smtClean="0">
                <a:latin typeface="Palatino Linotype" pitchFamily="18" charset="0"/>
              </a:rPr>
              <a:t>VI. Challenges</a:t>
            </a:r>
          </a:p>
          <a:p>
            <a:endParaRPr lang="tr-TR" sz="2300" b="1" dirty="0">
              <a:latin typeface="Palatino Linotype" pitchFamily="18" charset="0"/>
            </a:endParaRPr>
          </a:p>
          <a:p>
            <a:r>
              <a:rPr lang="tr-TR" sz="2300" b="1" dirty="0" smtClean="0">
                <a:latin typeface="Palatino Linotype" pitchFamily="18" charset="0"/>
              </a:rPr>
              <a:t>VII. Recommendations</a:t>
            </a:r>
            <a:endParaRPr lang="tr-TR" sz="2300" b="1" dirty="0"/>
          </a:p>
          <a:p>
            <a:endParaRPr lang="tr-TR" sz="2300" b="1" dirty="0"/>
          </a:p>
          <a:p>
            <a:endParaRPr lang="tr-TR" sz="2300" b="1" i="1" dirty="0"/>
          </a:p>
          <a:p>
            <a:endParaRPr lang="en-US" sz="2300" b="1" i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625" y="1819275"/>
            <a:ext cx="8229600" cy="278606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Palatino Linotype" pitchFamily="18" charset="0"/>
              </a:rPr>
              <a:t>Highlights </a:t>
            </a:r>
            <a:br>
              <a:rPr lang="tr-TR" dirty="0" smtClean="0">
                <a:latin typeface="Palatino Linotype" pitchFamily="18" charset="0"/>
              </a:rPr>
            </a:br>
            <a:r>
              <a:rPr lang="tr-TR" dirty="0" smtClean="0">
                <a:latin typeface="Palatino Linotype" pitchFamily="18" charset="0"/>
              </a:rPr>
              <a:t>on International Tourism Worldwide</a:t>
            </a:r>
            <a:endParaRPr lang="en-US" dirty="0" smtClean="0">
              <a:latin typeface="Palatino Linotype" pitchFamily="18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405C3-ECBD-40A0-B4EA-0344F67F6FB2}" type="slidenum">
              <a:rPr lang="tr-TR" smtClean="0"/>
              <a:pPr/>
              <a:t>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291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Importance of International Tourism</a:t>
            </a:r>
            <a:endParaRPr lang="en-US" sz="36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648200"/>
          </a:xfrm>
        </p:spPr>
        <p:txBody>
          <a:bodyPr>
            <a:noAutofit/>
          </a:bodyPr>
          <a:lstStyle/>
          <a:p>
            <a:pPr algn="just">
              <a:buSzPct val="75000"/>
              <a:buFont typeface="Wingdings" pitchFamily="2" charset="2"/>
              <a:buChar char="q"/>
            </a:pPr>
            <a:r>
              <a:rPr lang="en-GB" sz="22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cs typeface="Times New Roman" pitchFamily="18" charset="0"/>
              </a:rPr>
              <a:t>A remarkable socio-economic phenomena of the past </a:t>
            </a:r>
            <a:r>
              <a:rPr lang="en-GB" sz="22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cs typeface="Times New Roman" pitchFamily="18" charset="0"/>
              </a:rPr>
              <a:t>century.</a:t>
            </a:r>
          </a:p>
          <a:p>
            <a:pPr marL="0" indent="0" algn="just">
              <a:buNone/>
            </a:pPr>
            <a:endParaRPr lang="en-GB" sz="225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just">
              <a:buSzPct val="75000"/>
              <a:buFont typeface="Wingdings" pitchFamily="2" charset="2"/>
              <a:buChar char="q"/>
            </a:pPr>
            <a:r>
              <a:rPr lang="en-US" sz="22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cs typeface="Times New Roman" pitchFamily="18" charset="0"/>
              </a:rPr>
              <a:t>One of the world’s largest industries and categories of international </a:t>
            </a:r>
            <a:r>
              <a:rPr lang="en-US" sz="22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cs typeface="Times New Roman" pitchFamily="18" charset="0"/>
              </a:rPr>
              <a:t>trade.</a:t>
            </a:r>
          </a:p>
          <a:p>
            <a:pPr marL="0" indent="0" algn="just">
              <a:buNone/>
            </a:pPr>
            <a:endParaRPr lang="en-US" sz="225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just">
              <a:buSzPct val="75000"/>
              <a:buFont typeface="Wingdings" pitchFamily="2" charset="2"/>
              <a:buChar char="q"/>
            </a:pPr>
            <a:r>
              <a:rPr lang="en-GB" sz="22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cs typeface="Times New Roman" pitchFamily="18" charset="0"/>
              </a:rPr>
              <a:t>All the activities that are directly/indirectly involved in providing goods and services to tourists (According to SICTA: 185 supply-side activities</a:t>
            </a:r>
            <a:r>
              <a:rPr lang="en-GB" sz="22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en-US" sz="225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just">
              <a:buSzPct val="75000"/>
              <a:buFont typeface="Wingdings" pitchFamily="2" charset="2"/>
              <a:buChar char="q"/>
            </a:pPr>
            <a:r>
              <a:rPr lang="en-GB" sz="22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cs typeface="Times New Roman" pitchFamily="18" charset="0"/>
              </a:rPr>
              <a:t>Transportation and communication, hotels and lodging, food and beverages, cultural and entertainment, banking and finance, promotion and publicity services, etc.</a:t>
            </a:r>
            <a:endParaRPr lang="en-US" sz="225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 pitchFamily="18" charset="0"/>
              <a:cs typeface="Times New Roman" pitchFamily="18" charset="0"/>
            </a:endParaRPr>
          </a:p>
          <a:p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160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Global Tourism Trends: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Arrivals and Receipts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8578" y="1371600"/>
            <a:ext cx="3962400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Over the last decade, international tourism is growing at substantial and sustainable rates.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500" dirty="0" smtClean="0">
              <a:latin typeface="Palatino Linotyp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From 200</a:t>
            </a:r>
            <a:r>
              <a:rPr lang="tr-TR" sz="1500" dirty="0" smtClean="0">
                <a:latin typeface="Palatino Linotype" pitchFamily="18" charset="0"/>
              </a:rPr>
              <a:t>7</a:t>
            </a:r>
            <a:r>
              <a:rPr lang="en-US" sz="1500" dirty="0" smtClean="0">
                <a:latin typeface="Palatino Linotype" pitchFamily="18" charset="0"/>
              </a:rPr>
              <a:t>-201</a:t>
            </a:r>
            <a:r>
              <a:rPr lang="tr-TR" sz="1500" dirty="0" smtClean="0">
                <a:latin typeface="Palatino Linotype" pitchFamily="18" charset="0"/>
              </a:rPr>
              <a:t>3</a:t>
            </a:r>
            <a:r>
              <a:rPr lang="en-US" sz="1500" dirty="0" smtClean="0">
                <a:latin typeface="Palatino Linotype" pitchFamily="18" charset="0"/>
              </a:rPr>
              <a:t>, arrivals are up from  </a:t>
            </a:r>
            <a:r>
              <a:rPr lang="tr-TR" sz="1500" dirty="0" smtClean="0">
                <a:latin typeface="Palatino Linotype" pitchFamily="18" charset="0"/>
              </a:rPr>
              <a:t>900</a:t>
            </a:r>
            <a:r>
              <a:rPr lang="en-US" sz="1500" dirty="0" smtClean="0">
                <a:latin typeface="Palatino Linotype" pitchFamily="18" charset="0"/>
              </a:rPr>
              <a:t> to 10</a:t>
            </a:r>
            <a:r>
              <a:rPr lang="tr-TR" sz="1500" dirty="0" smtClean="0">
                <a:latin typeface="Palatino Linotype" pitchFamily="18" charset="0"/>
              </a:rPr>
              <a:t>87</a:t>
            </a:r>
            <a:r>
              <a:rPr lang="en-US" sz="1500" dirty="0" smtClean="0">
                <a:latin typeface="Palatino Linotype" pitchFamily="18" charset="0"/>
              </a:rPr>
              <a:t> millions. Similarly, receipts are up from $</a:t>
            </a:r>
            <a:r>
              <a:rPr lang="tr-TR" sz="1500" dirty="0" smtClean="0">
                <a:latin typeface="Palatino Linotype" pitchFamily="18" charset="0"/>
              </a:rPr>
              <a:t>858</a:t>
            </a:r>
            <a:r>
              <a:rPr lang="en-US" sz="1500" dirty="0" smtClean="0">
                <a:latin typeface="Palatino Linotype" pitchFamily="18" charset="0"/>
              </a:rPr>
              <a:t> </a:t>
            </a:r>
            <a:r>
              <a:rPr lang="tr-TR" sz="1500" dirty="0" smtClean="0">
                <a:latin typeface="Palatino Linotype" pitchFamily="18" charset="0"/>
              </a:rPr>
              <a:t>b</a:t>
            </a:r>
            <a:r>
              <a:rPr lang="en-US" sz="1500" dirty="0" err="1" smtClean="0">
                <a:latin typeface="Palatino Linotype" pitchFamily="18" charset="0"/>
              </a:rPr>
              <a:t>illion</a:t>
            </a:r>
            <a:r>
              <a:rPr lang="tr-TR" sz="1500" dirty="0">
                <a:latin typeface="Palatino Linotype" pitchFamily="18" charset="0"/>
              </a:rPr>
              <a:t> </a:t>
            </a:r>
            <a:r>
              <a:rPr lang="en-US" sz="1500" dirty="0" smtClean="0">
                <a:latin typeface="Palatino Linotype" pitchFamily="18" charset="0"/>
              </a:rPr>
              <a:t>to $</a:t>
            </a:r>
            <a:r>
              <a:rPr lang="tr-TR" sz="1500" dirty="0" smtClean="0">
                <a:latin typeface="Palatino Linotype" pitchFamily="18" charset="0"/>
              </a:rPr>
              <a:t>1159</a:t>
            </a:r>
            <a:r>
              <a:rPr lang="en-US" sz="1500" dirty="0" smtClean="0">
                <a:latin typeface="Palatino Linotype" pitchFamily="18" charset="0"/>
              </a:rPr>
              <a:t> billion.</a:t>
            </a:r>
            <a:endParaRPr lang="en-US" sz="1500" dirty="0">
              <a:latin typeface="Palatino Linotype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235" y="4572000"/>
            <a:ext cx="3971365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During the period under consideration, tourist arrivals increased at</a:t>
            </a:r>
            <a:r>
              <a:rPr lang="tr-TR" sz="1500" dirty="0" smtClean="0">
                <a:latin typeface="Palatino Linotype" pitchFamily="18" charset="0"/>
              </a:rPr>
              <a:t> an</a:t>
            </a:r>
            <a:r>
              <a:rPr lang="en-US" sz="1500" dirty="0" smtClean="0">
                <a:latin typeface="Palatino Linotype" pitchFamily="18" charset="0"/>
              </a:rPr>
              <a:t> annual average growth of 3.</a:t>
            </a:r>
            <a:r>
              <a:rPr lang="tr-TR" sz="1500" dirty="0" smtClean="0">
                <a:latin typeface="Palatino Linotype" pitchFamily="18" charset="0"/>
              </a:rPr>
              <a:t>2</a:t>
            </a:r>
            <a:r>
              <a:rPr lang="en-US" sz="1500" dirty="0" smtClean="0">
                <a:latin typeface="Palatino Linotype" pitchFamily="18" charset="0"/>
              </a:rPr>
              <a:t> per cent whereas annual average growth rate of tourism receipts is around </a:t>
            </a:r>
            <a:r>
              <a:rPr lang="tr-TR" sz="1500" dirty="0" smtClean="0">
                <a:latin typeface="Palatino Linotype" pitchFamily="18" charset="0"/>
              </a:rPr>
              <a:t>5.1</a:t>
            </a:r>
            <a:r>
              <a:rPr lang="en-US" sz="1500" dirty="0" smtClean="0">
                <a:latin typeface="Palatino Linotype" pitchFamily="18" charset="0"/>
              </a:rPr>
              <a:t> per cent.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02649"/>
              </p:ext>
            </p:extLst>
          </p:nvPr>
        </p:nvGraphicFramePr>
        <p:xfrm>
          <a:off x="228600" y="762000"/>
          <a:ext cx="4191000" cy="278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413416"/>
              </p:ext>
            </p:extLst>
          </p:nvPr>
        </p:nvGraphicFramePr>
        <p:xfrm>
          <a:off x="4800600" y="3505200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37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solidFill>
            <a:schemeClr val="tx2">
              <a:lumMod val="75000"/>
            </a:schemeClr>
          </a:solidFill>
        </p:spPr>
        <p:txBody>
          <a:bodyPr lIns="457200">
            <a:norm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Global Tourism Trends: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Regional Performance |200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vs. 201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90601"/>
            <a:ext cx="824406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3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solidFill>
            <a:schemeClr val="tx2">
              <a:lumMod val="75000"/>
            </a:schemeClr>
          </a:solidFill>
        </p:spPr>
        <p:txBody>
          <a:bodyPr lIns="457200">
            <a:norm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Global Tourism Trends: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Regional Performance |Tourism Receipts|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900244"/>
              </p:ext>
            </p:extLst>
          </p:nvPr>
        </p:nvGraphicFramePr>
        <p:xfrm>
          <a:off x="4648199" y="1905001"/>
          <a:ext cx="4357969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5334000" y="1567105"/>
            <a:ext cx="2869534" cy="18549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Palatino LT Std Light" pitchFamily="18" charset="0"/>
              </a:rPr>
              <a:t>Annual</a:t>
            </a:r>
            <a:r>
              <a:rPr lang="en-US" sz="1200" baseline="0" dirty="0">
                <a:latin typeface="Palatino LT Std Light" pitchFamily="18" charset="0"/>
              </a:rPr>
              <a:t> % Change</a:t>
            </a:r>
            <a:endParaRPr lang="en-US" sz="1200" dirty="0">
              <a:latin typeface="Palatino LT Std L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278" y="2162819"/>
            <a:ext cx="396240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After 2009, tourism receipts has been continuously on the rise in Africa, Americas and Asia &amp; Pacific. </a:t>
            </a:r>
            <a:endParaRPr lang="en-US" sz="1500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23" y="3962400"/>
            <a:ext cx="39624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The average rate of growth of tourism receipts between 2006 and 2012 is as follows: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Africa: 7.0%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Americas: 6.0%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Asia &amp; Pacific: 13.7%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Europe: 4.4%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Middle East: 9.1%</a:t>
            </a:r>
          </a:p>
        </p:txBody>
      </p:sp>
    </p:spTree>
    <p:extLst>
      <p:ext uri="{BB962C8B-B14F-4D97-AF65-F5344CB8AC3E}">
        <p14:creationId xmlns:p14="http://schemas.microsoft.com/office/powerpoint/2010/main" val="31122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solidFill>
            <a:schemeClr val="tx2">
              <a:lumMod val="75000"/>
            </a:schemeClr>
          </a:solidFill>
        </p:spPr>
        <p:txBody>
          <a:bodyPr lIns="457200">
            <a:normAutofit/>
          </a:bodyPr>
          <a:lstStyle/>
          <a:p>
            <a:pPr algn="l"/>
            <a:r>
              <a:rPr lang="en-US" sz="2400" dirty="0">
                <a:solidFill>
                  <a:srgbClr val="FFC000"/>
                </a:solidFill>
              </a:rPr>
              <a:t>Global Tourism Trends: </a:t>
            </a:r>
            <a:r>
              <a:rPr lang="en-US" sz="2400" dirty="0" smtClean="0">
                <a:solidFill>
                  <a:schemeClr val="bg1"/>
                </a:solidFill>
              </a:rPr>
              <a:t>Tourism Receipts per Arrival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 201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(US$)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First Investment Forum of the OIC Plan of Action for Cooperation with Central Asia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27-28 October 2014, Dushanbe, Republic of Tajikistan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257800"/>
            <a:ext cx="8091556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 smtClean="0">
                <a:latin typeface="Palatino Linotype" pitchFamily="18" charset="0"/>
              </a:rPr>
              <a:t>The average tourism receipts per arrival is above the world average of </a:t>
            </a:r>
            <a:r>
              <a:rPr lang="en-US" sz="1500" b="1" dirty="0" smtClean="0">
                <a:solidFill>
                  <a:srgbClr val="FF0000"/>
                </a:solidFill>
                <a:latin typeface="Palatino Linotype" pitchFamily="18" charset="0"/>
              </a:rPr>
              <a:t>$10</a:t>
            </a:r>
            <a:r>
              <a:rPr lang="tr-TR" sz="1500" b="1" dirty="0" smtClean="0">
                <a:solidFill>
                  <a:srgbClr val="FF0000"/>
                </a:solidFill>
                <a:latin typeface="Palatino Linotype" pitchFamily="18" charset="0"/>
              </a:rPr>
              <a:t>66 </a:t>
            </a:r>
            <a:r>
              <a:rPr lang="en-US" sz="1500" dirty="0" smtClean="0">
                <a:latin typeface="Palatino Linotype" pitchFamily="18" charset="0"/>
              </a:rPr>
              <a:t>in </a:t>
            </a:r>
            <a:r>
              <a:rPr lang="en-US" sz="1500" dirty="0" err="1" smtClean="0">
                <a:latin typeface="Palatino Linotype" pitchFamily="18" charset="0"/>
              </a:rPr>
              <a:t>Asia&amp;Pacific</a:t>
            </a:r>
            <a:r>
              <a:rPr lang="en-US" sz="1500" dirty="0" smtClean="0">
                <a:latin typeface="Palatino Linotype" pitchFamily="18" charset="0"/>
              </a:rPr>
              <a:t> and Americas, whereas, in Middle East, Europe and Africa, it is below the world average.</a:t>
            </a:r>
            <a:endParaRPr lang="en-US" sz="1500" dirty="0">
              <a:latin typeface="Palatino Linotype" pitchFamily="18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486656854"/>
              </p:ext>
            </p:extLst>
          </p:nvPr>
        </p:nvGraphicFramePr>
        <p:xfrm>
          <a:off x="457200" y="1219200"/>
          <a:ext cx="832026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71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2105</Words>
  <Application>Microsoft Office PowerPoint</Application>
  <PresentationFormat>On-screen Show (4:3)</PresentationFormat>
  <Paragraphs>236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Candara</vt:lpstr>
      <vt:lpstr>Palatino Linotype</vt:lpstr>
      <vt:lpstr>Palatino LT Std Light</vt:lpstr>
      <vt:lpstr>Times New Roman</vt:lpstr>
      <vt:lpstr>Wingdings</vt:lpstr>
      <vt:lpstr>Office Theme</vt:lpstr>
      <vt:lpstr>International Tourism In  Oic Member Countries</vt:lpstr>
      <vt:lpstr>PowerPoint Presentation</vt:lpstr>
      <vt:lpstr>PowerPoint Presentation</vt:lpstr>
      <vt:lpstr>Highlights  on International Tourism Worldwide</vt:lpstr>
      <vt:lpstr>Importance of International Tourism</vt:lpstr>
      <vt:lpstr>PowerPoint Presentation</vt:lpstr>
      <vt:lpstr>Global Tourism Trends: Regional Performance |2000 vs. 2013|</vt:lpstr>
      <vt:lpstr>Global Tourism Trends: Regional Performance |Tourism Receipts|</vt:lpstr>
      <vt:lpstr>Global Tourism Trends: Tourism Receipts per Arrival in 2013 (US$)</vt:lpstr>
      <vt:lpstr>Highlights  on International Tourism in  OIC Countries</vt:lpstr>
      <vt:lpstr>PowerPoint Presentation</vt:lpstr>
      <vt:lpstr>PowerPoint Presentation</vt:lpstr>
      <vt:lpstr>OIC Tourism Trends: International Tourism Receipts per Arrival in OIC Countries in 2012 (US$)</vt:lpstr>
      <vt:lpstr>The Economic Role of  International Tourism in  OIC Countries</vt:lpstr>
      <vt:lpstr>PowerPoint Presentation</vt:lpstr>
      <vt:lpstr>PowerPoint Presentation</vt:lpstr>
      <vt:lpstr>Intra-OIC Tourism</vt:lpstr>
      <vt:lpstr>PowerPoint Presentation</vt:lpstr>
      <vt:lpstr>PowerPoint Presentation</vt:lpstr>
      <vt:lpstr>Highlights  on SMEs in OIC Countries  and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Tourism in OIC Member Countries</dc:title>
  <dc:creator>Umut Unal</dc:creator>
  <cp:lastModifiedBy>Gholamhossein Darzi</cp:lastModifiedBy>
  <cp:revision>419</cp:revision>
  <cp:lastPrinted>2014-10-24T12:13:22Z</cp:lastPrinted>
  <dcterms:created xsi:type="dcterms:W3CDTF">2011-09-19T12:43:19Z</dcterms:created>
  <dcterms:modified xsi:type="dcterms:W3CDTF">2014-11-02T07:56:37Z</dcterms:modified>
</cp:coreProperties>
</file>